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2" r:id="rId2"/>
    <p:sldMasterId id="2147483684" r:id="rId3"/>
  </p:sldMasterIdLst>
  <p:notesMasterIdLst>
    <p:notesMasterId r:id="rId209"/>
  </p:notesMasterIdLst>
  <p:sldIdLst>
    <p:sldId id="677" r:id="rId4"/>
    <p:sldId id="477" r:id="rId5"/>
    <p:sldId id="377" r:id="rId6"/>
    <p:sldId id="454" r:id="rId7"/>
    <p:sldId id="526" r:id="rId8"/>
    <p:sldId id="482" r:id="rId9"/>
    <p:sldId id="483" r:id="rId10"/>
    <p:sldId id="485" r:id="rId11"/>
    <p:sldId id="539" r:id="rId12"/>
    <p:sldId id="538" r:id="rId13"/>
    <p:sldId id="532" r:id="rId14"/>
    <p:sldId id="537" r:id="rId15"/>
    <p:sldId id="540" r:id="rId16"/>
    <p:sldId id="486" r:id="rId17"/>
    <p:sldId id="541" r:id="rId18"/>
    <p:sldId id="533" r:id="rId19"/>
    <p:sldId id="542" r:id="rId20"/>
    <p:sldId id="545" r:id="rId21"/>
    <p:sldId id="546" r:id="rId22"/>
    <p:sldId id="547" r:id="rId23"/>
    <p:sldId id="487" r:id="rId24"/>
    <p:sldId id="548" r:id="rId25"/>
    <p:sldId id="549" r:id="rId26"/>
    <p:sldId id="550" r:id="rId27"/>
    <p:sldId id="551" r:id="rId28"/>
    <p:sldId id="552" r:id="rId29"/>
    <p:sldId id="553" r:id="rId30"/>
    <p:sldId id="554" r:id="rId31"/>
    <p:sldId id="555" r:id="rId32"/>
    <p:sldId id="534" r:id="rId33"/>
    <p:sldId id="535" r:id="rId34"/>
    <p:sldId id="556" r:id="rId35"/>
    <p:sldId id="536" r:id="rId36"/>
    <p:sldId id="630" r:id="rId37"/>
    <p:sldId id="259" r:id="rId38"/>
    <p:sldId id="450" r:id="rId39"/>
    <p:sldId id="444" r:id="rId40"/>
    <p:sldId id="445" r:id="rId41"/>
    <p:sldId id="446" r:id="rId42"/>
    <p:sldId id="447" r:id="rId43"/>
    <p:sldId id="448" r:id="rId44"/>
    <p:sldId id="631" r:id="rId45"/>
    <p:sldId id="396" r:id="rId46"/>
    <p:sldId id="397" r:id="rId47"/>
    <p:sldId id="456" r:id="rId48"/>
    <p:sldId id="457" r:id="rId49"/>
    <p:sldId id="398" r:id="rId50"/>
    <p:sldId id="399" r:id="rId51"/>
    <p:sldId id="458" r:id="rId52"/>
    <p:sldId id="274" r:id="rId53"/>
    <p:sldId id="460" r:id="rId54"/>
    <p:sldId id="400" r:id="rId55"/>
    <p:sldId id="408" r:id="rId56"/>
    <p:sldId id="277" r:id="rId57"/>
    <p:sldId id="669" r:id="rId58"/>
    <p:sldId id="268" r:id="rId59"/>
    <p:sldId id="674" r:id="rId60"/>
    <p:sldId id="261" r:id="rId61"/>
    <p:sldId id="675" r:id="rId62"/>
    <p:sldId id="269" r:id="rId63"/>
    <p:sldId id="676" r:id="rId64"/>
    <p:sldId id="671" r:id="rId65"/>
    <p:sldId id="672" r:id="rId66"/>
    <p:sldId id="276" r:id="rId67"/>
    <p:sldId id="673" r:id="rId68"/>
    <p:sldId id="265" r:id="rId69"/>
    <p:sldId id="266" r:id="rId70"/>
    <p:sldId id="271" r:id="rId71"/>
    <p:sldId id="518" r:id="rId72"/>
    <p:sldId id="558" r:id="rId73"/>
    <p:sldId id="559" r:id="rId74"/>
    <p:sldId id="560" r:id="rId75"/>
    <p:sldId id="562" r:id="rId76"/>
    <p:sldId id="378" r:id="rId77"/>
    <p:sldId id="424" r:id="rId78"/>
    <p:sldId id="425" r:id="rId79"/>
    <p:sldId id="427" r:id="rId80"/>
    <p:sldId id="428" r:id="rId81"/>
    <p:sldId id="429" r:id="rId82"/>
    <p:sldId id="430" r:id="rId83"/>
    <p:sldId id="571" r:id="rId84"/>
    <p:sldId id="572" r:id="rId85"/>
    <p:sldId id="381" r:id="rId86"/>
    <p:sldId id="431" r:id="rId87"/>
    <p:sldId id="575" r:id="rId88"/>
    <p:sldId id="507" r:id="rId89"/>
    <p:sldId id="578" r:id="rId90"/>
    <p:sldId id="577" r:id="rId91"/>
    <p:sldId id="579" r:id="rId92"/>
    <p:sldId id="580" r:id="rId93"/>
    <p:sldId id="581" r:id="rId94"/>
    <p:sldId id="582" r:id="rId95"/>
    <p:sldId id="583" r:id="rId96"/>
    <p:sldId id="584" r:id="rId97"/>
    <p:sldId id="585" r:id="rId98"/>
    <p:sldId id="586" r:id="rId99"/>
    <p:sldId id="587" r:id="rId100"/>
    <p:sldId id="588" r:id="rId101"/>
    <p:sldId id="589" r:id="rId102"/>
    <p:sldId id="590" r:id="rId103"/>
    <p:sldId id="591" r:id="rId104"/>
    <p:sldId id="592" r:id="rId105"/>
    <p:sldId id="593" r:id="rId106"/>
    <p:sldId id="595" r:id="rId107"/>
    <p:sldId id="594" r:id="rId108"/>
    <p:sldId id="596" r:id="rId109"/>
    <p:sldId id="597" r:id="rId110"/>
    <p:sldId id="598" r:id="rId111"/>
    <p:sldId id="599" r:id="rId112"/>
    <p:sldId id="600" r:id="rId113"/>
    <p:sldId id="601" r:id="rId114"/>
    <p:sldId id="602" r:id="rId115"/>
    <p:sldId id="632" r:id="rId116"/>
    <p:sldId id="603" r:id="rId117"/>
    <p:sldId id="604" r:id="rId118"/>
    <p:sldId id="605" r:id="rId119"/>
    <p:sldId id="606" r:id="rId120"/>
    <p:sldId id="607" r:id="rId121"/>
    <p:sldId id="608" r:id="rId122"/>
    <p:sldId id="667" r:id="rId123"/>
    <p:sldId id="462" r:id="rId124"/>
    <p:sldId id="609" r:id="rId125"/>
    <p:sldId id="610" r:id="rId126"/>
    <p:sldId id="611" r:id="rId127"/>
    <p:sldId id="613" r:id="rId128"/>
    <p:sldId id="614" r:id="rId129"/>
    <p:sldId id="615" r:id="rId130"/>
    <p:sldId id="616" r:id="rId131"/>
    <p:sldId id="617" r:id="rId132"/>
    <p:sldId id="619" r:id="rId133"/>
    <p:sldId id="618" r:id="rId134"/>
    <p:sldId id="620" r:id="rId135"/>
    <p:sldId id="621" r:id="rId136"/>
    <p:sldId id="622" r:id="rId137"/>
    <p:sldId id="623" r:id="rId138"/>
    <p:sldId id="624" r:id="rId139"/>
    <p:sldId id="625" r:id="rId140"/>
    <p:sldId id="626" r:id="rId141"/>
    <p:sldId id="627" r:id="rId142"/>
    <p:sldId id="628" r:id="rId143"/>
    <p:sldId id="488" r:id="rId144"/>
    <p:sldId id="359" r:id="rId145"/>
    <p:sldId id="633" r:id="rId146"/>
    <p:sldId id="634" r:id="rId147"/>
    <p:sldId id="481" r:id="rId148"/>
    <p:sldId id="635" r:id="rId149"/>
    <p:sldId id="636" r:id="rId150"/>
    <p:sldId id="484" r:id="rId151"/>
    <p:sldId id="637" r:id="rId152"/>
    <p:sldId id="638" r:id="rId153"/>
    <p:sldId id="639" r:id="rId154"/>
    <p:sldId id="640" r:id="rId155"/>
    <p:sldId id="641" r:id="rId156"/>
    <p:sldId id="642" r:id="rId157"/>
    <p:sldId id="643" r:id="rId158"/>
    <p:sldId id="644" r:id="rId159"/>
    <p:sldId id="645" r:id="rId160"/>
    <p:sldId id="668" r:id="rId161"/>
    <p:sldId id="523" r:id="rId162"/>
    <p:sldId id="426" r:id="rId163"/>
    <p:sldId id="391" r:id="rId164"/>
    <p:sldId id="646" r:id="rId165"/>
    <p:sldId id="392" r:id="rId166"/>
    <p:sldId id="647" r:id="rId167"/>
    <p:sldId id="384" r:id="rId168"/>
    <p:sldId id="393" r:id="rId169"/>
    <p:sldId id="648" r:id="rId170"/>
    <p:sldId id="394" r:id="rId171"/>
    <p:sldId id="649" r:id="rId172"/>
    <p:sldId id="432" r:id="rId173"/>
    <p:sldId id="433" r:id="rId174"/>
    <p:sldId id="434" r:id="rId175"/>
    <p:sldId id="435" r:id="rId176"/>
    <p:sldId id="650" r:id="rId177"/>
    <p:sldId id="651" r:id="rId178"/>
    <p:sldId id="401" r:id="rId179"/>
    <p:sldId id="653" r:id="rId180"/>
    <p:sldId id="654" r:id="rId181"/>
    <p:sldId id="655" r:id="rId182"/>
    <p:sldId id="449" r:id="rId183"/>
    <p:sldId id="373" r:id="rId184"/>
    <p:sldId id="390" r:id="rId185"/>
    <p:sldId id="382" r:id="rId186"/>
    <p:sldId id="437" r:id="rId187"/>
    <p:sldId id="438" r:id="rId188"/>
    <p:sldId id="439" r:id="rId189"/>
    <p:sldId id="442" r:id="rId190"/>
    <p:sldId id="402" r:id="rId191"/>
    <p:sldId id="443" r:id="rId192"/>
    <p:sldId id="403" r:id="rId193"/>
    <p:sldId id="404" r:id="rId194"/>
    <p:sldId id="656" r:id="rId195"/>
    <p:sldId id="657" r:id="rId196"/>
    <p:sldId id="658" r:id="rId197"/>
    <p:sldId id="659" r:id="rId198"/>
    <p:sldId id="660" r:id="rId199"/>
    <p:sldId id="661" r:id="rId200"/>
    <p:sldId id="662" r:id="rId201"/>
    <p:sldId id="663" r:id="rId202"/>
    <p:sldId id="664" r:id="rId203"/>
    <p:sldId id="665" r:id="rId204"/>
    <p:sldId id="666" r:id="rId205"/>
    <p:sldId id="629" r:id="rId206"/>
    <p:sldId id="489" r:id="rId207"/>
    <p:sldId id="294" r:id="rId208"/>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C2C6035-CFFB-4F8D-B6C5-BBCB24B98285}">
          <p14:sldIdLst>
            <p14:sldId id="677"/>
            <p14:sldId id="477"/>
            <p14:sldId id="377"/>
            <p14:sldId id="454"/>
            <p14:sldId id="526"/>
            <p14:sldId id="482"/>
            <p14:sldId id="483"/>
            <p14:sldId id="485"/>
            <p14:sldId id="539"/>
            <p14:sldId id="538"/>
            <p14:sldId id="532"/>
            <p14:sldId id="537"/>
            <p14:sldId id="540"/>
            <p14:sldId id="486"/>
            <p14:sldId id="541"/>
            <p14:sldId id="533"/>
            <p14:sldId id="542"/>
            <p14:sldId id="545"/>
            <p14:sldId id="546"/>
            <p14:sldId id="547"/>
            <p14:sldId id="487"/>
            <p14:sldId id="548"/>
            <p14:sldId id="549"/>
            <p14:sldId id="550"/>
            <p14:sldId id="551"/>
            <p14:sldId id="552"/>
            <p14:sldId id="553"/>
            <p14:sldId id="554"/>
            <p14:sldId id="555"/>
            <p14:sldId id="534"/>
            <p14:sldId id="535"/>
            <p14:sldId id="556"/>
            <p14:sldId id="536"/>
            <p14:sldId id="630"/>
            <p14:sldId id="259"/>
            <p14:sldId id="450"/>
            <p14:sldId id="444"/>
            <p14:sldId id="445"/>
            <p14:sldId id="446"/>
            <p14:sldId id="447"/>
            <p14:sldId id="448"/>
            <p14:sldId id="631"/>
            <p14:sldId id="396"/>
            <p14:sldId id="397"/>
            <p14:sldId id="456"/>
            <p14:sldId id="457"/>
            <p14:sldId id="398"/>
            <p14:sldId id="399"/>
            <p14:sldId id="458"/>
            <p14:sldId id="274"/>
            <p14:sldId id="460"/>
            <p14:sldId id="400"/>
            <p14:sldId id="408"/>
            <p14:sldId id="277"/>
            <p14:sldId id="669"/>
            <p14:sldId id="268"/>
            <p14:sldId id="674"/>
            <p14:sldId id="261"/>
            <p14:sldId id="675"/>
            <p14:sldId id="269"/>
            <p14:sldId id="676"/>
            <p14:sldId id="671"/>
            <p14:sldId id="672"/>
            <p14:sldId id="276"/>
            <p14:sldId id="673"/>
            <p14:sldId id="265"/>
            <p14:sldId id="266"/>
            <p14:sldId id="271"/>
            <p14:sldId id="518"/>
            <p14:sldId id="558"/>
            <p14:sldId id="559"/>
            <p14:sldId id="560"/>
            <p14:sldId id="562"/>
            <p14:sldId id="378"/>
            <p14:sldId id="424"/>
            <p14:sldId id="425"/>
            <p14:sldId id="427"/>
            <p14:sldId id="428"/>
            <p14:sldId id="429"/>
            <p14:sldId id="430"/>
            <p14:sldId id="571"/>
            <p14:sldId id="572"/>
            <p14:sldId id="381"/>
            <p14:sldId id="431"/>
            <p14:sldId id="575"/>
            <p14:sldId id="507"/>
            <p14:sldId id="578"/>
            <p14:sldId id="577"/>
            <p14:sldId id="579"/>
            <p14:sldId id="580"/>
            <p14:sldId id="581"/>
            <p14:sldId id="582"/>
            <p14:sldId id="583"/>
            <p14:sldId id="584"/>
            <p14:sldId id="585"/>
            <p14:sldId id="586"/>
            <p14:sldId id="587"/>
            <p14:sldId id="588"/>
            <p14:sldId id="589"/>
            <p14:sldId id="590"/>
            <p14:sldId id="591"/>
            <p14:sldId id="592"/>
            <p14:sldId id="593"/>
            <p14:sldId id="595"/>
            <p14:sldId id="594"/>
            <p14:sldId id="596"/>
            <p14:sldId id="597"/>
            <p14:sldId id="598"/>
            <p14:sldId id="599"/>
            <p14:sldId id="600"/>
            <p14:sldId id="601"/>
            <p14:sldId id="602"/>
            <p14:sldId id="632"/>
            <p14:sldId id="603"/>
            <p14:sldId id="604"/>
            <p14:sldId id="605"/>
            <p14:sldId id="606"/>
            <p14:sldId id="607"/>
            <p14:sldId id="608"/>
            <p14:sldId id="667"/>
            <p14:sldId id="462"/>
            <p14:sldId id="609"/>
            <p14:sldId id="610"/>
            <p14:sldId id="611"/>
            <p14:sldId id="613"/>
            <p14:sldId id="614"/>
            <p14:sldId id="615"/>
            <p14:sldId id="616"/>
            <p14:sldId id="617"/>
            <p14:sldId id="619"/>
            <p14:sldId id="618"/>
            <p14:sldId id="620"/>
            <p14:sldId id="621"/>
            <p14:sldId id="622"/>
            <p14:sldId id="623"/>
            <p14:sldId id="624"/>
            <p14:sldId id="625"/>
            <p14:sldId id="626"/>
            <p14:sldId id="627"/>
            <p14:sldId id="628"/>
            <p14:sldId id="488"/>
            <p14:sldId id="359"/>
            <p14:sldId id="633"/>
            <p14:sldId id="634"/>
            <p14:sldId id="481"/>
            <p14:sldId id="635"/>
            <p14:sldId id="636"/>
            <p14:sldId id="484"/>
            <p14:sldId id="637"/>
            <p14:sldId id="638"/>
            <p14:sldId id="639"/>
            <p14:sldId id="640"/>
            <p14:sldId id="641"/>
            <p14:sldId id="642"/>
            <p14:sldId id="643"/>
            <p14:sldId id="644"/>
            <p14:sldId id="645"/>
            <p14:sldId id="668"/>
            <p14:sldId id="523"/>
            <p14:sldId id="426"/>
            <p14:sldId id="391"/>
            <p14:sldId id="646"/>
            <p14:sldId id="392"/>
            <p14:sldId id="647"/>
            <p14:sldId id="384"/>
            <p14:sldId id="393"/>
            <p14:sldId id="648"/>
            <p14:sldId id="394"/>
            <p14:sldId id="649"/>
            <p14:sldId id="432"/>
            <p14:sldId id="433"/>
            <p14:sldId id="434"/>
            <p14:sldId id="435"/>
            <p14:sldId id="650"/>
            <p14:sldId id="651"/>
            <p14:sldId id="401"/>
            <p14:sldId id="653"/>
            <p14:sldId id="654"/>
            <p14:sldId id="655"/>
            <p14:sldId id="449"/>
            <p14:sldId id="373"/>
            <p14:sldId id="390"/>
            <p14:sldId id="382"/>
            <p14:sldId id="437"/>
            <p14:sldId id="438"/>
            <p14:sldId id="439"/>
            <p14:sldId id="442"/>
            <p14:sldId id="402"/>
            <p14:sldId id="443"/>
            <p14:sldId id="403"/>
            <p14:sldId id="404"/>
            <p14:sldId id="656"/>
            <p14:sldId id="657"/>
            <p14:sldId id="658"/>
            <p14:sldId id="659"/>
            <p14:sldId id="660"/>
            <p14:sldId id="661"/>
            <p14:sldId id="662"/>
            <p14:sldId id="663"/>
            <p14:sldId id="664"/>
            <p14:sldId id="665"/>
            <p14:sldId id="666"/>
            <p14:sldId id="629"/>
            <p14:sldId id="489"/>
            <p14:sldId id="294"/>
          </p14:sldIdLst>
        </p14:section>
      </p14:sectionLst>
    </p:ext>
    <p:ext uri="{EFAFB233-063F-42B5-8137-9DF3F51BA10A}">
      <p15:sldGuideLst xmlns:p15="http://schemas.microsoft.com/office/powerpoint/2012/main">
        <p15:guide id="1" orient="horz" pos="2160">
          <p15:clr>
            <a:srgbClr val="A4A3A4"/>
          </p15:clr>
        </p15:guide>
        <p15:guide id="2" pos="294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nalisa Sarma" initials="MS" lastIdx="1" clrIdx="0">
    <p:extLst>
      <p:ext uri="{19B8F6BF-5375-455C-9EA6-DF929625EA0E}">
        <p15:presenceInfo xmlns:p15="http://schemas.microsoft.com/office/powerpoint/2012/main" userId="S-1-5-21-367717501-1245182725-752637092-10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C8B"/>
    <a:srgbClr val="FF66FF"/>
    <a:srgbClr val="0B5ED7"/>
    <a:srgbClr val="A50021"/>
    <a:srgbClr val="CC3300"/>
    <a:srgbClr val="9966FF"/>
    <a:srgbClr val="EBEBBD"/>
    <a:srgbClr val="FFFFFF"/>
    <a:srgbClr val="FFFF99"/>
    <a:srgbClr val="24A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90" autoAdjust="0"/>
    <p:restoredTop sz="94660"/>
  </p:normalViewPr>
  <p:slideViewPr>
    <p:cSldViewPr snapToGrid="0">
      <p:cViewPr varScale="1">
        <p:scale>
          <a:sx n="125" d="100"/>
          <a:sy n="125" d="100"/>
        </p:scale>
        <p:origin x="1829" y="96"/>
      </p:cViewPr>
      <p:guideLst>
        <p:guide orient="horz" pos="2160"/>
        <p:guide pos="294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notesMaster" Target="notesMasters/notesMaster1.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commentAuthors" Target="commentAuthor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presProps" Target="presProp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charts/_rels/chart1.xml.rels><?xml version="1.0" encoding="UTF-8" standalone="yes"?>
<Relationships xmlns="http://schemas.openxmlformats.org/package/2006/relationships"><Relationship Id="rId3" Type="http://schemas.openxmlformats.org/officeDocument/2006/relationships/oleObject" Target="file:///D:\OneDrive%20-%20iitkgp.ac.in\Desktop\SMR\13-6\New%20Microsoft%20Excel%20Workshee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OneDrive%20-%20iitkgp.ac.in\Desktop\SMR\13-6\New%20Microsoft%20Excel%20Workshee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OneDrive%20-%20iitkgp.ac.in\Desktop\SMR\13-6\New%20Microsoft%20Excel%20Worksheet.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round/>
            </a:ln>
            <a:effectLst>
              <a:outerShdw blurRad="88900" dist="19050" dir="5400000" algn="ctr" rotWithShape="0">
                <a:srgbClr val="000000">
                  <a:alpha val="63000"/>
                </a:srgbClr>
              </a:outerShdw>
            </a:effectLst>
          </c:spPr>
          <c:marker>
            <c:symbol val="square"/>
            <c:size val="7"/>
            <c:spPr>
              <a:gradFill rotWithShape="1">
                <a:gsLst>
                  <a:gs pos="0">
                    <a:schemeClr val="accent1">
                      <a:tint val="98000"/>
                      <a:shade val="25000"/>
                      <a:satMod val="250000"/>
                    </a:schemeClr>
                  </a:gs>
                  <a:gs pos="68000">
                    <a:schemeClr val="accent1">
                      <a:tint val="86000"/>
                      <a:satMod val="115000"/>
                    </a:schemeClr>
                  </a:gs>
                  <a:gs pos="100000">
                    <a:schemeClr val="accent1">
                      <a:tint val="50000"/>
                      <a:satMod val="150000"/>
                    </a:schemeClr>
                  </a:gs>
                </a:gsLst>
                <a:path path="circle">
                  <a:fillToRect l="50000" t="130000" r="50000" b="-30000"/>
                </a:path>
              </a:gradFill>
              <a:ln w="9525" cap="flat">
                <a:solidFill>
                  <a:schemeClr val="accent1"/>
                </a:solidFill>
                <a:round/>
              </a:ln>
              <a:effectLst>
                <a:outerShdw blurRad="88900" dist="19050" dir="5400000" algn="ctr" rotWithShape="0">
                  <a:srgbClr val="000000">
                    <a:alpha val="63000"/>
                  </a:srgbClr>
                </a:outerShdw>
              </a:effectLst>
              <a:scene3d>
                <a:camera prst="orthographicFront" fov="0">
                  <a:rot lat="0" lon="0" rev="0"/>
                </a:camera>
                <a:lightRig rig="glow" dir="tl">
                  <a:rot lat="0" lon="0" rev="900000"/>
                </a:lightRig>
              </a:scene3d>
              <a:sp3d prstMaterial="powder">
                <a:bevelT w="25400" h="38100"/>
              </a:sp3d>
            </c:spPr>
          </c:marker>
          <c:trendline>
            <c:spPr>
              <a:ln w="25400" cap="rnd">
                <a:solidFill>
                  <a:schemeClr val="accent2">
                    <a:lumMod val="75000"/>
                  </a:schemeClr>
                </a:solidFill>
                <a:prstDash val="solid"/>
              </a:ln>
              <a:effectLst/>
            </c:spPr>
            <c:trendlineType val="linear"/>
            <c:dispRSqr val="0"/>
            <c:dispEq val="1"/>
            <c:trendlineLbl>
              <c:tx>
                <c:rich>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sz="1200" b="1" baseline="0"/>
                      <a:t>y = 0.8529x - 9.8035</a:t>
                    </a:r>
                    <a:endParaRPr lang="en-US" sz="1200"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rendlineLbl>
          </c:trendline>
          <c:xVal>
            <c:numRef>
              <c:f>Sheet2!$Q$40:$Q$44</c:f>
              <c:numCache>
                <c:formatCode>General</c:formatCode>
                <c:ptCount val="5"/>
                <c:pt idx="0">
                  <c:v>9.5</c:v>
                </c:pt>
                <c:pt idx="1">
                  <c:v>10.5</c:v>
                </c:pt>
                <c:pt idx="2">
                  <c:v>11.5</c:v>
                </c:pt>
                <c:pt idx="3">
                  <c:v>12.5</c:v>
                </c:pt>
                <c:pt idx="4">
                  <c:v>13.5</c:v>
                </c:pt>
              </c:numCache>
            </c:numRef>
          </c:xVal>
          <c:yVal>
            <c:numRef>
              <c:f>Sheet2!$R$40:$R$44</c:f>
              <c:numCache>
                <c:formatCode>General</c:formatCode>
                <c:ptCount val="5"/>
                <c:pt idx="0">
                  <c:v>-2.5639498571284531</c:v>
                </c:pt>
                <c:pt idx="1">
                  <c:v>0.28743204119657156</c:v>
                </c:pt>
                <c:pt idx="2">
                  <c:v>0</c:v>
                </c:pt>
                <c:pt idx="3">
                  <c:v>0.91629073187415511</c:v>
                </c:pt>
                <c:pt idx="4">
                  <c:v>1.3862943611198906</c:v>
                </c:pt>
              </c:numCache>
            </c:numRef>
          </c:yVal>
          <c:smooth val="0"/>
          <c:extLst>
            <c:ext xmlns:c16="http://schemas.microsoft.com/office/drawing/2014/chart" uri="{C3380CC4-5D6E-409C-BE32-E72D297353CC}">
              <c16:uniqueId val="{00000000-215B-403E-B014-9401FB247830}"/>
            </c:ext>
          </c:extLst>
        </c:ser>
        <c:dLbls>
          <c:showLegendKey val="0"/>
          <c:showVal val="0"/>
          <c:showCatName val="0"/>
          <c:showSerName val="0"/>
          <c:showPercent val="0"/>
          <c:showBubbleSize val="0"/>
        </c:dLbls>
        <c:axId val="724702672"/>
        <c:axId val="724704336"/>
      </c:scatterChart>
      <c:valAx>
        <c:axId val="724702672"/>
        <c:scaling>
          <c:orientation val="minMax"/>
          <c:min val="9"/>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sz="1100" b="1" baseline="0" dirty="0"/>
                  <a:t>Income Category</a:t>
                </a:r>
                <a:endParaRPr lang="en-US" sz="1100" b="1" dirty="0"/>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00" b="1" i="0" u="none" strike="noStrike" kern="1200" baseline="0">
                <a:solidFill>
                  <a:schemeClr val="lt1">
                    <a:lumMod val="75000"/>
                  </a:schemeClr>
                </a:solidFill>
                <a:latin typeface="+mn-lt"/>
                <a:ea typeface="+mn-ea"/>
                <a:cs typeface="+mn-cs"/>
              </a:defRPr>
            </a:pPr>
            <a:endParaRPr lang="en-US"/>
          </a:p>
        </c:txPr>
        <c:crossAx val="724704336"/>
        <c:crosses val="autoZero"/>
        <c:crossBetween val="midCat"/>
        <c:minorUnit val="0.5"/>
      </c:valAx>
      <c:valAx>
        <c:axId val="724704336"/>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r>
                  <a:rPr lang="en-US" sz="1100"/>
                  <a:t> Ln(odds)</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100" b="1" i="0" u="none" strike="noStrike" kern="1200" baseline="0">
                <a:solidFill>
                  <a:schemeClr val="lt1">
                    <a:lumMod val="75000"/>
                  </a:schemeClr>
                </a:solidFill>
                <a:latin typeface="+mn-lt"/>
                <a:ea typeface="+mn-ea"/>
                <a:cs typeface="+mn-cs"/>
              </a:defRPr>
            </a:pPr>
            <a:endParaRPr lang="en-US"/>
          </a:p>
        </c:txPr>
        <c:crossAx val="724702672"/>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200" dirty="0"/>
              <a:t>ln(odds) of white persons support the death penalty </a:t>
            </a:r>
            <a:r>
              <a:rPr lang="en-US" sz="1200" b="1" i="0" u="none" strike="noStrike" baseline="0" dirty="0">
                <a:effectLst/>
              </a:rPr>
              <a:t>versus Year</a:t>
            </a:r>
            <a:r>
              <a:rPr lang="en-US" sz="1200" dirty="0"/>
              <a:t>  </a:t>
            </a:r>
          </a:p>
        </c:rich>
      </c:tx>
      <c:layout>
        <c:manualLayout>
          <c:xMode val="edge"/>
          <c:yMode val="edge"/>
          <c:x val="0.12226669904546253"/>
          <c:y val="0"/>
        </c:manualLayout>
      </c:layout>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scatterChart>
        <c:scatterStyle val="lineMarker"/>
        <c:varyColors val="0"/>
        <c:ser>
          <c:idx val="1"/>
          <c:order val="0"/>
          <c:tx>
            <c:strRef>
              <c:f>Sheet3!$B$1</c:f>
              <c:strCache>
                <c:ptCount val="1"/>
                <c:pt idx="0">
                  <c:v>ln(odds (white supporting death penalty))</c:v>
                </c:pt>
              </c:strCache>
            </c:strRef>
          </c:tx>
          <c:spPr>
            <a:ln w="25400" cap="rnd">
              <a:noFill/>
              <a:round/>
            </a:ln>
            <a:effectLst>
              <a:outerShdw blurRad="57150" dist="38100" dir="5400000" algn="ctr" rotWithShape="0">
                <a:scrgbClr r="0" g="0" b="0">
                  <a:shade val="9000"/>
                  <a:satMod val="105000"/>
                  <a:alpha val="48000"/>
                </a:scrgbClr>
              </a:outerShdw>
            </a:effectLst>
          </c:spPr>
          <c:marker>
            <c:symbol val="circle"/>
            <c:size val="6"/>
            <c:spPr>
              <a:gradFill rotWithShape="1">
                <a:gsLst>
                  <a:gs pos="0">
                    <a:schemeClr val="accent2">
                      <a:tint val="98000"/>
                      <a:shade val="25000"/>
                      <a:satMod val="250000"/>
                    </a:schemeClr>
                  </a:gs>
                  <a:gs pos="68000">
                    <a:schemeClr val="accent2">
                      <a:tint val="86000"/>
                      <a:satMod val="115000"/>
                    </a:schemeClr>
                  </a:gs>
                  <a:gs pos="100000">
                    <a:schemeClr val="accent2">
                      <a:tint val="50000"/>
                      <a:satMod val="150000"/>
                    </a:schemeClr>
                  </a:gs>
                </a:gsLst>
                <a:path path="circle">
                  <a:fillToRect l="50000" t="130000" r="50000" b="-30000"/>
                </a:path>
              </a:gradFill>
              <a:ln w="9525" cap="rnd">
                <a:solidFill>
                  <a:schemeClr val="accent2"/>
                </a:solidFill>
                <a:round/>
              </a:ln>
              <a:effectLst>
                <a:outerShdw blurRad="57150" dist="38100" dir="5400000" algn="ctr" rotWithShape="0">
                  <a:scrgbClr r="0" g="0" b="0">
                    <a:shade val="9000"/>
                    <a:satMod val="105000"/>
                    <a:alpha val="48000"/>
                  </a:scrgbClr>
                </a:outerShdw>
              </a:effectLst>
              <a:scene3d>
                <a:camera prst="orthographicFront" fov="0">
                  <a:rot lat="0" lon="0" rev="0"/>
                </a:camera>
                <a:lightRig rig="glow" dir="tl">
                  <a:rot lat="0" lon="0" rev="900000"/>
                </a:lightRig>
              </a:scene3d>
              <a:sp3d prstMaterial="powder">
                <a:bevelT w="25400" h="38100"/>
              </a:sp3d>
            </c:spPr>
          </c:marker>
          <c:xVal>
            <c:numRef>
              <c:f>Sheet3!$A$2:$A$22</c:f>
              <c:numCache>
                <c:formatCode>General</c:formatCode>
                <c:ptCount val="21"/>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numCache>
            </c:numRef>
          </c:xVal>
          <c:yVal>
            <c:numRef>
              <c:f>Sheet3!$B$2:$B$22</c:f>
              <c:numCache>
                <c:formatCode>General</c:formatCode>
                <c:ptCount val="21"/>
                <c:pt idx="0">
                  <c:v>0.29819005005019594</c:v>
                </c:pt>
                <c:pt idx="1">
                  <c:v>0.55804469570338144</c:v>
                </c:pt>
                <c:pt idx="2">
                  <c:v>0.67669205983350056</c:v>
                </c:pt>
                <c:pt idx="3">
                  <c:v>0.54080645597792665</c:v>
                </c:pt>
                <c:pt idx="4">
                  <c:v>0.73088750854279239</c:v>
                </c:pt>
                <c:pt idx="5">
                  <c:v>0.84729786038720367</c:v>
                </c:pt>
                <c:pt idx="6">
                  <c:v>0.81888685855442411</c:v>
                </c:pt>
                <c:pt idx="7">
                  <c:v>0.86162475300796515</c:v>
                </c:pt>
                <c:pt idx="8">
                  <c:v>1.2026732589838507</c:v>
                </c:pt>
                <c:pt idx="9">
                  <c:v>1.1636758820151718</c:v>
                </c:pt>
                <c:pt idx="10">
                  <c:v>1.0721206732211332</c:v>
                </c:pt>
                <c:pt idx="11">
                  <c:v>1.3249254147435985</c:v>
                </c:pt>
                <c:pt idx="12">
                  <c:v>1.1146768911719163</c:v>
                </c:pt>
                <c:pt idx="13">
                  <c:v>1.0304338600115723</c:v>
                </c:pt>
                <c:pt idx="14">
                  <c:v>1.1526795099383853</c:v>
                </c:pt>
                <c:pt idx="15">
                  <c:v>1.1802903196823769</c:v>
                </c:pt>
                <c:pt idx="16">
                  <c:v>1.2482685789075287</c:v>
                </c:pt>
                <c:pt idx="17">
                  <c:v>0.91489115151973199</c:v>
                </c:pt>
                <c:pt idx="18">
                  <c:v>1.1200608320755936</c:v>
                </c:pt>
                <c:pt idx="19">
                  <c:v>1.2832353424503435</c:v>
                </c:pt>
                <c:pt idx="20">
                  <c:v>1.1254595387042978</c:v>
                </c:pt>
              </c:numCache>
            </c:numRef>
          </c:yVal>
          <c:smooth val="0"/>
          <c:extLst>
            <c:ext xmlns:c16="http://schemas.microsoft.com/office/drawing/2014/chart" uri="{C3380CC4-5D6E-409C-BE32-E72D297353CC}">
              <c16:uniqueId val="{00000000-B585-40E3-BC85-790F9479D605}"/>
            </c:ext>
          </c:extLst>
        </c:ser>
        <c:ser>
          <c:idx val="0"/>
          <c:order val="1"/>
          <c:tx>
            <c:strRef>
              <c:f>Sheet3!$B$1</c:f>
              <c:strCache>
                <c:ptCount val="1"/>
                <c:pt idx="0">
                  <c:v>ln(odds (white supporting death penalty))</c:v>
                </c:pt>
              </c:strCache>
            </c:strRef>
          </c:tx>
          <c:spPr>
            <a:ln w="25400" cap="rnd">
              <a:noFill/>
              <a:round/>
            </a:ln>
            <a:effectLst>
              <a:outerShdw blurRad="57150" dist="38100" dir="5400000" algn="ctr" rotWithShape="0">
                <a:scrgbClr r="0" g="0" b="0">
                  <a:shade val="9000"/>
                  <a:satMod val="105000"/>
                  <a:alpha val="48000"/>
                </a:scrgbClr>
              </a:outerShdw>
            </a:effectLst>
          </c:spPr>
          <c:marker>
            <c:symbol val="circle"/>
            <c:size val="6"/>
            <c:spPr>
              <a:solidFill>
                <a:schemeClr val="bg1"/>
              </a:solidFill>
              <a:ln w="9525" cap="rnd">
                <a:solidFill>
                  <a:schemeClr val="bg1"/>
                </a:solidFill>
                <a:round/>
              </a:ln>
              <a:effectLst>
                <a:outerShdw blurRad="57150" dist="38100" dir="5400000" algn="ctr" rotWithShape="0">
                  <a:scrgbClr r="0" g="0" b="0">
                    <a:shade val="9000"/>
                    <a:satMod val="105000"/>
                    <a:alpha val="48000"/>
                  </a:scrgbClr>
                </a:outerShdw>
              </a:effectLst>
              <a:scene3d>
                <a:camera prst="orthographicFront" fov="0">
                  <a:rot lat="0" lon="0" rev="0"/>
                </a:camera>
                <a:lightRig rig="glow" dir="tl">
                  <a:rot lat="0" lon="0" rev="900000"/>
                </a:lightRig>
              </a:scene3d>
              <a:sp3d prstMaterial="powder">
                <a:bevelT w="25400" h="38100"/>
              </a:sp3d>
            </c:spPr>
          </c:marker>
          <c:trendline>
            <c:spPr>
              <a:ln w="19050" cap="rnd">
                <a:solidFill>
                  <a:schemeClr val="accent1"/>
                </a:solidFill>
                <a:prstDash val="sysDash"/>
              </a:ln>
              <a:effectLst/>
            </c:spPr>
            <c:trendlineType val="linear"/>
            <c:dispRSqr val="0"/>
            <c:dispEq val="0"/>
          </c:trendline>
          <c:trendline>
            <c:spPr>
              <a:ln w="25400" cap="rnd">
                <a:solidFill>
                  <a:schemeClr val="bg1"/>
                </a:solidFill>
                <a:prstDash val="solid"/>
              </a:ln>
              <a:effectLst/>
            </c:spPr>
            <c:trendlineType val="linear"/>
            <c:dispRSqr val="1"/>
            <c:dispEq val="1"/>
            <c:trendlineLbl>
              <c:layout>
                <c:manualLayout>
                  <c:x val="0.1159267319431892"/>
                  <c:y val="-0.14955044938606393"/>
                </c:manualLayout>
              </c:layout>
              <c:tx>
                <c:rich>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sz="1200" b="1" baseline="0">
                        <a:solidFill>
                          <a:schemeClr val="bg1"/>
                        </a:solidFill>
                      </a:rPr>
                      <a:t>y = 0.0307x - 59.96</a:t>
                    </a:r>
                    <a:br>
                      <a:rPr lang="en-US" sz="1200" b="1" baseline="0">
                        <a:solidFill>
                          <a:schemeClr val="bg1"/>
                        </a:solidFill>
                      </a:rPr>
                    </a:br>
                    <a:r>
                      <a:rPr lang="en-US" sz="1200" b="1" baseline="0">
                        <a:solidFill>
                          <a:schemeClr val="bg1"/>
                        </a:solidFill>
                      </a:rPr>
                      <a:t>R² = 0.6532</a:t>
                    </a:r>
                    <a:endParaRPr lang="en-US" sz="1200" b="1">
                      <a:solidFill>
                        <a:schemeClr val="bg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rendlineLbl>
          </c:trendline>
          <c:trendline>
            <c:spPr>
              <a:ln w="25400" cap="rnd">
                <a:solidFill>
                  <a:schemeClr val="accent1"/>
                </a:solidFill>
                <a:prstDash val="solid"/>
              </a:ln>
              <a:effectLst/>
            </c:spPr>
            <c:trendlineType val="poly"/>
            <c:order val="2"/>
            <c:dispRSqr val="1"/>
            <c:dispEq val="1"/>
            <c:trendlineLbl>
              <c:layout>
                <c:manualLayout>
                  <c:x val="0.15144397155451314"/>
                  <c:y val="0.13146105595029273"/>
                </c:manualLayout>
              </c:layout>
              <c:tx>
                <c:rich>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r>
                      <a:rPr lang="en-US" sz="1200" b="1">
                        <a:solidFill>
                          <a:srgbClr val="00B0F0"/>
                        </a:solidFill>
                      </a:rPr>
                      <a:t>y = -0.0026x2 + 10.16x - 10105</a:t>
                    </a:r>
                    <a:br>
                      <a:rPr lang="en-US" sz="1200" b="1">
                        <a:solidFill>
                          <a:srgbClr val="00B0F0"/>
                        </a:solidFill>
                      </a:rPr>
                    </a:br>
                    <a:r>
                      <a:rPr lang="en-US" sz="1200" b="1">
                        <a:solidFill>
                          <a:srgbClr val="00B0F0"/>
                        </a:solidFill>
                      </a:rPr>
                      <a:t>R² = 0.8428</a:t>
                    </a: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trendlineLbl>
          </c:trendline>
          <c:xVal>
            <c:numRef>
              <c:f>Sheet3!$A$2:$A$22</c:f>
              <c:numCache>
                <c:formatCode>General</c:formatCode>
                <c:ptCount val="21"/>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numCache>
            </c:numRef>
          </c:xVal>
          <c:yVal>
            <c:numRef>
              <c:f>Sheet3!$B$2:$B$22</c:f>
              <c:numCache>
                <c:formatCode>General</c:formatCode>
                <c:ptCount val="21"/>
                <c:pt idx="0">
                  <c:v>0.29819005005019594</c:v>
                </c:pt>
                <c:pt idx="1">
                  <c:v>0.55804469570338144</c:v>
                </c:pt>
                <c:pt idx="2">
                  <c:v>0.67669205983350056</c:v>
                </c:pt>
                <c:pt idx="3">
                  <c:v>0.54080645597792665</c:v>
                </c:pt>
                <c:pt idx="4">
                  <c:v>0.73088750854279239</c:v>
                </c:pt>
                <c:pt idx="5">
                  <c:v>0.84729786038720367</c:v>
                </c:pt>
                <c:pt idx="6">
                  <c:v>0.81888685855442411</c:v>
                </c:pt>
                <c:pt idx="7">
                  <c:v>0.86162475300796515</c:v>
                </c:pt>
                <c:pt idx="8">
                  <c:v>1.2026732589838507</c:v>
                </c:pt>
                <c:pt idx="9">
                  <c:v>1.1636758820151718</c:v>
                </c:pt>
                <c:pt idx="10">
                  <c:v>1.0721206732211332</c:v>
                </c:pt>
                <c:pt idx="11">
                  <c:v>1.3249254147435985</c:v>
                </c:pt>
                <c:pt idx="12">
                  <c:v>1.1146768911719163</c:v>
                </c:pt>
                <c:pt idx="13">
                  <c:v>1.0304338600115723</c:v>
                </c:pt>
                <c:pt idx="14">
                  <c:v>1.1526795099383853</c:v>
                </c:pt>
                <c:pt idx="15">
                  <c:v>1.1802903196823769</c:v>
                </c:pt>
                <c:pt idx="16">
                  <c:v>1.2482685789075287</c:v>
                </c:pt>
                <c:pt idx="17">
                  <c:v>0.91489115151973199</c:v>
                </c:pt>
                <c:pt idx="18">
                  <c:v>1.1200608320755936</c:v>
                </c:pt>
                <c:pt idx="19">
                  <c:v>1.2832353424503435</c:v>
                </c:pt>
                <c:pt idx="20">
                  <c:v>1.1254595387042978</c:v>
                </c:pt>
              </c:numCache>
            </c:numRef>
          </c:yVal>
          <c:smooth val="0"/>
          <c:extLst>
            <c:ext xmlns:c16="http://schemas.microsoft.com/office/drawing/2014/chart" uri="{C3380CC4-5D6E-409C-BE32-E72D297353CC}">
              <c16:uniqueId val="{00000001-B585-40E3-BC85-790F9479D605}"/>
            </c:ext>
          </c:extLst>
        </c:ser>
        <c:dLbls>
          <c:showLegendKey val="0"/>
          <c:showVal val="0"/>
          <c:showCatName val="0"/>
          <c:showSerName val="0"/>
          <c:showPercent val="0"/>
          <c:showBubbleSize val="0"/>
        </c:dLbls>
        <c:axId val="724710160"/>
        <c:axId val="724698512"/>
      </c:scatterChart>
      <c:valAx>
        <c:axId val="724710160"/>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200" b="1" i="0" u="none" strike="noStrike" kern="1200" baseline="0">
                <a:solidFill>
                  <a:schemeClr val="lt1">
                    <a:lumMod val="75000"/>
                  </a:schemeClr>
                </a:solidFill>
                <a:latin typeface="+mn-lt"/>
                <a:ea typeface="+mn-ea"/>
                <a:cs typeface="+mn-cs"/>
              </a:defRPr>
            </a:pPr>
            <a:endParaRPr lang="en-US"/>
          </a:p>
        </c:txPr>
        <c:crossAx val="724698512"/>
        <c:crosses val="autoZero"/>
        <c:crossBetween val="midCat"/>
      </c:valAx>
      <c:valAx>
        <c:axId val="72469851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9525" cap="flat" cmpd="sng" algn="ctr">
            <a:solidFill>
              <a:schemeClr val="lt1">
                <a:lumMod val="50000"/>
              </a:schemeClr>
            </a:solidFill>
          </a:ln>
          <a:effectLst/>
        </c:spPr>
        <c:txPr>
          <a:bodyPr rot="-6000000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en-US"/>
          </a:p>
        </c:txPr>
        <c:crossAx val="724710160"/>
        <c:crosses val="autoZero"/>
        <c:crossBetween val="midCat"/>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500" b="1" i="0" u="none" strike="noStrike" kern="1200" cap="all" spc="100" normalizeH="0" baseline="0">
                <a:solidFill>
                  <a:sysClr val="window" lastClr="FFFFFF"/>
                </a:solidFill>
                <a:latin typeface="+mn-lt"/>
                <a:ea typeface="+mn-ea"/>
                <a:cs typeface="+mn-cs"/>
              </a:defRPr>
            </a:pPr>
            <a:r>
              <a:rPr lang="en-US" sz="1100" b="1" i="0" baseline="0" dirty="0">
                <a:effectLst>
                  <a:outerShdw blurRad="50800" dist="38100" dir="5400000" algn="t" rotWithShape="0">
                    <a:srgbClr val="000000">
                      <a:alpha val="40000"/>
                    </a:srgbClr>
                  </a:outerShdw>
                </a:effectLst>
              </a:rPr>
              <a:t>ln(odds) of Black persons support the death penalty </a:t>
            </a:r>
            <a:r>
              <a:rPr lang="en-US" sz="1100" b="1" i="0" baseline="0" dirty="0">
                <a:effectLst/>
              </a:rPr>
              <a:t>versus Year</a:t>
            </a:r>
            <a:r>
              <a:rPr lang="en-US" sz="1100" b="1" i="0" baseline="0" dirty="0">
                <a:effectLst>
                  <a:outerShdw blurRad="50800" dist="38100" dir="5400000" algn="t" rotWithShape="0">
                    <a:srgbClr val="000000">
                      <a:alpha val="40000"/>
                    </a:srgbClr>
                  </a:outerShdw>
                </a:effectLst>
              </a:rPr>
              <a:t>  </a:t>
            </a:r>
            <a:endParaRPr lang="en-US" sz="1100" dirty="0">
              <a:effectLst/>
            </a:endParaRPr>
          </a:p>
          <a:p>
            <a:pPr marL="0" marR="0" indent="0" algn="ctr" defTabSz="914400" rtl="0" eaLnBrk="1" fontAlgn="auto" latinLnBrk="0" hangingPunct="1">
              <a:lnSpc>
                <a:spcPct val="100000"/>
              </a:lnSpc>
              <a:spcBef>
                <a:spcPts val="0"/>
              </a:spcBef>
              <a:spcAft>
                <a:spcPts val="0"/>
              </a:spcAft>
              <a:buClrTx/>
              <a:buSzTx/>
              <a:buFontTx/>
              <a:buNone/>
              <a:tabLst/>
              <a:defRPr>
                <a:solidFill>
                  <a:sysClr val="window" lastClr="FFFFFF"/>
                </a:solidFill>
              </a:defRPr>
            </a:pPr>
            <a:endParaRPr lang="en-US" dirty="0"/>
          </a:p>
        </c:rich>
      </c:tx>
      <c:overlay val="0"/>
      <c:spPr>
        <a:noFill/>
        <a:ln>
          <a:noFill/>
        </a:ln>
        <a:effectLst/>
      </c:spPr>
      <c:txPr>
        <a:bodyPr rot="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500" b="1" i="0" u="none" strike="noStrike" kern="1200" cap="all" spc="100" normalizeH="0" baseline="0">
              <a:solidFill>
                <a:sysClr val="window" lastClr="FFFFFF"/>
              </a:solidFill>
              <a:latin typeface="+mn-lt"/>
              <a:ea typeface="+mn-ea"/>
              <a:cs typeface="+mn-cs"/>
            </a:defRPr>
          </a:pPr>
          <a:endParaRPr lang="en-US"/>
        </a:p>
      </c:txPr>
    </c:title>
    <c:autoTitleDeleted val="0"/>
    <c:plotArea>
      <c:layout/>
      <c:scatterChart>
        <c:scatterStyle val="lineMarker"/>
        <c:varyColors val="0"/>
        <c:ser>
          <c:idx val="0"/>
          <c:order val="0"/>
          <c:tx>
            <c:strRef>
              <c:f>Sheet6!$B$1</c:f>
              <c:strCache>
                <c:ptCount val="1"/>
                <c:pt idx="0">
                  <c:v>ln(odds)</c:v>
                </c:pt>
              </c:strCache>
            </c:strRef>
          </c:tx>
          <c:spPr>
            <a:ln w="25400" cap="rnd">
              <a:noFill/>
              <a:round/>
            </a:ln>
            <a:effectLst>
              <a:outerShdw dist="25400" dir="2700000" algn="tl" rotWithShape="0">
                <a:schemeClr val="accent1"/>
              </a:outerShdw>
            </a:effectLst>
          </c:spPr>
          <c:marker>
            <c:symbol val="circle"/>
            <c:size val="6"/>
            <c:spPr>
              <a:solidFill>
                <a:schemeClr val="tx1"/>
              </a:solidFill>
              <a:ln w="22225">
                <a:solidFill>
                  <a:schemeClr val="tx1"/>
                </a:solidFill>
                <a:round/>
              </a:ln>
              <a:effectLst/>
            </c:spPr>
          </c:marker>
          <c:trendline>
            <c:spPr>
              <a:ln w="28575" cap="rnd">
                <a:solidFill>
                  <a:schemeClr val="lt1">
                    <a:alpha val="50000"/>
                  </a:schemeClr>
                </a:solidFill>
                <a:round/>
              </a:ln>
              <a:effectLst/>
            </c:spPr>
            <c:trendlineType val="poly"/>
            <c:order val="2"/>
            <c:dispRSqr val="1"/>
            <c:dispEq val="1"/>
            <c:trendlineLbl>
              <c:layout>
                <c:manualLayout>
                  <c:x val="0.1560885590453539"/>
                  <c:y val="-0.17820256207811422"/>
                </c:manualLayout>
              </c:layout>
              <c:tx>
                <c:rich>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r>
                      <a:rPr lang="en-US" sz="1200" b="1" baseline="0"/>
                      <a:t>y = -0.0014x</a:t>
                    </a:r>
                    <a:r>
                      <a:rPr lang="en-US" sz="1200" b="1" baseline="30000"/>
                      <a:t>2</a:t>
                    </a:r>
                    <a:r>
                      <a:rPr lang="en-US" sz="1200" b="1" baseline="0"/>
                      <a:t> + 5.3926x - 5379.5</a:t>
                    </a:r>
                    <a:br>
                      <a:rPr lang="en-US" sz="1200" b="1" baseline="0"/>
                    </a:br>
                    <a:r>
                      <a:rPr lang="en-US" sz="1200" b="1" baseline="0"/>
                      <a:t>R² = 0.6948</a:t>
                    </a:r>
                    <a:endParaRPr lang="en-US" sz="1200" b="1"/>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trendlineLbl>
          </c:trendline>
          <c:trendline>
            <c:spPr>
              <a:ln w="28575" cap="rnd">
                <a:solidFill>
                  <a:schemeClr val="tx1">
                    <a:alpha val="87000"/>
                  </a:schemeClr>
                </a:solidFill>
                <a:round/>
              </a:ln>
              <a:effectLst/>
            </c:spPr>
            <c:trendlineType val="linear"/>
            <c:dispRSqr val="1"/>
            <c:dispEq val="1"/>
            <c:trendlineLbl>
              <c:layout>
                <c:manualLayout>
                  <c:x val="4.8331564386132021E-3"/>
                  <c:y val="0.31512620143985659"/>
                </c:manualLayout>
              </c:layout>
              <c:tx>
                <c:rich>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r>
                      <a:rPr lang="en-US" sz="1200" b="1" baseline="0">
                        <a:solidFill>
                          <a:schemeClr val="tx1"/>
                        </a:solidFill>
                      </a:rPr>
                      <a:t>y = 0.0315x - 62.817</a:t>
                    </a:r>
                    <a:br>
                      <a:rPr lang="en-US" sz="1200" b="1" baseline="0">
                        <a:solidFill>
                          <a:schemeClr val="tx1"/>
                        </a:solidFill>
                      </a:rPr>
                    </a:br>
                    <a:r>
                      <a:rPr lang="en-US" sz="1200" b="1" baseline="0">
                        <a:solidFill>
                          <a:schemeClr val="tx1"/>
                        </a:solidFill>
                      </a:rPr>
                      <a:t>R² = 0.6451</a:t>
                    </a:r>
                    <a:endParaRPr lang="en-US" sz="1200" b="1">
                      <a:solidFill>
                        <a:schemeClr val="tx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trendlineLbl>
          </c:trendline>
          <c:xVal>
            <c:numRef>
              <c:f>Sheet6!$A$2:$A$22</c:f>
              <c:numCache>
                <c:formatCode>General</c:formatCode>
                <c:ptCount val="21"/>
                <c:pt idx="0">
                  <c:v>1972</c:v>
                </c:pt>
                <c:pt idx="1">
                  <c:v>1973</c:v>
                </c:pt>
                <c:pt idx="2">
                  <c:v>1974</c:v>
                </c:pt>
                <c:pt idx="3">
                  <c:v>1975</c:v>
                </c:pt>
                <c:pt idx="4">
                  <c:v>1976</c:v>
                </c:pt>
                <c:pt idx="5">
                  <c:v>1977</c:v>
                </c:pt>
                <c:pt idx="6">
                  <c:v>1978</c:v>
                </c:pt>
                <c:pt idx="7">
                  <c:v>1980</c:v>
                </c:pt>
                <c:pt idx="8">
                  <c:v>1982</c:v>
                </c:pt>
                <c:pt idx="9">
                  <c:v>1983</c:v>
                </c:pt>
                <c:pt idx="10">
                  <c:v>1984</c:v>
                </c:pt>
                <c:pt idx="11">
                  <c:v>1985</c:v>
                </c:pt>
                <c:pt idx="12">
                  <c:v>1986</c:v>
                </c:pt>
                <c:pt idx="13">
                  <c:v>1987</c:v>
                </c:pt>
                <c:pt idx="14">
                  <c:v>1988</c:v>
                </c:pt>
                <c:pt idx="15">
                  <c:v>1989</c:v>
                </c:pt>
                <c:pt idx="16">
                  <c:v>1990</c:v>
                </c:pt>
                <c:pt idx="17">
                  <c:v>1991</c:v>
                </c:pt>
                <c:pt idx="18">
                  <c:v>1993</c:v>
                </c:pt>
                <c:pt idx="19">
                  <c:v>1994</c:v>
                </c:pt>
                <c:pt idx="20">
                  <c:v>1996</c:v>
                </c:pt>
              </c:numCache>
            </c:numRef>
          </c:xVal>
          <c:yVal>
            <c:numRef>
              <c:f>Sheet6!$B$2:$B$22</c:f>
              <c:numCache>
                <c:formatCode>General</c:formatCode>
                <c:ptCount val="21"/>
                <c:pt idx="0">
                  <c:v>-0.90511743127602984</c:v>
                </c:pt>
                <c:pt idx="1">
                  <c:v>-0.58405531728926097</c:v>
                </c:pt>
                <c:pt idx="2">
                  <c:v>-0.56236682130731264</c:v>
                </c:pt>
                <c:pt idx="3">
                  <c:v>-0.75837120336466768</c:v>
                </c:pt>
                <c:pt idx="4">
                  <c:v>-0.35983296915535207</c:v>
                </c:pt>
                <c:pt idx="5">
                  <c:v>-0.3392157225669637</c:v>
                </c:pt>
                <c:pt idx="6">
                  <c:v>-0.28185115214098772</c:v>
                </c:pt>
                <c:pt idx="7">
                  <c:v>-0.44311070772453126</c:v>
                </c:pt>
                <c:pt idx="8">
                  <c:v>-6.4021858764931022E-2</c:v>
                </c:pt>
                <c:pt idx="9">
                  <c:v>-0.20067069546215111</c:v>
                </c:pt>
                <c:pt idx="10">
                  <c:v>-0.26147970005775689</c:v>
                </c:pt>
                <c:pt idx="11">
                  <c:v>-1.2000144003110409E-2</c:v>
                </c:pt>
                <c:pt idx="12">
                  <c:v>-0.29410170348611486</c:v>
                </c:pt>
                <c:pt idx="13">
                  <c:v>-0.28593229072799331</c:v>
                </c:pt>
                <c:pt idx="14">
                  <c:v>-0.30228087187293368</c:v>
                </c:pt>
                <c:pt idx="15">
                  <c:v>0.24522149244752509</c:v>
                </c:pt>
                <c:pt idx="16">
                  <c:v>9.2064973176581591E-2</c:v>
                </c:pt>
                <c:pt idx="17">
                  <c:v>-0.29410170348611486</c:v>
                </c:pt>
                <c:pt idx="18">
                  <c:v>6.0018009726252951E-2</c:v>
                </c:pt>
                <c:pt idx="19">
                  <c:v>2.8001829548493135E-2</c:v>
                </c:pt>
                <c:pt idx="20">
                  <c:v>1.2000144003110339E-2</c:v>
                </c:pt>
              </c:numCache>
            </c:numRef>
          </c:yVal>
          <c:smooth val="0"/>
          <c:extLst>
            <c:ext xmlns:c16="http://schemas.microsoft.com/office/drawing/2014/chart" uri="{C3380CC4-5D6E-409C-BE32-E72D297353CC}">
              <c16:uniqueId val="{00000000-6867-49A9-9410-F2F39D5AE6F7}"/>
            </c:ext>
          </c:extLst>
        </c:ser>
        <c:dLbls>
          <c:showLegendKey val="0"/>
          <c:showVal val="0"/>
          <c:showCatName val="0"/>
          <c:showSerName val="0"/>
          <c:showPercent val="0"/>
          <c:showBubbleSize val="0"/>
        </c:dLbls>
        <c:axId val="724706000"/>
        <c:axId val="724700176"/>
      </c:scatterChart>
      <c:valAx>
        <c:axId val="724706000"/>
        <c:scaling>
          <c:orientation val="minMax"/>
        </c:scaling>
        <c:delete val="0"/>
        <c:axPos val="b"/>
        <c:majorGridlines>
          <c:spPr>
            <a:ln w="9525" cap="flat" cmpd="sng" algn="ctr">
              <a:solidFill>
                <a:schemeClr val="lt1">
                  <a:alpha val="2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US" sz="1400"/>
                  <a:t>Year</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alpha val="25000"/>
              </a:schemeClr>
            </a:solidFill>
            <a:round/>
          </a:ln>
          <a:effectLst/>
        </c:spPr>
        <c:txPr>
          <a:bodyPr rot="-60000000" spcFirstLastPara="1" vertOverflow="ellipsis" vert="horz" wrap="square" anchor="ctr" anchorCtr="1"/>
          <a:lstStyle/>
          <a:p>
            <a:pPr>
              <a:defRPr sz="1050" b="1" i="0" u="none" strike="noStrike" kern="1200" spc="100" baseline="0">
                <a:solidFill>
                  <a:schemeClr val="lt1"/>
                </a:solidFill>
                <a:latin typeface="+mn-lt"/>
                <a:ea typeface="+mn-ea"/>
                <a:cs typeface="+mn-cs"/>
              </a:defRPr>
            </a:pPr>
            <a:endParaRPr lang="en-US"/>
          </a:p>
        </c:txPr>
        <c:crossAx val="724700176"/>
        <c:crosses val="autoZero"/>
        <c:crossBetween val="midCat"/>
      </c:valAx>
      <c:valAx>
        <c:axId val="724700176"/>
        <c:scaling>
          <c:orientation val="minMax"/>
        </c:scaling>
        <c:delete val="0"/>
        <c:axPos val="l"/>
        <c:majorGridlines>
          <c:spPr>
            <a:ln w="9525" cap="flat" cmpd="sng" algn="ctr">
              <a:solidFill>
                <a:schemeClr val="lt1">
                  <a:alpha val="2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r>
                  <a:rPr lang="en-US" sz="1400"/>
                  <a:t>ln(odds)</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1" i="0" u="none" strike="noStrike" kern="1200" baseline="0">
                <a:solidFill>
                  <a:schemeClr val="lt1"/>
                </a:solidFill>
                <a:latin typeface="+mn-lt"/>
                <a:ea typeface="+mn-ea"/>
                <a:cs typeface="+mn-cs"/>
              </a:defRPr>
            </a:pPr>
            <a:endParaRPr lang="en-US"/>
          </a:p>
        </c:txPr>
        <c:crossAx val="724706000"/>
        <c:crosses val="autoZero"/>
        <c:crossBetween val="midCat"/>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8">
  <cs:axisTitle>
    <cs:lnRef idx="0"/>
    <cs:fillRef idx="0"/>
    <cs:effectRef idx="0"/>
    <cs:fontRef idx="minor">
      <a:schemeClr val="lt1">
        <a:lumMod val="75000"/>
      </a:schemeClr>
    </cs:fontRef>
    <cs:defRPr sz="900" b="1" kern="1200" cap="all"/>
  </cs:axisTitle>
  <cs:categoryAxis>
    <cs:lnRef idx="0"/>
    <cs:fillRef idx="0"/>
    <cs:effectRef idx="0"/>
    <cs:fontRef idx="minor">
      <a:schemeClr val="lt1">
        <a:lumMod val="75000"/>
      </a:schemeClr>
    </cs:fontRef>
    <cs:spPr>
      <a:ln w="9525" cap="flat" cmpd="sng" algn="ctr">
        <a:solidFill>
          <a:schemeClr val="lt1">
            <a:lumMod val="50000"/>
          </a:schemeClr>
        </a:solidFill>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spPr>
      <a:ln w="9525" cap="flat" cmpd="sng" algn="ctr">
        <a:solidFill>
          <a:schemeClr val="lt1">
            <a:lumMod val="50000"/>
          </a:schemeClr>
        </a:solidFill>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spPr>
      <a:ln w="9525" cap="flat" cmpd="sng" algn="ctr">
        <a:solidFill>
          <a:schemeClr val="lt1">
            <a:lumMod val="50000"/>
          </a:schemeClr>
        </a:solidFill>
      </a:ln>
    </cs:spPr>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7">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12700" cap="flat" cmpd="sng" algn="ctr">
        <a:solidFill>
          <a:schemeClr val="lt1">
            <a:alpha val="25000"/>
          </a:schemeClr>
        </a:solidFill>
        <a:round/>
      </a:ln>
    </cs:spPr>
    <cs:defRPr sz="900" b="0" kern="1200" spc="10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effectRef idx="0"/>
    <cs:fontRef idx="minor">
      <a:schemeClr val="lt1"/>
    </cs:fontRef>
    <cs:defRPr sz="900" b="1"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28575" cap="rnd">
        <a:solidFill>
          <a:schemeClr val="lt1">
            <a:alpha val="50000"/>
          </a:schemeClr>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cap="flat" cmpd="sng" algn="ctr">
        <a:gradFill>
          <a:gsLst>
            <a:gs pos="79000">
              <a:schemeClr val="phClr"/>
            </a:gs>
            <a:gs pos="0">
              <a:schemeClr val="lt1">
                <a:alpha val="60000"/>
              </a:schemeClr>
            </a:gs>
          </a:gsLst>
          <a:lin ang="5400000" scaled="0"/>
        </a:gradFill>
        <a:round/>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06-12T18:49:12.772"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06195-049C-495C-9D90-F2833DC2ECC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2B5B1FC-1450-40A3-B15E-5C4A100347D5}">
      <dgm:prSet custT="1"/>
      <dgm:spPr>
        <a:solidFill>
          <a:srgbClr val="00B0F0"/>
        </a:solidFill>
        <a:ln>
          <a:noFill/>
        </a:ln>
        <a:effectLst>
          <a:outerShdw blurRad="50800" dist="38100" dir="5400000" algn="t" rotWithShape="0">
            <a:prstClr val="black">
              <a:alpha val="40000"/>
            </a:prstClr>
          </a:outerShdw>
        </a:effectLst>
      </dgm:spPr>
      <dgm:t>
        <a:bodyPr/>
        <a:lstStyle/>
        <a:p>
          <a:r>
            <a:rPr lang="en-US" sz="2000" dirty="0"/>
            <a:t>To find solutions to the above questions, two approaches are known.</a:t>
          </a:r>
          <a:endParaRPr lang="en-IN" sz="2000" dirty="0"/>
        </a:p>
      </dgm:t>
    </dgm:pt>
    <dgm:pt modelId="{CEFE4A9D-6CAA-41F7-AD21-CA6439CD1A15}" type="parTrans" cxnId="{5FD97D62-55C0-449C-A33F-7ABE06A36C5E}">
      <dgm:prSet/>
      <dgm:spPr/>
      <dgm:t>
        <a:bodyPr/>
        <a:lstStyle/>
        <a:p>
          <a:endParaRPr lang="en-IN"/>
        </a:p>
      </dgm:t>
    </dgm:pt>
    <dgm:pt modelId="{DC36FCED-29E7-4E10-AF84-57B493EA9A14}" type="sibTrans" cxnId="{5FD97D62-55C0-449C-A33F-7ABE06A36C5E}">
      <dgm:prSet/>
      <dgm:spPr/>
      <dgm:t>
        <a:bodyPr/>
        <a:lstStyle/>
        <a:p>
          <a:endParaRPr lang="en-IN"/>
        </a:p>
      </dgm:t>
    </dgm:pt>
    <dgm:pt modelId="{2CFB8ED8-1888-48A3-97D2-FAB3DCA09796}">
      <dgm:prSet custT="1"/>
      <dgm:spPr>
        <a:solidFill>
          <a:schemeClr val="accent2">
            <a:lumMod val="60000"/>
            <a:lumOff val="40000"/>
          </a:schemeClr>
        </a:solidFill>
        <a:ln>
          <a:noFill/>
        </a:ln>
        <a:effectLst>
          <a:outerShdw blurRad="50800" dist="38100" dir="5400000" algn="t" rotWithShape="0">
            <a:prstClr val="black">
              <a:alpha val="40000"/>
            </a:prstClr>
          </a:outerShdw>
        </a:effectLst>
      </dgm:spPr>
      <dgm:t>
        <a:bodyPr/>
        <a:lstStyle/>
        <a:p>
          <a:r>
            <a:rPr lang="en-US" sz="2000" b="1" dirty="0">
              <a:solidFill>
                <a:schemeClr val="tx1"/>
              </a:solidFill>
            </a:rPr>
            <a:t>Correlation Analysis</a:t>
          </a:r>
          <a:endParaRPr lang="en-IN" sz="2000" dirty="0">
            <a:solidFill>
              <a:schemeClr val="tx1"/>
            </a:solidFill>
          </a:endParaRPr>
        </a:p>
      </dgm:t>
    </dgm:pt>
    <dgm:pt modelId="{3B098039-3BFC-4349-9F3B-644F0323D79C}" type="parTrans" cxnId="{4544A40E-B9FA-4C43-8B48-1D0457EA2C40}">
      <dgm:prSet/>
      <dgm:spPr/>
      <dgm:t>
        <a:bodyPr/>
        <a:lstStyle/>
        <a:p>
          <a:endParaRPr lang="en-IN"/>
        </a:p>
      </dgm:t>
    </dgm:pt>
    <dgm:pt modelId="{EC884B9F-8029-418B-869A-D1CB619C5375}" type="sibTrans" cxnId="{4544A40E-B9FA-4C43-8B48-1D0457EA2C40}">
      <dgm:prSet/>
      <dgm:spPr/>
      <dgm:t>
        <a:bodyPr/>
        <a:lstStyle/>
        <a:p>
          <a:endParaRPr lang="en-IN"/>
        </a:p>
      </dgm:t>
    </dgm:pt>
    <dgm:pt modelId="{AC9AD9E0-AC35-4B66-89F7-50243DE5FFA7}">
      <dgm:prSet custT="1"/>
      <dgm:spPr>
        <a:solidFill>
          <a:srgbClr val="ED7D31">
            <a:lumMod val="60000"/>
            <a:lumOff val="40000"/>
          </a:srgbClr>
        </a:solidFill>
        <a:ln w="12700" cap="flat" cmpd="sng" algn="ctr">
          <a:noFill/>
          <a:prstDash val="solid"/>
          <a:miter lim="800000"/>
        </a:ln>
        <a:effectLst>
          <a:outerShdw blurRad="50800" dist="38100" dir="5400000" algn="t" rotWithShape="0">
            <a:prstClr val="black">
              <a:alpha val="40000"/>
            </a:prstClr>
          </a:outerShdw>
        </a:effectLst>
      </dgm:spPr>
      <dgm:t>
        <a:bodyPr spcFirstLastPara="0" vert="horz" wrap="square" lIns="12700" tIns="12700" rIns="12700" bIns="12700" numCol="1" spcCol="1270" anchor="ctr" anchorCtr="0"/>
        <a:lstStyle/>
        <a:p>
          <a:pPr marL="0" lvl="0" indent="0" algn="ctr" defTabSz="889000">
            <a:lnSpc>
              <a:spcPct val="90000"/>
            </a:lnSpc>
            <a:spcBef>
              <a:spcPct val="0"/>
            </a:spcBef>
            <a:spcAft>
              <a:spcPct val="35000"/>
            </a:spcAft>
            <a:buNone/>
          </a:pPr>
          <a:r>
            <a:rPr lang="en-US" sz="2000" b="1" kern="1200" dirty="0">
              <a:solidFill>
                <a:prstClr val="black"/>
              </a:solidFill>
              <a:latin typeface="+mn-lt"/>
              <a:ea typeface="+mn-ea"/>
              <a:cs typeface="+mn-cs"/>
            </a:rPr>
            <a:t>Regression Analysis</a:t>
          </a:r>
          <a:endParaRPr lang="en-IN" sz="2000" b="1" kern="1200" dirty="0">
            <a:solidFill>
              <a:prstClr val="black"/>
            </a:solidFill>
            <a:latin typeface="+mn-lt"/>
            <a:ea typeface="+mn-ea"/>
            <a:cs typeface="+mn-cs"/>
          </a:endParaRPr>
        </a:p>
      </dgm:t>
    </dgm:pt>
    <dgm:pt modelId="{A86189EE-19E7-4ED2-BADF-E11517D682B2}" type="parTrans" cxnId="{F209AF1A-245D-4FB9-97A6-A060EB9763AB}">
      <dgm:prSet/>
      <dgm:spPr/>
      <dgm:t>
        <a:bodyPr/>
        <a:lstStyle/>
        <a:p>
          <a:endParaRPr lang="en-IN"/>
        </a:p>
      </dgm:t>
    </dgm:pt>
    <dgm:pt modelId="{3ED72E22-B450-40CC-8EAC-B2AA8C7234CD}" type="sibTrans" cxnId="{F209AF1A-245D-4FB9-97A6-A060EB9763AB}">
      <dgm:prSet/>
      <dgm:spPr/>
      <dgm:t>
        <a:bodyPr/>
        <a:lstStyle/>
        <a:p>
          <a:endParaRPr lang="en-IN"/>
        </a:p>
      </dgm:t>
    </dgm:pt>
    <dgm:pt modelId="{8D9ECC9C-4469-4AE3-9663-BA1CD8B32712}" type="pres">
      <dgm:prSet presAssocID="{ECA06195-049C-495C-9D90-F2833DC2ECC8}" presName="hierChild1" presStyleCnt="0">
        <dgm:presLayoutVars>
          <dgm:orgChart val="1"/>
          <dgm:chPref val="1"/>
          <dgm:dir/>
          <dgm:animOne val="branch"/>
          <dgm:animLvl val="lvl"/>
          <dgm:resizeHandles/>
        </dgm:presLayoutVars>
      </dgm:prSet>
      <dgm:spPr/>
    </dgm:pt>
    <dgm:pt modelId="{12C6F8F0-6423-474B-91FF-84EEBE7E5D09}" type="pres">
      <dgm:prSet presAssocID="{A2B5B1FC-1450-40A3-B15E-5C4A100347D5}" presName="hierRoot1" presStyleCnt="0">
        <dgm:presLayoutVars>
          <dgm:hierBranch val="init"/>
        </dgm:presLayoutVars>
      </dgm:prSet>
      <dgm:spPr/>
    </dgm:pt>
    <dgm:pt modelId="{9ED1C52F-5103-47B1-B178-849A6F5B84A1}" type="pres">
      <dgm:prSet presAssocID="{A2B5B1FC-1450-40A3-B15E-5C4A100347D5}" presName="rootComposite1" presStyleCnt="0"/>
      <dgm:spPr/>
    </dgm:pt>
    <dgm:pt modelId="{0E848317-2C36-4B12-8B88-8C7DB2964982}" type="pres">
      <dgm:prSet presAssocID="{A2B5B1FC-1450-40A3-B15E-5C4A100347D5}" presName="rootText1" presStyleLbl="node0" presStyleIdx="0" presStyleCnt="1" custScaleX="591480" custScaleY="87014">
        <dgm:presLayoutVars>
          <dgm:chPref val="3"/>
        </dgm:presLayoutVars>
      </dgm:prSet>
      <dgm:spPr/>
    </dgm:pt>
    <dgm:pt modelId="{7AA053F2-384B-4316-BAF9-14D7B7C83256}" type="pres">
      <dgm:prSet presAssocID="{A2B5B1FC-1450-40A3-B15E-5C4A100347D5}" presName="rootConnector1" presStyleLbl="node1" presStyleIdx="0" presStyleCnt="0"/>
      <dgm:spPr/>
    </dgm:pt>
    <dgm:pt modelId="{CFC1CFCB-604E-4876-917E-2E24F0788D12}" type="pres">
      <dgm:prSet presAssocID="{A2B5B1FC-1450-40A3-B15E-5C4A100347D5}" presName="hierChild2" presStyleCnt="0"/>
      <dgm:spPr/>
    </dgm:pt>
    <dgm:pt modelId="{5648EEFC-9B45-4FAE-8BB5-0EB5A3E46FF6}" type="pres">
      <dgm:prSet presAssocID="{3B098039-3BFC-4349-9F3B-644F0323D79C}" presName="Name37" presStyleLbl="parChTrans1D2" presStyleIdx="0" presStyleCnt="2"/>
      <dgm:spPr/>
    </dgm:pt>
    <dgm:pt modelId="{AFC86DEE-651D-4562-BAC3-E91011684D62}" type="pres">
      <dgm:prSet presAssocID="{2CFB8ED8-1888-48A3-97D2-FAB3DCA09796}" presName="hierRoot2" presStyleCnt="0">
        <dgm:presLayoutVars>
          <dgm:hierBranch val="init"/>
        </dgm:presLayoutVars>
      </dgm:prSet>
      <dgm:spPr/>
    </dgm:pt>
    <dgm:pt modelId="{C53F6D1B-3104-4551-8682-91EC41709787}" type="pres">
      <dgm:prSet presAssocID="{2CFB8ED8-1888-48A3-97D2-FAB3DCA09796}" presName="rootComposite" presStyleCnt="0"/>
      <dgm:spPr/>
    </dgm:pt>
    <dgm:pt modelId="{6E95D134-F7BD-4BDB-851B-5D10260FA73B}" type="pres">
      <dgm:prSet presAssocID="{2CFB8ED8-1888-48A3-97D2-FAB3DCA09796}" presName="rootText" presStyleLbl="node2" presStyleIdx="0" presStyleCnt="2" custScaleX="157700" custLinFactNeighborX="-6159" custLinFactNeighborY="17644">
        <dgm:presLayoutVars>
          <dgm:chPref val="3"/>
        </dgm:presLayoutVars>
      </dgm:prSet>
      <dgm:spPr/>
    </dgm:pt>
    <dgm:pt modelId="{F9CCA6E1-844E-4505-BD33-BCC87E72425D}" type="pres">
      <dgm:prSet presAssocID="{2CFB8ED8-1888-48A3-97D2-FAB3DCA09796}" presName="rootConnector" presStyleLbl="node2" presStyleIdx="0" presStyleCnt="2"/>
      <dgm:spPr/>
    </dgm:pt>
    <dgm:pt modelId="{DB228E03-0D59-4FD6-BDAF-530421CE9031}" type="pres">
      <dgm:prSet presAssocID="{2CFB8ED8-1888-48A3-97D2-FAB3DCA09796}" presName="hierChild4" presStyleCnt="0"/>
      <dgm:spPr/>
    </dgm:pt>
    <dgm:pt modelId="{F24F4570-ECAC-445B-B0DC-140A5DC523BC}" type="pres">
      <dgm:prSet presAssocID="{2CFB8ED8-1888-48A3-97D2-FAB3DCA09796}" presName="hierChild5" presStyleCnt="0"/>
      <dgm:spPr/>
    </dgm:pt>
    <dgm:pt modelId="{A5BB7707-61A2-43FA-82F5-E4A4052465DE}" type="pres">
      <dgm:prSet presAssocID="{A86189EE-19E7-4ED2-BADF-E11517D682B2}" presName="Name37" presStyleLbl="parChTrans1D2" presStyleIdx="1" presStyleCnt="2"/>
      <dgm:spPr/>
    </dgm:pt>
    <dgm:pt modelId="{840A35B9-5F7D-4DC3-AF2F-B5CBF7F3B1F0}" type="pres">
      <dgm:prSet presAssocID="{AC9AD9E0-AC35-4B66-89F7-50243DE5FFA7}" presName="hierRoot2" presStyleCnt="0">
        <dgm:presLayoutVars>
          <dgm:hierBranch val="init"/>
        </dgm:presLayoutVars>
      </dgm:prSet>
      <dgm:spPr/>
    </dgm:pt>
    <dgm:pt modelId="{FEE1BC14-ED0B-4733-B239-99B8030466F1}" type="pres">
      <dgm:prSet presAssocID="{AC9AD9E0-AC35-4B66-89F7-50243DE5FFA7}" presName="rootComposite" presStyleCnt="0"/>
      <dgm:spPr/>
    </dgm:pt>
    <dgm:pt modelId="{9B7D4334-A55C-4A50-93B2-293D106A146E}" type="pres">
      <dgm:prSet presAssocID="{AC9AD9E0-AC35-4B66-89F7-50243DE5FFA7}" presName="rootText" presStyleLbl="node2" presStyleIdx="1" presStyleCnt="2" custScaleX="149525" custLinFactNeighborY="18272">
        <dgm:presLayoutVars>
          <dgm:chPref val="3"/>
        </dgm:presLayoutVars>
      </dgm:prSet>
      <dgm:spPr>
        <a:xfrm>
          <a:off x="4684893" y="1249681"/>
          <a:ext cx="2257320" cy="754830"/>
        </a:xfrm>
        <a:prstGeom prst="rect">
          <a:avLst/>
        </a:prstGeom>
      </dgm:spPr>
    </dgm:pt>
    <dgm:pt modelId="{5FED682C-B551-48F8-8D55-4ED65B9A54E9}" type="pres">
      <dgm:prSet presAssocID="{AC9AD9E0-AC35-4B66-89F7-50243DE5FFA7}" presName="rootConnector" presStyleLbl="node2" presStyleIdx="1" presStyleCnt="2"/>
      <dgm:spPr/>
    </dgm:pt>
    <dgm:pt modelId="{72E1D73C-D342-4CD8-BE45-4FDE6B741C53}" type="pres">
      <dgm:prSet presAssocID="{AC9AD9E0-AC35-4B66-89F7-50243DE5FFA7}" presName="hierChild4" presStyleCnt="0"/>
      <dgm:spPr/>
    </dgm:pt>
    <dgm:pt modelId="{F2F3D908-3933-4918-9633-12B7FF3655B8}" type="pres">
      <dgm:prSet presAssocID="{AC9AD9E0-AC35-4B66-89F7-50243DE5FFA7}" presName="hierChild5" presStyleCnt="0"/>
      <dgm:spPr/>
    </dgm:pt>
    <dgm:pt modelId="{61B1E23C-6FAA-4C57-BA90-756564DF27EA}" type="pres">
      <dgm:prSet presAssocID="{A2B5B1FC-1450-40A3-B15E-5C4A100347D5}" presName="hierChild3" presStyleCnt="0"/>
      <dgm:spPr/>
    </dgm:pt>
  </dgm:ptLst>
  <dgm:cxnLst>
    <dgm:cxn modelId="{4544A40E-B9FA-4C43-8B48-1D0457EA2C40}" srcId="{A2B5B1FC-1450-40A3-B15E-5C4A100347D5}" destId="{2CFB8ED8-1888-48A3-97D2-FAB3DCA09796}" srcOrd="0" destOrd="0" parTransId="{3B098039-3BFC-4349-9F3B-644F0323D79C}" sibTransId="{EC884B9F-8029-418B-869A-D1CB619C5375}"/>
    <dgm:cxn modelId="{F209AF1A-245D-4FB9-97A6-A060EB9763AB}" srcId="{A2B5B1FC-1450-40A3-B15E-5C4A100347D5}" destId="{AC9AD9E0-AC35-4B66-89F7-50243DE5FFA7}" srcOrd="1" destOrd="0" parTransId="{A86189EE-19E7-4ED2-BADF-E11517D682B2}" sibTransId="{3ED72E22-B450-40CC-8EAC-B2AA8C7234CD}"/>
    <dgm:cxn modelId="{05506632-F98C-4924-9E85-1EF9A2A62A20}" type="presOf" srcId="{AC9AD9E0-AC35-4B66-89F7-50243DE5FFA7}" destId="{5FED682C-B551-48F8-8D55-4ED65B9A54E9}" srcOrd="1" destOrd="0" presId="urn:microsoft.com/office/officeart/2005/8/layout/orgChart1"/>
    <dgm:cxn modelId="{C83A5B39-5784-4814-9A06-7200E682E4A2}" type="presOf" srcId="{A2B5B1FC-1450-40A3-B15E-5C4A100347D5}" destId="{7AA053F2-384B-4316-BAF9-14D7B7C83256}" srcOrd="1" destOrd="0" presId="urn:microsoft.com/office/officeart/2005/8/layout/orgChart1"/>
    <dgm:cxn modelId="{0B9E2660-7030-49DB-B38D-12834B691EC7}" type="presOf" srcId="{A2B5B1FC-1450-40A3-B15E-5C4A100347D5}" destId="{0E848317-2C36-4B12-8B88-8C7DB2964982}" srcOrd="0" destOrd="0" presId="urn:microsoft.com/office/officeart/2005/8/layout/orgChart1"/>
    <dgm:cxn modelId="{5FD97D62-55C0-449C-A33F-7ABE06A36C5E}" srcId="{ECA06195-049C-495C-9D90-F2833DC2ECC8}" destId="{A2B5B1FC-1450-40A3-B15E-5C4A100347D5}" srcOrd="0" destOrd="0" parTransId="{CEFE4A9D-6CAA-41F7-AD21-CA6439CD1A15}" sibTransId="{DC36FCED-29E7-4E10-AF84-57B493EA9A14}"/>
    <dgm:cxn modelId="{BCFBA843-6DDD-4618-8ADF-9DF40EB67A19}" type="presOf" srcId="{A86189EE-19E7-4ED2-BADF-E11517D682B2}" destId="{A5BB7707-61A2-43FA-82F5-E4A4052465DE}" srcOrd="0" destOrd="0" presId="urn:microsoft.com/office/officeart/2005/8/layout/orgChart1"/>
    <dgm:cxn modelId="{4E78AA63-2729-4626-8280-EC56E54D5ECD}" type="presOf" srcId="{ECA06195-049C-495C-9D90-F2833DC2ECC8}" destId="{8D9ECC9C-4469-4AE3-9663-BA1CD8B32712}" srcOrd="0" destOrd="0" presId="urn:microsoft.com/office/officeart/2005/8/layout/orgChart1"/>
    <dgm:cxn modelId="{1D1626A4-916C-447D-896C-9B16733B334B}" type="presOf" srcId="{2CFB8ED8-1888-48A3-97D2-FAB3DCA09796}" destId="{F9CCA6E1-844E-4505-BD33-BCC87E72425D}" srcOrd="1" destOrd="0" presId="urn:microsoft.com/office/officeart/2005/8/layout/orgChart1"/>
    <dgm:cxn modelId="{C60F60D7-BC47-4544-98F2-2B86C3BB8068}" type="presOf" srcId="{2CFB8ED8-1888-48A3-97D2-FAB3DCA09796}" destId="{6E95D134-F7BD-4BDB-851B-5D10260FA73B}" srcOrd="0" destOrd="0" presId="urn:microsoft.com/office/officeart/2005/8/layout/orgChart1"/>
    <dgm:cxn modelId="{1B367DDF-4E89-44E7-B527-01CF6E0F32F0}" type="presOf" srcId="{AC9AD9E0-AC35-4B66-89F7-50243DE5FFA7}" destId="{9B7D4334-A55C-4A50-93B2-293D106A146E}" srcOrd="0" destOrd="0" presId="urn:microsoft.com/office/officeart/2005/8/layout/orgChart1"/>
    <dgm:cxn modelId="{F496C6F5-CB20-4BA8-B7FA-A50358847FD2}" type="presOf" srcId="{3B098039-3BFC-4349-9F3B-644F0323D79C}" destId="{5648EEFC-9B45-4FAE-8BB5-0EB5A3E46FF6}" srcOrd="0" destOrd="0" presId="urn:microsoft.com/office/officeart/2005/8/layout/orgChart1"/>
    <dgm:cxn modelId="{8087F593-700F-466D-94B9-E3CBB3A2536C}" type="presParOf" srcId="{8D9ECC9C-4469-4AE3-9663-BA1CD8B32712}" destId="{12C6F8F0-6423-474B-91FF-84EEBE7E5D09}" srcOrd="0" destOrd="0" presId="urn:microsoft.com/office/officeart/2005/8/layout/orgChart1"/>
    <dgm:cxn modelId="{A79E8CC0-F1DF-46F6-8AC2-5AC43A8C6599}" type="presParOf" srcId="{12C6F8F0-6423-474B-91FF-84EEBE7E5D09}" destId="{9ED1C52F-5103-47B1-B178-849A6F5B84A1}" srcOrd="0" destOrd="0" presId="urn:microsoft.com/office/officeart/2005/8/layout/orgChart1"/>
    <dgm:cxn modelId="{C5E49FFA-0CE1-4D84-8C5F-84A34AC9AA5C}" type="presParOf" srcId="{9ED1C52F-5103-47B1-B178-849A6F5B84A1}" destId="{0E848317-2C36-4B12-8B88-8C7DB2964982}" srcOrd="0" destOrd="0" presId="urn:microsoft.com/office/officeart/2005/8/layout/orgChart1"/>
    <dgm:cxn modelId="{84DC47A3-6BD1-4344-A169-51DF4D366C39}" type="presParOf" srcId="{9ED1C52F-5103-47B1-B178-849A6F5B84A1}" destId="{7AA053F2-384B-4316-BAF9-14D7B7C83256}" srcOrd="1" destOrd="0" presId="urn:microsoft.com/office/officeart/2005/8/layout/orgChart1"/>
    <dgm:cxn modelId="{2FD533DF-A9FE-4738-8F83-6698712BD3C8}" type="presParOf" srcId="{12C6F8F0-6423-474B-91FF-84EEBE7E5D09}" destId="{CFC1CFCB-604E-4876-917E-2E24F0788D12}" srcOrd="1" destOrd="0" presId="urn:microsoft.com/office/officeart/2005/8/layout/orgChart1"/>
    <dgm:cxn modelId="{38249577-EAB6-441D-9BF7-FFEFA5A0CAFF}" type="presParOf" srcId="{CFC1CFCB-604E-4876-917E-2E24F0788D12}" destId="{5648EEFC-9B45-4FAE-8BB5-0EB5A3E46FF6}" srcOrd="0" destOrd="0" presId="urn:microsoft.com/office/officeart/2005/8/layout/orgChart1"/>
    <dgm:cxn modelId="{2EC1C452-516A-4099-A117-0D90BA578F01}" type="presParOf" srcId="{CFC1CFCB-604E-4876-917E-2E24F0788D12}" destId="{AFC86DEE-651D-4562-BAC3-E91011684D62}" srcOrd="1" destOrd="0" presId="urn:microsoft.com/office/officeart/2005/8/layout/orgChart1"/>
    <dgm:cxn modelId="{889C5053-0E3A-405F-B727-B52D1BEA8ADF}" type="presParOf" srcId="{AFC86DEE-651D-4562-BAC3-E91011684D62}" destId="{C53F6D1B-3104-4551-8682-91EC41709787}" srcOrd="0" destOrd="0" presId="urn:microsoft.com/office/officeart/2005/8/layout/orgChart1"/>
    <dgm:cxn modelId="{05026954-175A-434F-BD94-699124E0ACEA}" type="presParOf" srcId="{C53F6D1B-3104-4551-8682-91EC41709787}" destId="{6E95D134-F7BD-4BDB-851B-5D10260FA73B}" srcOrd="0" destOrd="0" presId="urn:microsoft.com/office/officeart/2005/8/layout/orgChart1"/>
    <dgm:cxn modelId="{1C5668CC-919C-4C84-B691-BB7AD4A87839}" type="presParOf" srcId="{C53F6D1B-3104-4551-8682-91EC41709787}" destId="{F9CCA6E1-844E-4505-BD33-BCC87E72425D}" srcOrd="1" destOrd="0" presId="urn:microsoft.com/office/officeart/2005/8/layout/orgChart1"/>
    <dgm:cxn modelId="{0D785AB6-3314-47DE-AC6C-31645C5215B8}" type="presParOf" srcId="{AFC86DEE-651D-4562-BAC3-E91011684D62}" destId="{DB228E03-0D59-4FD6-BDAF-530421CE9031}" srcOrd="1" destOrd="0" presId="urn:microsoft.com/office/officeart/2005/8/layout/orgChart1"/>
    <dgm:cxn modelId="{9CE4A0E9-DC14-47D8-8FA9-152543C473B3}" type="presParOf" srcId="{AFC86DEE-651D-4562-BAC3-E91011684D62}" destId="{F24F4570-ECAC-445B-B0DC-140A5DC523BC}" srcOrd="2" destOrd="0" presId="urn:microsoft.com/office/officeart/2005/8/layout/orgChart1"/>
    <dgm:cxn modelId="{F6D38FA0-F1E3-4E7C-80F4-714C1C81840A}" type="presParOf" srcId="{CFC1CFCB-604E-4876-917E-2E24F0788D12}" destId="{A5BB7707-61A2-43FA-82F5-E4A4052465DE}" srcOrd="2" destOrd="0" presId="urn:microsoft.com/office/officeart/2005/8/layout/orgChart1"/>
    <dgm:cxn modelId="{A7819BF8-2A5C-4EEC-BD6A-80660365433F}" type="presParOf" srcId="{CFC1CFCB-604E-4876-917E-2E24F0788D12}" destId="{840A35B9-5F7D-4DC3-AF2F-B5CBF7F3B1F0}" srcOrd="3" destOrd="0" presId="urn:microsoft.com/office/officeart/2005/8/layout/orgChart1"/>
    <dgm:cxn modelId="{9935CB2E-D473-44C8-818B-5ABC1C240A91}" type="presParOf" srcId="{840A35B9-5F7D-4DC3-AF2F-B5CBF7F3B1F0}" destId="{FEE1BC14-ED0B-4733-B239-99B8030466F1}" srcOrd="0" destOrd="0" presId="urn:microsoft.com/office/officeart/2005/8/layout/orgChart1"/>
    <dgm:cxn modelId="{9456E6AC-D41A-4DF8-AD11-A38849A28BB5}" type="presParOf" srcId="{FEE1BC14-ED0B-4733-B239-99B8030466F1}" destId="{9B7D4334-A55C-4A50-93B2-293D106A146E}" srcOrd="0" destOrd="0" presId="urn:microsoft.com/office/officeart/2005/8/layout/orgChart1"/>
    <dgm:cxn modelId="{0A793C9C-B959-4A7E-A529-35E9F54748BE}" type="presParOf" srcId="{FEE1BC14-ED0B-4733-B239-99B8030466F1}" destId="{5FED682C-B551-48F8-8D55-4ED65B9A54E9}" srcOrd="1" destOrd="0" presId="urn:microsoft.com/office/officeart/2005/8/layout/orgChart1"/>
    <dgm:cxn modelId="{03D20B7B-8C5E-4ED8-B7DA-C966E2FE0B12}" type="presParOf" srcId="{840A35B9-5F7D-4DC3-AF2F-B5CBF7F3B1F0}" destId="{72E1D73C-D342-4CD8-BE45-4FDE6B741C53}" srcOrd="1" destOrd="0" presId="urn:microsoft.com/office/officeart/2005/8/layout/orgChart1"/>
    <dgm:cxn modelId="{70195DC3-A496-4E64-9A45-1037CCFDED45}" type="presParOf" srcId="{840A35B9-5F7D-4DC3-AF2F-B5CBF7F3B1F0}" destId="{F2F3D908-3933-4918-9633-12B7FF3655B8}" srcOrd="2" destOrd="0" presId="urn:microsoft.com/office/officeart/2005/8/layout/orgChart1"/>
    <dgm:cxn modelId="{A0034868-775F-4E88-B504-0849931B3A9C}" type="presParOf" srcId="{12C6F8F0-6423-474B-91FF-84EEBE7E5D09}" destId="{61B1E23C-6FAA-4C57-BA90-756564DF27E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6667D5-2879-4E48-8D6E-165A98639280}"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IN"/>
        </a:p>
      </dgm:t>
    </dgm:pt>
    <dgm:pt modelId="{D3396ED6-7FCD-43A0-A0EB-887EE84898F7}">
      <dgm:prSet custT="1"/>
      <dgm:spPr>
        <a:solidFill>
          <a:srgbClr val="00B0F0"/>
        </a:solidFill>
      </dgm:spPr>
      <dgm:t>
        <a:bodyPr/>
        <a:lstStyle/>
        <a:p>
          <a:r>
            <a:rPr lang="en-US" sz="2000" b="1" dirty="0"/>
            <a:t>Relationship Analysis</a:t>
          </a:r>
          <a:endParaRPr lang="en-IN" sz="2000" b="1" dirty="0"/>
        </a:p>
      </dgm:t>
    </dgm:pt>
    <dgm:pt modelId="{52B4F351-F107-486A-ACAE-6D0B51EA9042}" type="parTrans" cxnId="{ADE568EF-5C2A-4C5E-8BF0-8EB2CCFAFE95}">
      <dgm:prSet/>
      <dgm:spPr/>
      <dgm:t>
        <a:bodyPr/>
        <a:lstStyle/>
        <a:p>
          <a:endParaRPr lang="en-IN" b="1"/>
        </a:p>
      </dgm:t>
    </dgm:pt>
    <dgm:pt modelId="{F4ED6B31-6696-46C0-B57B-0D31B5AE08E0}" type="sibTrans" cxnId="{ADE568EF-5C2A-4C5E-8BF0-8EB2CCFAFE95}">
      <dgm:prSet/>
      <dgm:spPr/>
      <dgm:t>
        <a:bodyPr/>
        <a:lstStyle/>
        <a:p>
          <a:endParaRPr lang="en-IN" b="1"/>
        </a:p>
      </dgm:t>
    </dgm:pt>
    <dgm:pt modelId="{C9F7E522-7172-42F0-A232-02D55982C7E8}">
      <dgm:prSet custT="1"/>
      <dgm:spPr>
        <a:solidFill>
          <a:srgbClr val="0070C0"/>
        </a:solidFill>
      </dgm:spPr>
      <dgm:t>
        <a:bodyPr/>
        <a:lstStyle/>
        <a:p>
          <a:r>
            <a:rPr lang="en-US" sz="1800" b="1" dirty="0"/>
            <a:t>Regression analysis</a:t>
          </a:r>
          <a:endParaRPr lang="en-IN" sz="1800" b="1" dirty="0"/>
        </a:p>
      </dgm:t>
    </dgm:pt>
    <dgm:pt modelId="{93259551-15DF-4C8E-B185-F3F08E82917F}" type="parTrans" cxnId="{494FE860-0142-43E1-A5DA-B5A4B7D68EF0}">
      <dgm:prSet/>
      <dgm:spPr/>
      <dgm:t>
        <a:bodyPr/>
        <a:lstStyle/>
        <a:p>
          <a:endParaRPr lang="en-IN" b="1"/>
        </a:p>
      </dgm:t>
    </dgm:pt>
    <dgm:pt modelId="{072D66AE-71B7-428C-BA5A-A4DC7F995819}" type="sibTrans" cxnId="{494FE860-0142-43E1-A5DA-B5A4B7D68EF0}">
      <dgm:prSet/>
      <dgm:spPr/>
      <dgm:t>
        <a:bodyPr/>
        <a:lstStyle/>
        <a:p>
          <a:endParaRPr lang="en-IN" b="1"/>
        </a:p>
      </dgm:t>
    </dgm:pt>
    <dgm:pt modelId="{9344F205-7499-4F76-B497-0A52B7C2E1E3}">
      <dgm:prSet/>
      <dgm:spPr>
        <a:solidFill>
          <a:srgbClr val="FF0000"/>
        </a:solidFill>
      </dgm:spPr>
      <dgm:t>
        <a:bodyPr/>
        <a:lstStyle/>
        <a:p>
          <a:r>
            <a:rPr lang="en-US" b="1"/>
            <a:t>Linear Regression</a:t>
          </a:r>
          <a:endParaRPr lang="en-IN" b="1"/>
        </a:p>
      </dgm:t>
    </dgm:pt>
    <dgm:pt modelId="{8086A812-324C-437E-B05C-640837E5353B}" type="parTrans" cxnId="{BCA0063A-A2E0-4B53-A0CD-C924BE7C7249}">
      <dgm:prSet/>
      <dgm:spPr/>
      <dgm:t>
        <a:bodyPr/>
        <a:lstStyle/>
        <a:p>
          <a:endParaRPr lang="en-IN" b="1"/>
        </a:p>
      </dgm:t>
    </dgm:pt>
    <dgm:pt modelId="{0B2EDFB6-F0AA-4184-B34F-785E38C2F08D}" type="sibTrans" cxnId="{BCA0063A-A2E0-4B53-A0CD-C924BE7C7249}">
      <dgm:prSet/>
      <dgm:spPr/>
      <dgm:t>
        <a:bodyPr/>
        <a:lstStyle/>
        <a:p>
          <a:endParaRPr lang="en-IN" b="1"/>
        </a:p>
      </dgm:t>
    </dgm:pt>
    <dgm:pt modelId="{D0562174-F62A-426E-AF10-8D81100DC6C4}">
      <dgm:prSet/>
      <dgm:spPr>
        <a:solidFill>
          <a:srgbClr val="00B050"/>
        </a:solidFill>
      </dgm:spPr>
      <dgm:t>
        <a:bodyPr/>
        <a:lstStyle/>
        <a:p>
          <a:r>
            <a:rPr lang="en-US" b="1"/>
            <a:t>Simple Linear Regression</a:t>
          </a:r>
          <a:endParaRPr lang="en-IN" b="1"/>
        </a:p>
      </dgm:t>
    </dgm:pt>
    <dgm:pt modelId="{47EC1BAF-B392-49CD-A7D4-DD7FB14545DA}" type="parTrans" cxnId="{1CB68671-5351-40CD-8AD3-B31413BC75A0}">
      <dgm:prSet/>
      <dgm:spPr/>
      <dgm:t>
        <a:bodyPr/>
        <a:lstStyle/>
        <a:p>
          <a:endParaRPr lang="en-IN" b="1"/>
        </a:p>
      </dgm:t>
    </dgm:pt>
    <dgm:pt modelId="{FDCE769E-33F0-43D5-BFF8-AD84B4DAE6DC}" type="sibTrans" cxnId="{1CB68671-5351-40CD-8AD3-B31413BC75A0}">
      <dgm:prSet/>
      <dgm:spPr/>
      <dgm:t>
        <a:bodyPr/>
        <a:lstStyle/>
        <a:p>
          <a:endParaRPr lang="en-IN" b="1"/>
        </a:p>
      </dgm:t>
    </dgm:pt>
    <dgm:pt modelId="{FBE2A4E8-86B7-47E8-AD2D-F67D0D9A9378}">
      <dgm:prSet/>
      <dgm:spPr>
        <a:solidFill>
          <a:srgbClr val="00B050"/>
        </a:solidFill>
      </dgm:spPr>
      <dgm:t>
        <a:bodyPr/>
        <a:lstStyle/>
        <a:p>
          <a:r>
            <a:rPr lang="en-US" b="1"/>
            <a:t>Multiple Linear Regression</a:t>
          </a:r>
          <a:endParaRPr lang="en-IN" b="1"/>
        </a:p>
      </dgm:t>
    </dgm:pt>
    <dgm:pt modelId="{414A4CC3-92CC-4910-903A-B4AD82EF404C}" type="parTrans" cxnId="{424BF6FB-A5A9-4905-8505-F398A1D4B3A6}">
      <dgm:prSet/>
      <dgm:spPr/>
      <dgm:t>
        <a:bodyPr/>
        <a:lstStyle/>
        <a:p>
          <a:endParaRPr lang="en-IN" b="1"/>
        </a:p>
      </dgm:t>
    </dgm:pt>
    <dgm:pt modelId="{611A4FB8-84CE-4394-8F01-82BE3A26A39F}" type="sibTrans" cxnId="{424BF6FB-A5A9-4905-8505-F398A1D4B3A6}">
      <dgm:prSet/>
      <dgm:spPr/>
      <dgm:t>
        <a:bodyPr/>
        <a:lstStyle/>
        <a:p>
          <a:endParaRPr lang="en-IN" b="1"/>
        </a:p>
      </dgm:t>
    </dgm:pt>
    <dgm:pt modelId="{5AD7064C-40C9-47B2-9C51-7124B706C1EE}">
      <dgm:prSet/>
      <dgm:spPr>
        <a:solidFill>
          <a:srgbClr val="FF0000"/>
        </a:solidFill>
      </dgm:spPr>
      <dgm:t>
        <a:bodyPr/>
        <a:lstStyle/>
        <a:p>
          <a:r>
            <a:rPr lang="en-US" b="1"/>
            <a:t>Non-linear Regression</a:t>
          </a:r>
          <a:endParaRPr lang="en-IN" b="1"/>
        </a:p>
      </dgm:t>
    </dgm:pt>
    <dgm:pt modelId="{5CF912DF-5DA9-44B0-8BB5-5ECCB71F1000}" type="parTrans" cxnId="{CB812140-3034-4B6F-8DDB-9885B9078E82}">
      <dgm:prSet/>
      <dgm:spPr/>
      <dgm:t>
        <a:bodyPr/>
        <a:lstStyle/>
        <a:p>
          <a:endParaRPr lang="en-IN" b="1"/>
        </a:p>
      </dgm:t>
    </dgm:pt>
    <dgm:pt modelId="{FAFD595B-9F5D-40F8-BD4D-2458F400AE38}" type="sibTrans" cxnId="{CB812140-3034-4B6F-8DDB-9885B9078E82}">
      <dgm:prSet/>
      <dgm:spPr/>
      <dgm:t>
        <a:bodyPr/>
        <a:lstStyle/>
        <a:p>
          <a:endParaRPr lang="en-IN" b="1"/>
        </a:p>
      </dgm:t>
    </dgm:pt>
    <dgm:pt modelId="{1680057D-442A-408D-A6BB-C7E8FEC318A0}">
      <dgm:prSet/>
      <dgm:spPr>
        <a:solidFill>
          <a:srgbClr val="00B050"/>
        </a:solidFill>
      </dgm:spPr>
      <dgm:t>
        <a:bodyPr/>
        <a:lstStyle/>
        <a:p>
          <a:r>
            <a:rPr lang="en-US" b="1" dirty="0"/>
            <a:t>Simple Non-linear Regression</a:t>
          </a:r>
          <a:endParaRPr lang="en-IN" b="1" dirty="0"/>
        </a:p>
      </dgm:t>
    </dgm:pt>
    <dgm:pt modelId="{17A1F63A-689D-4607-A2D8-1747DBBEEB6F}" type="parTrans" cxnId="{575A6022-1A0F-4379-AD33-80C45E007FE2}">
      <dgm:prSet/>
      <dgm:spPr/>
      <dgm:t>
        <a:bodyPr/>
        <a:lstStyle/>
        <a:p>
          <a:endParaRPr lang="en-IN" b="1"/>
        </a:p>
      </dgm:t>
    </dgm:pt>
    <dgm:pt modelId="{2950C59C-6679-42FC-B5B1-F466BBD076F1}" type="sibTrans" cxnId="{575A6022-1A0F-4379-AD33-80C45E007FE2}">
      <dgm:prSet/>
      <dgm:spPr/>
      <dgm:t>
        <a:bodyPr/>
        <a:lstStyle/>
        <a:p>
          <a:endParaRPr lang="en-IN" b="1"/>
        </a:p>
      </dgm:t>
    </dgm:pt>
    <dgm:pt modelId="{3A20855C-FEF3-44D9-B57B-42A9F776AC5E}">
      <dgm:prSet/>
      <dgm:spPr>
        <a:solidFill>
          <a:srgbClr val="00B050"/>
        </a:solidFill>
      </dgm:spPr>
      <dgm:t>
        <a:bodyPr/>
        <a:lstStyle/>
        <a:p>
          <a:r>
            <a:rPr lang="en-US" b="1" dirty="0"/>
            <a:t>Multiple Non-linear Regression</a:t>
          </a:r>
          <a:endParaRPr lang="en-IN" b="1" dirty="0"/>
        </a:p>
      </dgm:t>
    </dgm:pt>
    <dgm:pt modelId="{60B6E7FC-F720-4CCE-A348-05E04EDCCD9D}" type="parTrans" cxnId="{B258F32E-C9BA-4668-B96B-C1DEE26FC4AA}">
      <dgm:prSet/>
      <dgm:spPr/>
      <dgm:t>
        <a:bodyPr/>
        <a:lstStyle/>
        <a:p>
          <a:endParaRPr lang="en-IN" b="1"/>
        </a:p>
      </dgm:t>
    </dgm:pt>
    <dgm:pt modelId="{85918D51-FDA8-4EFB-BC1B-3D2BB2C6116F}" type="sibTrans" cxnId="{B258F32E-C9BA-4668-B96B-C1DEE26FC4AA}">
      <dgm:prSet/>
      <dgm:spPr/>
      <dgm:t>
        <a:bodyPr/>
        <a:lstStyle/>
        <a:p>
          <a:endParaRPr lang="en-IN" b="1"/>
        </a:p>
      </dgm:t>
    </dgm:pt>
    <dgm:pt modelId="{F7005410-0F43-4975-B1C0-62FEBED35D71}">
      <dgm:prSet/>
      <dgm:spPr>
        <a:solidFill>
          <a:srgbClr val="FF0000"/>
        </a:solidFill>
      </dgm:spPr>
      <dgm:t>
        <a:bodyPr/>
        <a:lstStyle/>
        <a:p>
          <a:r>
            <a:rPr lang="en-US" b="1"/>
            <a:t>Auto-Regression Analysis</a:t>
          </a:r>
          <a:endParaRPr lang="en-IN" b="1"/>
        </a:p>
      </dgm:t>
    </dgm:pt>
    <dgm:pt modelId="{F2DE4AB3-47D5-42D5-A3BE-E040E5815E3D}" type="parTrans" cxnId="{87DAE90B-DDE1-46DA-A03C-DCC0817CBD24}">
      <dgm:prSet/>
      <dgm:spPr/>
      <dgm:t>
        <a:bodyPr/>
        <a:lstStyle/>
        <a:p>
          <a:endParaRPr lang="en-IN" b="1"/>
        </a:p>
      </dgm:t>
    </dgm:pt>
    <dgm:pt modelId="{55A7AF46-FD8F-4A31-82C3-84452CDECF73}" type="sibTrans" cxnId="{87DAE90B-DDE1-46DA-A03C-DCC0817CBD24}">
      <dgm:prSet/>
      <dgm:spPr/>
      <dgm:t>
        <a:bodyPr/>
        <a:lstStyle/>
        <a:p>
          <a:endParaRPr lang="en-IN" b="1"/>
        </a:p>
      </dgm:t>
    </dgm:pt>
    <dgm:pt modelId="{3D8B9231-9803-45C9-813B-A13DABDC8216}">
      <dgm:prSet custT="1"/>
      <dgm:spPr>
        <a:solidFill>
          <a:srgbClr val="0070C0"/>
        </a:solidFill>
      </dgm:spPr>
      <dgm:t>
        <a:bodyPr/>
        <a:lstStyle/>
        <a:p>
          <a:r>
            <a:rPr lang="en-US" sz="1800" b="1" dirty="0"/>
            <a:t>Logistic regression</a:t>
          </a:r>
          <a:endParaRPr lang="en-IN" sz="1800" b="1" dirty="0"/>
        </a:p>
      </dgm:t>
    </dgm:pt>
    <dgm:pt modelId="{C7AA62EA-6AC4-495E-B381-C3FA7CA67D8F}" type="parTrans" cxnId="{7E3772B8-786E-41C4-B458-58429C108124}">
      <dgm:prSet/>
      <dgm:spPr/>
      <dgm:t>
        <a:bodyPr/>
        <a:lstStyle/>
        <a:p>
          <a:endParaRPr lang="en-IN" b="1"/>
        </a:p>
      </dgm:t>
    </dgm:pt>
    <dgm:pt modelId="{7F3639F9-B442-4C8D-AF7C-8ADAE72D8508}" type="sibTrans" cxnId="{7E3772B8-786E-41C4-B458-58429C108124}">
      <dgm:prSet/>
      <dgm:spPr/>
      <dgm:t>
        <a:bodyPr/>
        <a:lstStyle/>
        <a:p>
          <a:endParaRPr lang="en-IN" b="1"/>
        </a:p>
      </dgm:t>
    </dgm:pt>
    <dgm:pt modelId="{356BCC1D-F961-4BF0-B73C-39B6001ACFA8}">
      <dgm:prSet/>
      <dgm:spPr>
        <a:solidFill>
          <a:srgbClr val="FF0000"/>
        </a:solidFill>
      </dgm:spPr>
      <dgm:t>
        <a:bodyPr/>
        <a:lstStyle/>
        <a:p>
          <a:r>
            <a:rPr lang="en-US" b="1" dirty="0"/>
            <a:t>Binary Logistic Regression</a:t>
          </a:r>
          <a:endParaRPr lang="en-IN" b="1" dirty="0"/>
        </a:p>
      </dgm:t>
    </dgm:pt>
    <dgm:pt modelId="{C2913DCD-79CF-4272-A1D3-93949F81BBF3}" type="parTrans" cxnId="{7637D0C3-EB66-457E-8F03-9666C67A9169}">
      <dgm:prSet/>
      <dgm:spPr/>
      <dgm:t>
        <a:bodyPr/>
        <a:lstStyle/>
        <a:p>
          <a:endParaRPr lang="en-IN" b="1"/>
        </a:p>
      </dgm:t>
    </dgm:pt>
    <dgm:pt modelId="{FDB84E34-7FF4-46CB-A9FD-B19AAB7922A7}" type="sibTrans" cxnId="{7637D0C3-EB66-457E-8F03-9666C67A9169}">
      <dgm:prSet/>
      <dgm:spPr/>
      <dgm:t>
        <a:bodyPr/>
        <a:lstStyle/>
        <a:p>
          <a:endParaRPr lang="en-IN" b="1"/>
        </a:p>
      </dgm:t>
    </dgm:pt>
    <dgm:pt modelId="{660682CE-2A8B-4729-AC81-91E2FB51EB66}">
      <dgm:prSet/>
      <dgm:spPr>
        <a:solidFill>
          <a:srgbClr val="FF0000"/>
        </a:solidFill>
      </dgm:spPr>
      <dgm:t>
        <a:bodyPr/>
        <a:lstStyle/>
        <a:p>
          <a:r>
            <a:rPr lang="en-US" b="1" dirty="0"/>
            <a:t>Multinomial Logistic Regression</a:t>
          </a:r>
          <a:endParaRPr lang="en-IN" b="1" dirty="0"/>
        </a:p>
      </dgm:t>
    </dgm:pt>
    <dgm:pt modelId="{AC573383-4191-4EE6-A4AB-3D16991C9D2F}" type="parTrans" cxnId="{81903265-D717-40A2-8EF8-2E766C40E1C7}">
      <dgm:prSet/>
      <dgm:spPr/>
      <dgm:t>
        <a:bodyPr/>
        <a:lstStyle/>
        <a:p>
          <a:endParaRPr lang="en-IN" b="1"/>
        </a:p>
      </dgm:t>
    </dgm:pt>
    <dgm:pt modelId="{596CE2A7-240E-481A-B618-15A7E0C77CB8}" type="sibTrans" cxnId="{81903265-D717-40A2-8EF8-2E766C40E1C7}">
      <dgm:prSet/>
      <dgm:spPr/>
      <dgm:t>
        <a:bodyPr/>
        <a:lstStyle/>
        <a:p>
          <a:endParaRPr lang="en-IN" b="1"/>
        </a:p>
      </dgm:t>
    </dgm:pt>
    <dgm:pt modelId="{9AEFFA2F-198C-423B-8B95-5E77070E5B9A}" type="pres">
      <dgm:prSet presAssocID="{926667D5-2879-4E48-8D6E-165A98639280}" presName="hierChild1" presStyleCnt="0">
        <dgm:presLayoutVars>
          <dgm:orgChart val="1"/>
          <dgm:chPref val="1"/>
          <dgm:dir/>
          <dgm:animOne val="branch"/>
          <dgm:animLvl val="lvl"/>
          <dgm:resizeHandles/>
        </dgm:presLayoutVars>
      </dgm:prSet>
      <dgm:spPr/>
    </dgm:pt>
    <dgm:pt modelId="{B72B6754-EF60-402C-9D3E-AA8BBB53E1A3}" type="pres">
      <dgm:prSet presAssocID="{D3396ED6-7FCD-43A0-A0EB-887EE84898F7}" presName="hierRoot1" presStyleCnt="0">
        <dgm:presLayoutVars>
          <dgm:hierBranch val="init"/>
        </dgm:presLayoutVars>
      </dgm:prSet>
      <dgm:spPr/>
    </dgm:pt>
    <dgm:pt modelId="{D9EEAF9F-D94A-4C50-B463-ED455EBE363E}" type="pres">
      <dgm:prSet presAssocID="{D3396ED6-7FCD-43A0-A0EB-887EE84898F7}" presName="rootComposite1" presStyleCnt="0"/>
      <dgm:spPr/>
    </dgm:pt>
    <dgm:pt modelId="{A58B0E4A-66AF-47AC-9FAC-A7D8EBC5D85B}" type="pres">
      <dgm:prSet presAssocID="{D3396ED6-7FCD-43A0-A0EB-887EE84898F7}" presName="rootText1" presStyleLbl="node0" presStyleIdx="0" presStyleCnt="1" custScaleX="302682">
        <dgm:presLayoutVars>
          <dgm:chPref val="3"/>
        </dgm:presLayoutVars>
      </dgm:prSet>
      <dgm:spPr/>
    </dgm:pt>
    <dgm:pt modelId="{C43659CA-5A70-4DA0-B182-1C5EBC8D7060}" type="pres">
      <dgm:prSet presAssocID="{D3396ED6-7FCD-43A0-A0EB-887EE84898F7}" presName="rootConnector1" presStyleLbl="node1" presStyleIdx="0" presStyleCnt="0"/>
      <dgm:spPr/>
    </dgm:pt>
    <dgm:pt modelId="{585348A5-8394-4D9F-8532-1483420B262F}" type="pres">
      <dgm:prSet presAssocID="{D3396ED6-7FCD-43A0-A0EB-887EE84898F7}" presName="hierChild2" presStyleCnt="0"/>
      <dgm:spPr/>
    </dgm:pt>
    <dgm:pt modelId="{64C5479A-055E-4F0B-B3A5-955E9CA3E8EA}" type="pres">
      <dgm:prSet presAssocID="{93259551-15DF-4C8E-B185-F3F08E82917F}" presName="Name37" presStyleLbl="parChTrans1D2" presStyleIdx="0" presStyleCnt="2"/>
      <dgm:spPr/>
    </dgm:pt>
    <dgm:pt modelId="{A7F9885A-80A1-4043-91DD-C281A51E2DBF}" type="pres">
      <dgm:prSet presAssocID="{C9F7E522-7172-42F0-A232-02D55982C7E8}" presName="hierRoot2" presStyleCnt="0">
        <dgm:presLayoutVars>
          <dgm:hierBranch val="init"/>
        </dgm:presLayoutVars>
      </dgm:prSet>
      <dgm:spPr/>
    </dgm:pt>
    <dgm:pt modelId="{A262F31C-9EC7-46DF-870E-65DD6F4369DC}" type="pres">
      <dgm:prSet presAssocID="{C9F7E522-7172-42F0-A232-02D55982C7E8}" presName="rootComposite" presStyleCnt="0"/>
      <dgm:spPr/>
    </dgm:pt>
    <dgm:pt modelId="{2610E952-FEE1-45B6-A93E-B14CEAE158D8}" type="pres">
      <dgm:prSet presAssocID="{C9F7E522-7172-42F0-A232-02D55982C7E8}" presName="rootText" presStyleLbl="node2" presStyleIdx="0" presStyleCnt="2" custScaleX="288835">
        <dgm:presLayoutVars>
          <dgm:chPref val="3"/>
        </dgm:presLayoutVars>
      </dgm:prSet>
      <dgm:spPr/>
    </dgm:pt>
    <dgm:pt modelId="{E73BC371-A246-4392-ACAC-A5AF4938E843}" type="pres">
      <dgm:prSet presAssocID="{C9F7E522-7172-42F0-A232-02D55982C7E8}" presName="rootConnector" presStyleLbl="node2" presStyleIdx="0" presStyleCnt="2"/>
      <dgm:spPr/>
    </dgm:pt>
    <dgm:pt modelId="{E073CAE6-36C1-4BF5-9DCD-89FCA331C74C}" type="pres">
      <dgm:prSet presAssocID="{C9F7E522-7172-42F0-A232-02D55982C7E8}" presName="hierChild4" presStyleCnt="0"/>
      <dgm:spPr/>
    </dgm:pt>
    <dgm:pt modelId="{575352A3-429A-43C9-9BFB-73359DD3D6BC}" type="pres">
      <dgm:prSet presAssocID="{8086A812-324C-437E-B05C-640837E5353B}" presName="Name37" presStyleLbl="parChTrans1D3" presStyleIdx="0" presStyleCnt="5"/>
      <dgm:spPr/>
    </dgm:pt>
    <dgm:pt modelId="{C8ED991F-1342-4ECD-86F2-45A530262B81}" type="pres">
      <dgm:prSet presAssocID="{9344F205-7499-4F76-B497-0A52B7C2E1E3}" presName="hierRoot2" presStyleCnt="0">
        <dgm:presLayoutVars>
          <dgm:hierBranch val="init"/>
        </dgm:presLayoutVars>
      </dgm:prSet>
      <dgm:spPr/>
    </dgm:pt>
    <dgm:pt modelId="{300A3D33-1156-46A4-986E-DDD8D07B7D1F}" type="pres">
      <dgm:prSet presAssocID="{9344F205-7499-4F76-B497-0A52B7C2E1E3}" presName="rootComposite" presStyleCnt="0"/>
      <dgm:spPr/>
    </dgm:pt>
    <dgm:pt modelId="{0C292C4A-B608-4272-8F97-20391CB65ED6}" type="pres">
      <dgm:prSet presAssocID="{9344F205-7499-4F76-B497-0A52B7C2E1E3}" presName="rootText" presStyleLbl="node3" presStyleIdx="0" presStyleCnt="5">
        <dgm:presLayoutVars>
          <dgm:chPref val="3"/>
        </dgm:presLayoutVars>
      </dgm:prSet>
      <dgm:spPr/>
    </dgm:pt>
    <dgm:pt modelId="{EF2BF110-F5E2-4FF3-B159-575A6063D345}" type="pres">
      <dgm:prSet presAssocID="{9344F205-7499-4F76-B497-0A52B7C2E1E3}" presName="rootConnector" presStyleLbl="node3" presStyleIdx="0" presStyleCnt="5"/>
      <dgm:spPr/>
    </dgm:pt>
    <dgm:pt modelId="{F9E471A7-494C-4183-A276-CDBC9EC5D7DF}" type="pres">
      <dgm:prSet presAssocID="{9344F205-7499-4F76-B497-0A52B7C2E1E3}" presName="hierChild4" presStyleCnt="0"/>
      <dgm:spPr/>
    </dgm:pt>
    <dgm:pt modelId="{06DD52A6-52B8-440A-BF8C-3FBF3806885D}" type="pres">
      <dgm:prSet presAssocID="{47EC1BAF-B392-49CD-A7D4-DD7FB14545DA}" presName="Name37" presStyleLbl="parChTrans1D4" presStyleIdx="0" presStyleCnt="4"/>
      <dgm:spPr/>
    </dgm:pt>
    <dgm:pt modelId="{C7266898-5737-4C4A-A05E-9FBCFA7F627B}" type="pres">
      <dgm:prSet presAssocID="{D0562174-F62A-426E-AF10-8D81100DC6C4}" presName="hierRoot2" presStyleCnt="0">
        <dgm:presLayoutVars>
          <dgm:hierBranch val="init"/>
        </dgm:presLayoutVars>
      </dgm:prSet>
      <dgm:spPr/>
    </dgm:pt>
    <dgm:pt modelId="{7FDE8D53-D63C-4E05-8EC8-7D802C7CDBED}" type="pres">
      <dgm:prSet presAssocID="{D0562174-F62A-426E-AF10-8D81100DC6C4}" presName="rootComposite" presStyleCnt="0"/>
      <dgm:spPr/>
    </dgm:pt>
    <dgm:pt modelId="{0181E7F0-007B-4BB9-B78B-E14A2867BD79}" type="pres">
      <dgm:prSet presAssocID="{D0562174-F62A-426E-AF10-8D81100DC6C4}" presName="rootText" presStyleLbl="node4" presStyleIdx="0" presStyleCnt="4">
        <dgm:presLayoutVars>
          <dgm:chPref val="3"/>
        </dgm:presLayoutVars>
      </dgm:prSet>
      <dgm:spPr/>
    </dgm:pt>
    <dgm:pt modelId="{CE57C550-D0C9-47D7-8E65-A988FFB55425}" type="pres">
      <dgm:prSet presAssocID="{D0562174-F62A-426E-AF10-8D81100DC6C4}" presName="rootConnector" presStyleLbl="node4" presStyleIdx="0" presStyleCnt="4"/>
      <dgm:spPr/>
    </dgm:pt>
    <dgm:pt modelId="{9AD4D0BB-41C6-4A8D-97CB-D9B645A2EE60}" type="pres">
      <dgm:prSet presAssocID="{D0562174-F62A-426E-AF10-8D81100DC6C4}" presName="hierChild4" presStyleCnt="0"/>
      <dgm:spPr/>
    </dgm:pt>
    <dgm:pt modelId="{6F8FC31E-0CE0-4E5D-B2E5-897BADA46C4B}" type="pres">
      <dgm:prSet presAssocID="{D0562174-F62A-426E-AF10-8D81100DC6C4}" presName="hierChild5" presStyleCnt="0"/>
      <dgm:spPr/>
    </dgm:pt>
    <dgm:pt modelId="{4DE42042-1DDB-4055-85FC-E4306E9A00D3}" type="pres">
      <dgm:prSet presAssocID="{414A4CC3-92CC-4910-903A-B4AD82EF404C}" presName="Name37" presStyleLbl="parChTrans1D4" presStyleIdx="1" presStyleCnt="4"/>
      <dgm:spPr/>
    </dgm:pt>
    <dgm:pt modelId="{426BD2E3-7C1C-4498-BFA6-67A66DA48ABD}" type="pres">
      <dgm:prSet presAssocID="{FBE2A4E8-86B7-47E8-AD2D-F67D0D9A9378}" presName="hierRoot2" presStyleCnt="0">
        <dgm:presLayoutVars>
          <dgm:hierBranch val="init"/>
        </dgm:presLayoutVars>
      </dgm:prSet>
      <dgm:spPr/>
    </dgm:pt>
    <dgm:pt modelId="{3472E43E-92CD-4499-BF4D-B2DDCC5F4080}" type="pres">
      <dgm:prSet presAssocID="{FBE2A4E8-86B7-47E8-AD2D-F67D0D9A9378}" presName="rootComposite" presStyleCnt="0"/>
      <dgm:spPr/>
    </dgm:pt>
    <dgm:pt modelId="{B73345F1-6A5A-4CAC-BE06-83652E9718A4}" type="pres">
      <dgm:prSet presAssocID="{FBE2A4E8-86B7-47E8-AD2D-F67D0D9A9378}" presName="rootText" presStyleLbl="node4" presStyleIdx="1" presStyleCnt="4">
        <dgm:presLayoutVars>
          <dgm:chPref val="3"/>
        </dgm:presLayoutVars>
      </dgm:prSet>
      <dgm:spPr/>
    </dgm:pt>
    <dgm:pt modelId="{1D82891E-6A2F-4C67-8AA2-B13C72051986}" type="pres">
      <dgm:prSet presAssocID="{FBE2A4E8-86B7-47E8-AD2D-F67D0D9A9378}" presName="rootConnector" presStyleLbl="node4" presStyleIdx="1" presStyleCnt="4"/>
      <dgm:spPr/>
    </dgm:pt>
    <dgm:pt modelId="{450E87A8-2BBA-4263-B908-85DE95B41C19}" type="pres">
      <dgm:prSet presAssocID="{FBE2A4E8-86B7-47E8-AD2D-F67D0D9A9378}" presName="hierChild4" presStyleCnt="0"/>
      <dgm:spPr/>
    </dgm:pt>
    <dgm:pt modelId="{F4059D22-031D-4F7B-B6FF-FF2D4592EE76}" type="pres">
      <dgm:prSet presAssocID="{FBE2A4E8-86B7-47E8-AD2D-F67D0D9A9378}" presName="hierChild5" presStyleCnt="0"/>
      <dgm:spPr/>
    </dgm:pt>
    <dgm:pt modelId="{8E910F26-5444-4744-A9E2-BF0AC7F23652}" type="pres">
      <dgm:prSet presAssocID="{9344F205-7499-4F76-B497-0A52B7C2E1E3}" presName="hierChild5" presStyleCnt="0"/>
      <dgm:spPr/>
    </dgm:pt>
    <dgm:pt modelId="{CB77A304-B7B4-436E-96A3-2D02C352E6E8}" type="pres">
      <dgm:prSet presAssocID="{5CF912DF-5DA9-44B0-8BB5-5ECCB71F1000}" presName="Name37" presStyleLbl="parChTrans1D3" presStyleIdx="1" presStyleCnt="5"/>
      <dgm:spPr/>
    </dgm:pt>
    <dgm:pt modelId="{3FFDBE80-C807-4A0B-ABB7-5950154937C6}" type="pres">
      <dgm:prSet presAssocID="{5AD7064C-40C9-47B2-9C51-7124B706C1EE}" presName="hierRoot2" presStyleCnt="0">
        <dgm:presLayoutVars>
          <dgm:hierBranch val="init"/>
        </dgm:presLayoutVars>
      </dgm:prSet>
      <dgm:spPr/>
    </dgm:pt>
    <dgm:pt modelId="{C29618C2-B843-4065-ACFB-3AE2221A9CDE}" type="pres">
      <dgm:prSet presAssocID="{5AD7064C-40C9-47B2-9C51-7124B706C1EE}" presName="rootComposite" presStyleCnt="0"/>
      <dgm:spPr/>
    </dgm:pt>
    <dgm:pt modelId="{FB68E429-2682-4511-A10F-7020BB588536}" type="pres">
      <dgm:prSet presAssocID="{5AD7064C-40C9-47B2-9C51-7124B706C1EE}" presName="rootText" presStyleLbl="node3" presStyleIdx="1" presStyleCnt="5">
        <dgm:presLayoutVars>
          <dgm:chPref val="3"/>
        </dgm:presLayoutVars>
      </dgm:prSet>
      <dgm:spPr/>
    </dgm:pt>
    <dgm:pt modelId="{BC401805-FD19-4A51-A8C0-038E5F143C00}" type="pres">
      <dgm:prSet presAssocID="{5AD7064C-40C9-47B2-9C51-7124B706C1EE}" presName="rootConnector" presStyleLbl="node3" presStyleIdx="1" presStyleCnt="5"/>
      <dgm:spPr/>
    </dgm:pt>
    <dgm:pt modelId="{567C760C-6BE0-48D6-BFBF-AA14E33B028D}" type="pres">
      <dgm:prSet presAssocID="{5AD7064C-40C9-47B2-9C51-7124B706C1EE}" presName="hierChild4" presStyleCnt="0"/>
      <dgm:spPr/>
    </dgm:pt>
    <dgm:pt modelId="{D3FF9603-D2CE-47FC-BA22-A68BB9ECC33C}" type="pres">
      <dgm:prSet presAssocID="{17A1F63A-689D-4607-A2D8-1747DBBEEB6F}" presName="Name37" presStyleLbl="parChTrans1D4" presStyleIdx="2" presStyleCnt="4"/>
      <dgm:spPr/>
    </dgm:pt>
    <dgm:pt modelId="{68E04ECE-94D9-42CA-8993-7F50A880E2A3}" type="pres">
      <dgm:prSet presAssocID="{1680057D-442A-408D-A6BB-C7E8FEC318A0}" presName="hierRoot2" presStyleCnt="0">
        <dgm:presLayoutVars>
          <dgm:hierBranch val="init"/>
        </dgm:presLayoutVars>
      </dgm:prSet>
      <dgm:spPr/>
    </dgm:pt>
    <dgm:pt modelId="{2C02A39A-5F96-4102-8DB8-50A3C468C854}" type="pres">
      <dgm:prSet presAssocID="{1680057D-442A-408D-A6BB-C7E8FEC318A0}" presName="rootComposite" presStyleCnt="0"/>
      <dgm:spPr/>
    </dgm:pt>
    <dgm:pt modelId="{7B52BE0D-CD8E-4896-B637-633307F02078}" type="pres">
      <dgm:prSet presAssocID="{1680057D-442A-408D-A6BB-C7E8FEC318A0}" presName="rootText" presStyleLbl="node4" presStyleIdx="2" presStyleCnt="4" custScaleX="173342">
        <dgm:presLayoutVars>
          <dgm:chPref val="3"/>
        </dgm:presLayoutVars>
      </dgm:prSet>
      <dgm:spPr/>
    </dgm:pt>
    <dgm:pt modelId="{E1F4EB9A-8D26-478A-8D0E-072D16356849}" type="pres">
      <dgm:prSet presAssocID="{1680057D-442A-408D-A6BB-C7E8FEC318A0}" presName="rootConnector" presStyleLbl="node4" presStyleIdx="2" presStyleCnt="4"/>
      <dgm:spPr/>
    </dgm:pt>
    <dgm:pt modelId="{096AC7B9-33CB-4CC5-9AD7-273BE2229E71}" type="pres">
      <dgm:prSet presAssocID="{1680057D-442A-408D-A6BB-C7E8FEC318A0}" presName="hierChild4" presStyleCnt="0"/>
      <dgm:spPr/>
    </dgm:pt>
    <dgm:pt modelId="{D399B93E-B0A9-4415-8C4E-644AFA76C1DE}" type="pres">
      <dgm:prSet presAssocID="{1680057D-442A-408D-A6BB-C7E8FEC318A0}" presName="hierChild5" presStyleCnt="0"/>
      <dgm:spPr/>
    </dgm:pt>
    <dgm:pt modelId="{F379247E-BCD7-46CB-B419-95D0BFC787B3}" type="pres">
      <dgm:prSet presAssocID="{60B6E7FC-F720-4CCE-A348-05E04EDCCD9D}" presName="Name37" presStyleLbl="parChTrans1D4" presStyleIdx="3" presStyleCnt="4"/>
      <dgm:spPr/>
    </dgm:pt>
    <dgm:pt modelId="{9CC59278-821B-43E2-A126-7A2C46DC7DF8}" type="pres">
      <dgm:prSet presAssocID="{3A20855C-FEF3-44D9-B57B-42A9F776AC5E}" presName="hierRoot2" presStyleCnt="0">
        <dgm:presLayoutVars>
          <dgm:hierBranch val="init"/>
        </dgm:presLayoutVars>
      </dgm:prSet>
      <dgm:spPr/>
    </dgm:pt>
    <dgm:pt modelId="{22DAF780-8486-46EB-AAFC-7F4BD295A95F}" type="pres">
      <dgm:prSet presAssocID="{3A20855C-FEF3-44D9-B57B-42A9F776AC5E}" presName="rootComposite" presStyleCnt="0"/>
      <dgm:spPr/>
    </dgm:pt>
    <dgm:pt modelId="{70437E99-78A5-4883-B572-4174C2467C21}" type="pres">
      <dgm:prSet presAssocID="{3A20855C-FEF3-44D9-B57B-42A9F776AC5E}" presName="rootText" presStyleLbl="node4" presStyleIdx="3" presStyleCnt="4" custScaleX="179348">
        <dgm:presLayoutVars>
          <dgm:chPref val="3"/>
        </dgm:presLayoutVars>
      </dgm:prSet>
      <dgm:spPr/>
    </dgm:pt>
    <dgm:pt modelId="{69EF8A05-4534-4D75-B7B4-7567A5373D21}" type="pres">
      <dgm:prSet presAssocID="{3A20855C-FEF3-44D9-B57B-42A9F776AC5E}" presName="rootConnector" presStyleLbl="node4" presStyleIdx="3" presStyleCnt="4"/>
      <dgm:spPr/>
    </dgm:pt>
    <dgm:pt modelId="{25AA9BAB-F218-4818-8A93-5F0C1742E2CF}" type="pres">
      <dgm:prSet presAssocID="{3A20855C-FEF3-44D9-B57B-42A9F776AC5E}" presName="hierChild4" presStyleCnt="0"/>
      <dgm:spPr/>
    </dgm:pt>
    <dgm:pt modelId="{624935C3-75A4-4D7B-A154-F784FAA61702}" type="pres">
      <dgm:prSet presAssocID="{3A20855C-FEF3-44D9-B57B-42A9F776AC5E}" presName="hierChild5" presStyleCnt="0"/>
      <dgm:spPr/>
    </dgm:pt>
    <dgm:pt modelId="{D9F28BF2-BE28-4120-8EDB-D7ED331F7A26}" type="pres">
      <dgm:prSet presAssocID="{5AD7064C-40C9-47B2-9C51-7124B706C1EE}" presName="hierChild5" presStyleCnt="0"/>
      <dgm:spPr/>
    </dgm:pt>
    <dgm:pt modelId="{8D6B8974-8D46-4427-A984-263154B774B7}" type="pres">
      <dgm:prSet presAssocID="{F2DE4AB3-47D5-42D5-A3BE-E040E5815E3D}" presName="Name37" presStyleLbl="parChTrans1D3" presStyleIdx="2" presStyleCnt="5"/>
      <dgm:spPr/>
    </dgm:pt>
    <dgm:pt modelId="{1C91D88E-4D9B-4E3E-B486-1D99D3F2DD34}" type="pres">
      <dgm:prSet presAssocID="{F7005410-0F43-4975-B1C0-62FEBED35D71}" presName="hierRoot2" presStyleCnt="0">
        <dgm:presLayoutVars>
          <dgm:hierBranch val="init"/>
        </dgm:presLayoutVars>
      </dgm:prSet>
      <dgm:spPr/>
    </dgm:pt>
    <dgm:pt modelId="{6E75DF52-75CD-470A-B07B-A92530CEB57D}" type="pres">
      <dgm:prSet presAssocID="{F7005410-0F43-4975-B1C0-62FEBED35D71}" presName="rootComposite" presStyleCnt="0"/>
      <dgm:spPr/>
    </dgm:pt>
    <dgm:pt modelId="{8AB554DA-4706-46F2-BBE1-DB0909D48846}" type="pres">
      <dgm:prSet presAssocID="{F7005410-0F43-4975-B1C0-62FEBED35D71}" presName="rootText" presStyleLbl="node3" presStyleIdx="2" presStyleCnt="5">
        <dgm:presLayoutVars>
          <dgm:chPref val="3"/>
        </dgm:presLayoutVars>
      </dgm:prSet>
      <dgm:spPr/>
    </dgm:pt>
    <dgm:pt modelId="{40BDDF8E-AA05-4F82-B835-86C48148FA69}" type="pres">
      <dgm:prSet presAssocID="{F7005410-0F43-4975-B1C0-62FEBED35D71}" presName="rootConnector" presStyleLbl="node3" presStyleIdx="2" presStyleCnt="5"/>
      <dgm:spPr/>
    </dgm:pt>
    <dgm:pt modelId="{7788B5A6-7446-4F6E-AB10-8BA4DF519C93}" type="pres">
      <dgm:prSet presAssocID="{F7005410-0F43-4975-B1C0-62FEBED35D71}" presName="hierChild4" presStyleCnt="0"/>
      <dgm:spPr/>
    </dgm:pt>
    <dgm:pt modelId="{821D33C6-72E3-40BD-97A7-49EADCCBD5ED}" type="pres">
      <dgm:prSet presAssocID="{F7005410-0F43-4975-B1C0-62FEBED35D71}" presName="hierChild5" presStyleCnt="0"/>
      <dgm:spPr/>
    </dgm:pt>
    <dgm:pt modelId="{6EC1DD57-0004-4F4B-AFE8-B7780576AB7C}" type="pres">
      <dgm:prSet presAssocID="{C9F7E522-7172-42F0-A232-02D55982C7E8}" presName="hierChild5" presStyleCnt="0"/>
      <dgm:spPr/>
    </dgm:pt>
    <dgm:pt modelId="{D3F3113E-C4D1-496C-BF8C-AC47F5A0F703}" type="pres">
      <dgm:prSet presAssocID="{C7AA62EA-6AC4-495E-B381-C3FA7CA67D8F}" presName="Name37" presStyleLbl="parChTrans1D2" presStyleIdx="1" presStyleCnt="2"/>
      <dgm:spPr/>
    </dgm:pt>
    <dgm:pt modelId="{27CA3B5D-6E21-49D5-934D-0D983792AFEB}" type="pres">
      <dgm:prSet presAssocID="{3D8B9231-9803-45C9-813B-A13DABDC8216}" presName="hierRoot2" presStyleCnt="0">
        <dgm:presLayoutVars>
          <dgm:hierBranch val="init"/>
        </dgm:presLayoutVars>
      </dgm:prSet>
      <dgm:spPr/>
    </dgm:pt>
    <dgm:pt modelId="{67B4F58B-7CCF-47B0-B589-3C13EF924C5F}" type="pres">
      <dgm:prSet presAssocID="{3D8B9231-9803-45C9-813B-A13DABDC8216}" presName="rootComposite" presStyleCnt="0"/>
      <dgm:spPr/>
    </dgm:pt>
    <dgm:pt modelId="{1350520D-AE68-4F41-9B2C-C02903C9A1BA}" type="pres">
      <dgm:prSet presAssocID="{3D8B9231-9803-45C9-813B-A13DABDC8216}" presName="rootText" presStyleLbl="node2" presStyleIdx="1" presStyleCnt="2" custScaleX="284076">
        <dgm:presLayoutVars>
          <dgm:chPref val="3"/>
        </dgm:presLayoutVars>
      </dgm:prSet>
      <dgm:spPr/>
    </dgm:pt>
    <dgm:pt modelId="{AA867706-734D-4DBB-9FFC-E181468D4D45}" type="pres">
      <dgm:prSet presAssocID="{3D8B9231-9803-45C9-813B-A13DABDC8216}" presName="rootConnector" presStyleLbl="node2" presStyleIdx="1" presStyleCnt="2"/>
      <dgm:spPr/>
    </dgm:pt>
    <dgm:pt modelId="{6F8B87D4-2FC3-4955-A096-0A729E87E276}" type="pres">
      <dgm:prSet presAssocID="{3D8B9231-9803-45C9-813B-A13DABDC8216}" presName="hierChild4" presStyleCnt="0"/>
      <dgm:spPr/>
    </dgm:pt>
    <dgm:pt modelId="{AAFB3D18-1B3A-4D77-971F-FBA331874402}" type="pres">
      <dgm:prSet presAssocID="{C2913DCD-79CF-4272-A1D3-93949F81BBF3}" presName="Name37" presStyleLbl="parChTrans1D3" presStyleIdx="3" presStyleCnt="5"/>
      <dgm:spPr/>
    </dgm:pt>
    <dgm:pt modelId="{50DE60AA-81A3-456F-98C5-CF69ABF11ADB}" type="pres">
      <dgm:prSet presAssocID="{356BCC1D-F961-4BF0-B73C-39B6001ACFA8}" presName="hierRoot2" presStyleCnt="0">
        <dgm:presLayoutVars>
          <dgm:hierBranch val="init"/>
        </dgm:presLayoutVars>
      </dgm:prSet>
      <dgm:spPr/>
    </dgm:pt>
    <dgm:pt modelId="{7D21FE0E-AC44-4073-BD9D-E520C801463E}" type="pres">
      <dgm:prSet presAssocID="{356BCC1D-F961-4BF0-B73C-39B6001ACFA8}" presName="rootComposite" presStyleCnt="0"/>
      <dgm:spPr/>
    </dgm:pt>
    <dgm:pt modelId="{254DE19E-6644-4770-A466-1C30AC1A2148}" type="pres">
      <dgm:prSet presAssocID="{356BCC1D-F961-4BF0-B73C-39B6001ACFA8}" presName="rootText" presStyleLbl="node3" presStyleIdx="3" presStyleCnt="5" custScaleX="209728">
        <dgm:presLayoutVars>
          <dgm:chPref val="3"/>
        </dgm:presLayoutVars>
      </dgm:prSet>
      <dgm:spPr/>
    </dgm:pt>
    <dgm:pt modelId="{55A7DD2B-1113-4AC6-AEAD-B6E001F18590}" type="pres">
      <dgm:prSet presAssocID="{356BCC1D-F961-4BF0-B73C-39B6001ACFA8}" presName="rootConnector" presStyleLbl="node3" presStyleIdx="3" presStyleCnt="5"/>
      <dgm:spPr/>
    </dgm:pt>
    <dgm:pt modelId="{8435B621-C4D5-4092-9DD4-381D85208EF2}" type="pres">
      <dgm:prSet presAssocID="{356BCC1D-F961-4BF0-B73C-39B6001ACFA8}" presName="hierChild4" presStyleCnt="0"/>
      <dgm:spPr/>
    </dgm:pt>
    <dgm:pt modelId="{668F08A6-757F-46BC-A436-89210226BFEE}" type="pres">
      <dgm:prSet presAssocID="{356BCC1D-F961-4BF0-B73C-39B6001ACFA8}" presName="hierChild5" presStyleCnt="0"/>
      <dgm:spPr/>
    </dgm:pt>
    <dgm:pt modelId="{C171D95C-A9A6-4186-9B68-3F860CEF612C}" type="pres">
      <dgm:prSet presAssocID="{AC573383-4191-4EE6-A4AB-3D16991C9D2F}" presName="Name37" presStyleLbl="parChTrans1D3" presStyleIdx="4" presStyleCnt="5"/>
      <dgm:spPr/>
    </dgm:pt>
    <dgm:pt modelId="{B196FDF0-C024-4553-8F9D-F36E9847B7F0}" type="pres">
      <dgm:prSet presAssocID="{660682CE-2A8B-4729-AC81-91E2FB51EB66}" presName="hierRoot2" presStyleCnt="0">
        <dgm:presLayoutVars>
          <dgm:hierBranch val="init"/>
        </dgm:presLayoutVars>
      </dgm:prSet>
      <dgm:spPr/>
    </dgm:pt>
    <dgm:pt modelId="{0669A030-137A-47A1-9EF6-F35302E14D21}" type="pres">
      <dgm:prSet presAssocID="{660682CE-2A8B-4729-AC81-91E2FB51EB66}" presName="rootComposite" presStyleCnt="0"/>
      <dgm:spPr/>
    </dgm:pt>
    <dgm:pt modelId="{5B9E5210-1773-4B55-87DA-F2343B307672}" type="pres">
      <dgm:prSet presAssocID="{660682CE-2A8B-4729-AC81-91E2FB51EB66}" presName="rootText" presStyleLbl="node3" presStyleIdx="4" presStyleCnt="5" custScaleX="214770">
        <dgm:presLayoutVars>
          <dgm:chPref val="3"/>
        </dgm:presLayoutVars>
      </dgm:prSet>
      <dgm:spPr/>
    </dgm:pt>
    <dgm:pt modelId="{EBF1597B-DBB6-44DB-966C-30F0383082F3}" type="pres">
      <dgm:prSet presAssocID="{660682CE-2A8B-4729-AC81-91E2FB51EB66}" presName="rootConnector" presStyleLbl="node3" presStyleIdx="4" presStyleCnt="5"/>
      <dgm:spPr/>
    </dgm:pt>
    <dgm:pt modelId="{9973814D-81B7-4160-AA75-7C6B60B77194}" type="pres">
      <dgm:prSet presAssocID="{660682CE-2A8B-4729-AC81-91E2FB51EB66}" presName="hierChild4" presStyleCnt="0"/>
      <dgm:spPr/>
    </dgm:pt>
    <dgm:pt modelId="{486ED3A2-BC75-4436-A7A6-D3A461C253B8}" type="pres">
      <dgm:prSet presAssocID="{660682CE-2A8B-4729-AC81-91E2FB51EB66}" presName="hierChild5" presStyleCnt="0"/>
      <dgm:spPr/>
    </dgm:pt>
    <dgm:pt modelId="{EA40F4D0-3901-41C1-80B8-CD1E642F05FD}" type="pres">
      <dgm:prSet presAssocID="{3D8B9231-9803-45C9-813B-A13DABDC8216}" presName="hierChild5" presStyleCnt="0"/>
      <dgm:spPr/>
    </dgm:pt>
    <dgm:pt modelId="{A81923EA-60D8-43B9-BCAC-E4FE25E1B48C}" type="pres">
      <dgm:prSet presAssocID="{D3396ED6-7FCD-43A0-A0EB-887EE84898F7}" presName="hierChild3" presStyleCnt="0"/>
      <dgm:spPr/>
    </dgm:pt>
  </dgm:ptLst>
  <dgm:cxnLst>
    <dgm:cxn modelId="{04BB3209-77F0-40D7-A943-D198E82F6FAF}" type="presOf" srcId="{414A4CC3-92CC-4910-903A-B4AD82EF404C}" destId="{4DE42042-1DDB-4055-85FC-E4306E9A00D3}" srcOrd="0" destOrd="0" presId="urn:microsoft.com/office/officeart/2005/8/layout/orgChart1"/>
    <dgm:cxn modelId="{87DAE90B-DDE1-46DA-A03C-DCC0817CBD24}" srcId="{C9F7E522-7172-42F0-A232-02D55982C7E8}" destId="{F7005410-0F43-4975-B1C0-62FEBED35D71}" srcOrd="2" destOrd="0" parTransId="{F2DE4AB3-47D5-42D5-A3BE-E040E5815E3D}" sibTransId="{55A7AF46-FD8F-4A31-82C3-84452CDECF73}"/>
    <dgm:cxn modelId="{F1296B0D-A00A-42DE-9E72-62B26DBB0FB5}" type="presOf" srcId="{F7005410-0F43-4975-B1C0-62FEBED35D71}" destId="{40BDDF8E-AA05-4F82-B835-86C48148FA69}" srcOrd="1" destOrd="0" presId="urn:microsoft.com/office/officeart/2005/8/layout/orgChart1"/>
    <dgm:cxn modelId="{130F9A1E-4CAB-4790-A9C8-E1A8B456C18D}" type="presOf" srcId="{5AD7064C-40C9-47B2-9C51-7124B706C1EE}" destId="{BC401805-FD19-4A51-A8C0-038E5F143C00}" srcOrd="1" destOrd="0" presId="urn:microsoft.com/office/officeart/2005/8/layout/orgChart1"/>
    <dgm:cxn modelId="{C2AD8C1F-5912-4D1C-8CAC-3DA97AADA9A5}" type="presOf" srcId="{AC573383-4191-4EE6-A4AB-3D16991C9D2F}" destId="{C171D95C-A9A6-4186-9B68-3F860CEF612C}" srcOrd="0" destOrd="0" presId="urn:microsoft.com/office/officeart/2005/8/layout/orgChart1"/>
    <dgm:cxn modelId="{575A6022-1A0F-4379-AD33-80C45E007FE2}" srcId="{5AD7064C-40C9-47B2-9C51-7124B706C1EE}" destId="{1680057D-442A-408D-A6BB-C7E8FEC318A0}" srcOrd="0" destOrd="0" parTransId="{17A1F63A-689D-4607-A2D8-1747DBBEEB6F}" sibTransId="{2950C59C-6679-42FC-B5B1-F466BBD076F1}"/>
    <dgm:cxn modelId="{81731F27-C3C0-4802-B7D9-8C9D6B58C966}" type="presOf" srcId="{17A1F63A-689D-4607-A2D8-1747DBBEEB6F}" destId="{D3FF9603-D2CE-47FC-BA22-A68BB9ECC33C}" srcOrd="0" destOrd="0" presId="urn:microsoft.com/office/officeart/2005/8/layout/orgChart1"/>
    <dgm:cxn modelId="{97EED227-0EA5-4A2D-AA08-F2B468B6CD98}" type="presOf" srcId="{1680057D-442A-408D-A6BB-C7E8FEC318A0}" destId="{E1F4EB9A-8D26-478A-8D0E-072D16356849}" srcOrd="1" destOrd="0" presId="urn:microsoft.com/office/officeart/2005/8/layout/orgChart1"/>
    <dgm:cxn modelId="{323E1E29-42D1-4494-925D-DEB2F66CE58D}" type="presOf" srcId="{3D8B9231-9803-45C9-813B-A13DABDC8216}" destId="{1350520D-AE68-4F41-9B2C-C02903C9A1BA}" srcOrd="0" destOrd="0" presId="urn:microsoft.com/office/officeart/2005/8/layout/orgChart1"/>
    <dgm:cxn modelId="{762B882D-839F-43F4-85DA-CBFA1E01D279}" type="presOf" srcId="{D0562174-F62A-426E-AF10-8D81100DC6C4}" destId="{0181E7F0-007B-4BB9-B78B-E14A2867BD79}" srcOrd="0" destOrd="0" presId="urn:microsoft.com/office/officeart/2005/8/layout/orgChart1"/>
    <dgm:cxn modelId="{B258F32E-C9BA-4668-B96B-C1DEE26FC4AA}" srcId="{5AD7064C-40C9-47B2-9C51-7124B706C1EE}" destId="{3A20855C-FEF3-44D9-B57B-42A9F776AC5E}" srcOrd="1" destOrd="0" parTransId="{60B6E7FC-F720-4CCE-A348-05E04EDCCD9D}" sibTransId="{85918D51-FDA8-4EFB-BC1B-3D2BB2C6116F}"/>
    <dgm:cxn modelId="{BE1E2938-E781-41BF-ABB1-A720D0993C82}" type="presOf" srcId="{356BCC1D-F961-4BF0-B73C-39B6001ACFA8}" destId="{254DE19E-6644-4770-A466-1C30AC1A2148}" srcOrd="0" destOrd="0" presId="urn:microsoft.com/office/officeart/2005/8/layout/orgChart1"/>
    <dgm:cxn modelId="{7B1E9E38-F46C-4611-A45A-C012FCB81DE9}" type="presOf" srcId="{D3396ED6-7FCD-43A0-A0EB-887EE84898F7}" destId="{A58B0E4A-66AF-47AC-9FAC-A7D8EBC5D85B}" srcOrd="0" destOrd="0" presId="urn:microsoft.com/office/officeart/2005/8/layout/orgChart1"/>
    <dgm:cxn modelId="{BCA0063A-A2E0-4B53-A0CD-C924BE7C7249}" srcId="{C9F7E522-7172-42F0-A232-02D55982C7E8}" destId="{9344F205-7499-4F76-B497-0A52B7C2E1E3}" srcOrd="0" destOrd="0" parTransId="{8086A812-324C-437E-B05C-640837E5353B}" sibTransId="{0B2EDFB6-F0AA-4184-B34F-785E38C2F08D}"/>
    <dgm:cxn modelId="{CB812140-3034-4B6F-8DDB-9885B9078E82}" srcId="{C9F7E522-7172-42F0-A232-02D55982C7E8}" destId="{5AD7064C-40C9-47B2-9C51-7124B706C1EE}" srcOrd="1" destOrd="0" parTransId="{5CF912DF-5DA9-44B0-8BB5-5ECCB71F1000}" sibTransId="{FAFD595B-9F5D-40F8-BD4D-2458F400AE38}"/>
    <dgm:cxn modelId="{403AB85C-20BC-4DB2-840D-243326778196}" type="presOf" srcId="{660682CE-2A8B-4729-AC81-91E2FB51EB66}" destId="{5B9E5210-1773-4B55-87DA-F2343B307672}" srcOrd="0" destOrd="0" presId="urn:microsoft.com/office/officeart/2005/8/layout/orgChart1"/>
    <dgm:cxn modelId="{494FE860-0142-43E1-A5DA-B5A4B7D68EF0}" srcId="{D3396ED6-7FCD-43A0-A0EB-887EE84898F7}" destId="{C9F7E522-7172-42F0-A232-02D55982C7E8}" srcOrd="0" destOrd="0" parTransId="{93259551-15DF-4C8E-B185-F3F08E82917F}" sibTransId="{072D66AE-71B7-428C-BA5A-A4DC7F995819}"/>
    <dgm:cxn modelId="{81903265-D717-40A2-8EF8-2E766C40E1C7}" srcId="{3D8B9231-9803-45C9-813B-A13DABDC8216}" destId="{660682CE-2A8B-4729-AC81-91E2FB51EB66}" srcOrd="1" destOrd="0" parTransId="{AC573383-4191-4EE6-A4AB-3D16991C9D2F}" sibTransId="{596CE2A7-240E-481A-B618-15A7E0C77CB8}"/>
    <dgm:cxn modelId="{1574996A-D3C8-4321-BB6B-1808699AD818}" type="presOf" srcId="{D0562174-F62A-426E-AF10-8D81100DC6C4}" destId="{CE57C550-D0C9-47D7-8E65-A988FFB55425}" srcOrd="1" destOrd="0" presId="urn:microsoft.com/office/officeart/2005/8/layout/orgChart1"/>
    <dgm:cxn modelId="{D39D9F6E-6BBF-41D8-A04C-0A84AEDB4519}" type="presOf" srcId="{356BCC1D-F961-4BF0-B73C-39B6001ACFA8}" destId="{55A7DD2B-1113-4AC6-AEAD-B6E001F18590}" srcOrd="1" destOrd="0" presId="urn:microsoft.com/office/officeart/2005/8/layout/orgChart1"/>
    <dgm:cxn modelId="{FAF6C470-A727-406B-9A32-5809D3B8ADA2}" type="presOf" srcId="{5AD7064C-40C9-47B2-9C51-7124B706C1EE}" destId="{FB68E429-2682-4511-A10F-7020BB588536}" srcOrd="0" destOrd="0" presId="urn:microsoft.com/office/officeart/2005/8/layout/orgChart1"/>
    <dgm:cxn modelId="{1CB68671-5351-40CD-8AD3-B31413BC75A0}" srcId="{9344F205-7499-4F76-B497-0A52B7C2E1E3}" destId="{D0562174-F62A-426E-AF10-8D81100DC6C4}" srcOrd="0" destOrd="0" parTransId="{47EC1BAF-B392-49CD-A7D4-DD7FB14545DA}" sibTransId="{FDCE769E-33F0-43D5-BFF8-AD84B4DAE6DC}"/>
    <dgm:cxn modelId="{618F2177-1665-49DF-A838-CE2552043D4F}" type="presOf" srcId="{FBE2A4E8-86B7-47E8-AD2D-F67D0D9A9378}" destId="{1D82891E-6A2F-4C67-8AA2-B13C72051986}" srcOrd="1" destOrd="0" presId="urn:microsoft.com/office/officeart/2005/8/layout/orgChart1"/>
    <dgm:cxn modelId="{AB0B5A57-CFDB-4082-80D5-CF80BB2E203A}" type="presOf" srcId="{D3396ED6-7FCD-43A0-A0EB-887EE84898F7}" destId="{C43659CA-5A70-4DA0-B182-1C5EBC8D7060}" srcOrd="1" destOrd="0" presId="urn:microsoft.com/office/officeart/2005/8/layout/orgChart1"/>
    <dgm:cxn modelId="{4B462358-23EF-427C-8DDD-8455ED5F1145}" type="presOf" srcId="{5CF912DF-5DA9-44B0-8BB5-5ECCB71F1000}" destId="{CB77A304-B7B4-436E-96A3-2D02C352E6E8}" srcOrd="0" destOrd="0" presId="urn:microsoft.com/office/officeart/2005/8/layout/orgChart1"/>
    <dgm:cxn modelId="{C4583B5A-D07B-4AA7-B2C3-E91683E0BA75}" type="presOf" srcId="{660682CE-2A8B-4729-AC81-91E2FB51EB66}" destId="{EBF1597B-DBB6-44DB-966C-30F0383082F3}" srcOrd="1" destOrd="0" presId="urn:microsoft.com/office/officeart/2005/8/layout/orgChart1"/>
    <dgm:cxn modelId="{42D0D67E-551F-4271-8AB2-A7024D93508A}" type="presOf" srcId="{47EC1BAF-B392-49CD-A7D4-DD7FB14545DA}" destId="{06DD52A6-52B8-440A-BF8C-3FBF3806885D}" srcOrd="0" destOrd="0" presId="urn:microsoft.com/office/officeart/2005/8/layout/orgChart1"/>
    <dgm:cxn modelId="{71330985-3803-40BE-B0F1-8265A79839F3}" type="presOf" srcId="{C9F7E522-7172-42F0-A232-02D55982C7E8}" destId="{2610E952-FEE1-45B6-A93E-B14CEAE158D8}" srcOrd="0" destOrd="0" presId="urn:microsoft.com/office/officeart/2005/8/layout/orgChart1"/>
    <dgm:cxn modelId="{8B8C3789-45FF-4FBC-B01C-BF5AA1B3BC23}" type="presOf" srcId="{F2DE4AB3-47D5-42D5-A3BE-E040E5815E3D}" destId="{8D6B8974-8D46-4427-A984-263154B774B7}" srcOrd="0" destOrd="0" presId="urn:microsoft.com/office/officeart/2005/8/layout/orgChart1"/>
    <dgm:cxn modelId="{665E4A8D-72A0-4EF0-A368-E98BCA53E7FE}" type="presOf" srcId="{60B6E7FC-F720-4CCE-A348-05E04EDCCD9D}" destId="{F379247E-BCD7-46CB-B419-95D0BFC787B3}" srcOrd="0" destOrd="0" presId="urn:microsoft.com/office/officeart/2005/8/layout/orgChart1"/>
    <dgm:cxn modelId="{02B0678F-10B4-4EE2-B745-7762821B930B}" type="presOf" srcId="{C2913DCD-79CF-4272-A1D3-93949F81BBF3}" destId="{AAFB3D18-1B3A-4D77-971F-FBA331874402}" srcOrd="0" destOrd="0" presId="urn:microsoft.com/office/officeart/2005/8/layout/orgChart1"/>
    <dgm:cxn modelId="{A8A67995-D8FB-48F8-A3A3-31448520F0F3}" type="presOf" srcId="{C9F7E522-7172-42F0-A232-02D55982C7E8}" destId="{E73BC371-A246-4392-ACAC-A5AF4938E843}" srcOrd="1" destOrd="0" presId="urn:microsoft.com/office/officeart/2005/8/layout/orgChart1"/>
    <dgm:cxn modelId="{28805399-A143-4BD4-A624-582C2739E696}" type="presOf" srcId="{9344F205-7499-4F76-B497-0A52B7C2E1E3}" destId="{EF2BF110-F5E2-4FF3-B159-575A6063D345}" srcOrd="1" destOrd="0" presId="urn:microsoft.com/office/officeart/2005/8/layout/orgChart1"/>
    <dgm:cxn modelId="{920A299C-823C-4C65-A9AD-2DD455904643}" type="presOf" srcId="{3D8B9231-9803-45C9-813B-A13DABDC8216}" destId="{AA867706-734D-4DBB-9FFC-E181468D4D45}" srcOrd="1" destOrd="0" presId="urn:microsoft.com/office/officeart/2005/8/layout/orgChart1"/>
    <dgm:cxn modelId="{764CA5AA-EE18-4AF2-8785-52168EDE425F}" type="presOf" srcId="{1680057D-442A-408D-A6BB-C7E8FEC318A0}" destId="{7B52BE0D-CD8E-4896-B637-633307F02078}" srcOrd="0" destOrd="0" presId="urn:microsoft.com/office/officeart/2005/8/layout/orgChart1"/>
    <dgm:cxn modelId="{44B751B1-8571-4035-9E18-2F19C9278BF4}" type="presOf" srcId="{9344F205-7499-4F76-B497-0A52B7C2E1E3}" destId="{0C292C4A-B608-4272-8F97-20391CB65ED6}" srcOrd="0" destOrd="0" presId="urn:microsoft.com/office/officeart/2005/8/layout/orgChart1"/>
    <dgm:cxn modelId="{3CD51BB8-85C3-4872-B27D-89E6594372BB}" type="presOf" srcId="{926667D5-2879-4E48-8D6E-165A98639280}" destId="{9AEFFA2F-198C-423B-8B95-5E77070E5B9A}" srcOrd="0" destOrd="0" presId="urn:microsoft.com/office/officeart/2005/8/layout/orgChart1"/>
    <dgm:cxn modelId="{7E3772B8-786E-41C4-B458-58429C108124}" srcId="{D3396ED6-7FCD-43A0-A0EB-887EE84898F7}" destId="{3D8B9231-9803-45C9-813B-A13DABDC8216}" srcOrd="1" destOrd="0" parTransId="{C7AA62EA-6AC4-495E-B381-C3FA7CA67D8F}" sibTransId="{7F3639F9-B442-4C8D-AF7C-8ADAE72D8508}"/>
    <dgm:cxn modelId="{09259DBA-7381-4834-BDF2-1F0EF0A97063}" type="presOf" srcId="{C7AA62EA-6AC4-495E-B381-C3FA7CA67D8F}" destId="{D3F3113E-C4D1-496C-BF8C-AC47F5A0F703}" srcOrd="0" destOrd="0" presId="urn:microsoft.com/office/officeart/2005/8/layout/orgChart1"/>
    <dgm:cxn modelId="{7637D0C3-EB66-457E-8F03-9666C67A9169}" srcId="{3D8B9231-9803-45C9-813B-A13DABDC8216}" destId="{356BCC1D-F961-4BF0-B73C-39B6001ACFA8}" srcOrd="0" destOrd="0" parTransId="{C2913DCD-79CF-4272-A1D3-93949F81BBF3}" sibTransId="{FDB84E34-7FF4-46CB-A9FD-B19AAB7922A7}"/>
    <dgm:cxn modelId="{F45609C5-F4ED-4FA1-BDC1-FBDB9F35FF57}" type="presOf" srcId="{8086A812-324C-437E-B05C-640837E5353B}" destId="{575352A3-429A-43C9-9BFB-73359DD3D6BC}" srcOrd="0" destOrd="0" presId="urn:microsoft.com/office/officeart/2005/8/layout/orgChart1"/>
    <dgm:cxn modelId="{C7DD91D4-43FD-43F1-BE59-047B4110D4BF}" type="presOf" srcId="{FBE2A4E8-86B7-47E8-AD2D-F67D0D9A9378}" destId="{B73345F1-6A5A-4CAC-BE06-83652E9718A4}" srcOrd="0" destOrd="0" presId="urn:microsoft.com/office/officeart/2005/8/layout/orgChart1"/>
    <dgm:cxn modelId="{EA8A61DB-4776-4726-9D3A-4C0A98A43C33}" type="presOf" srcId="{3A20855C-FEF3-44D9-B57B-42A9F776AC5E}" destId="{69EF8A05-4534-4D75-B7B4-7567A5373D21}" srcOrd="1" destOrd="0" presId="urn:microsoft.com/office/officeart/2005/8/layout/orgChart1"/>
    <dgm:cxn modelId="{72E41AE4-D307-4230-9564-A57D16635C3C}" type="presOf" srcId="{93259551-15DF-4C8E-B185-F3F08E82917F}" destId="{64C5479A-055E-4F0B-B3A5-955E9CA3E8EA}" srcOrd="0" destOrd="0" presId="urn:microsoft.com/office/officeart/2005/8/layout/orgChart1"/>
    <dgm:cxn modelId="{0212A6E9-AC6E-47C7-BFCE-25A92C0C9CE9}" type="presOf" srcId="{F7005410-0F43-4975-B1C0-62FEBED35D71}" destId="{8AB554DA-4706-46F2-BBE1-DB0909D48846}" srcOrd="0" destOrd="0" presId="urn:microsoft.com/office/officeart/2005/8/layout/orgChart1"/>
    <dgm:cxn modelId="{ADE568EF-5C2A-4C5E-8BF0-8EB2CCFAFE95}" srcId="{926667D5-2879-4E48-8D6E-165A98639280}" destId="{D3396ED6-7FCD-43A0-A0EB-887EE84898F7}" srcOrd="0" destOrd="0" parTransId="{52B4F351-F107-486A-ACAE-6D0B51EA9042}" sibTransId="{F4ED6B31-6696-46C0-B57B-0D31B5AE08E0}"/>
    <dgm:cxn modelId="{5E3641F8-051C-4966-9CC9-6591C88B68D8}" type="presOf" srcId="{3A20855C-FEF3-44D9-B57B-42A9F776AC5E}" destId="{70437E99-78A5-4883-B572-4174C2467C21}" srcOrd="0" destOrd="0" presId="urn:microsoft.com/office/officeart/2005/8/layout/orgChart1"/>
    <dgm:cxn modelId="{424BF6FB-A5A9-4905-8505-F398A1D4B3A6}" srcId="{9344F205-7499-4F76-B497-0A52B7C2E1E3}" destId="{FBE2A4E8-86B7-47E8-AD2D-F67D0D9A9378}" srcOrd="1" destOrd="0" parTransId="{414A4CC3-92CC-4910-903A-B4AD82EF404C}" sibTransId="{611A4FB8-84CE-4394-8F01-82BE3A26A39F}"/>
    <dgm:cxn modelId="{8840998A-4F08-40F1-9FC8-A73B70A04977}" type="presParOf" srcId="{9AEFFA2F-198C-423B-8B95-5E77070E5B9A}" destId="{B72B6754-EF60-402C-9D3E-AA8BBB53E1A3}" srcOrd="0" destOrd="0" presId="urn:microsoft.com/office/officeart/2005/8/layout/orgChart1"/>
    <dgm:cxn modelId="{24F80CA8-49E1-47D0-9C50-278AAA4C9829}" type="presParOf" srcId="{B72B6754-EF60-402C-9D3E-AA8BBB53E1A3}" destId="{D9EEAF9F-D94A-4C50-B463-ED455EBE363E}" srcOrd="0" destOrd="0" presId="urn:microsoft.com/office/officeart/2005/8/layout/orgChart1"/>
    <dgm:cxn modelId="{E3E4B48A-88AE-424A-8A2C-29918ADB06A9}" type="presParOf" srcId="{D9EEAF9F-D94A-4C50-B463-ED455EBE363E}" destId="{A58B0E4A-66AF-47AC-9FAC-A7D8EBC5D85B}" srcOrd="0" destOrd="0" presId="urn:microsoft.com/office/officeart/2005/8/layout/orgChart1"/>
    <dgm:cxn modelId="{7357758C-BFC8-4F90-978F-12DC004B4635}" type="presParOf" srcId="{D9EEAF9F-D94A-4C50-B463-ED455EBE363E}" destId="{C43659CA-5A70-4DA0-B182-1C5EBC8D7060}" srcOrd="1" destOrd="0" presId="urn:microsoft.com/office/officeart/2005/8/layout/orgChart1"/>
    <dgm:cxn modelId="{67B09013-84D4-448F-A6D0-C4D141C0CF1F}" type="presParOf" srcId="{B72B6754-EF60-402C-9D3E-AA8BBB53E1A3}" destId="{585348A5-8394-4D9F-8532-1483420B262F}" srcOrd="1" destOrd="0" presId="urn:microsoft.com/office/officeart/2005/8/layout/orgChart1"/>
    <dgm:cxn modelId="{AA276BE7-964B-4658-B379-9D967421AD5D}" type="presParOf" srcId="{585348A5-8394-4D9F-8532-1483420B262F}" destId="{64C5479A-055E-4F0B-B3A5-955E9CA3E8EA}" srcOrd="0" destOrd="0" presId="urn:microsoft.com/office/officeart/2005/8/layout/orgChart1"/>
    <dgm:cxn modelId="{FDD3A464-0D05-48E1-8762-0D070C230A79}" type="presParOf" srcId="{585348A5-8394-4D9F-8532-1483420B262F}" destId="{A7F9885A-80A1-4043-91DD-C281A51E2DBF}" srcOrd="1" destOrd="0" presId="urn:microsoft.com/office/officeart/2005/8/layout/orgChart1"/>
    <dgm:cxn modelId="{FDC93279-6AD8-4122-B5D7-E01E1B94C93D}" type="presParOf" srcId="{A7F9885A-80A1-4043-91DD-C281A51E2DBF}" destId="{A262F31C-9EC7-46DF-870E-65DD6F4369DC}" srcOrd="0" destOrd="0" presId="urn:microsoft.com/office/officeart/2005/8/layout/orgChart1"/>
    <dgm:cxn modelId="{B166B898-D758-4655-B6A0-B9312DBD08A9}" type="presParOf" srcId="{A262F31C-9EC7-46DF-870E-65DD6F4369DC}" destId="{2610E952-FEE1-45B6-A93E-B14CEAE158D8}" srcOrd="0" destOrd="0" presId="urn:microsoft.com/office/officeart/2005/8/layout/orgChart1"/>
    <dgm:cxn modelId="{6247591F-2E63-44FF-8BB6-AECC0727E375}" type="presParOf" srcId="{A262F31C-9EC7-46DF-870E-65DD6F4369DC}" destId="{E73BC371-A246-4392-ACAC-A5AF4938E843}" srcOrd="1" destOrd="0" presId="urn:microsoft.com/office/officeart/2005/8/layout/orgChart1"/>
    <dgm:cxn modelId="{BC33749F-026A-4919-A720-F24EC412C890}" type="presParOf" srcId="{A7F9885A-80A1-4043-91DD-C281A51E2DBF}" destId="{E073CAE6-36C1-4BF5-9DCD-89FCA331C74C}" srcOrd="1" destOrd="0" presId="urn:microsoft.com/office/officeart/2005/8/layout/orgChart1"/>
    <dgm:cxn modelId="{9812A9F0-544D-4731-B310-15F0F29A9B6C}" type="presParOf" srcId="{E073CAE6-36C1-4BF5-9DCD-89FCA331C74C}" destId="{575352A3-429A-43C9-9BFB-73359DD3D6BC}" srcOrd="0" destOrd="0" presId="urn:microsoft.com/office/officeart/2005/8/layout/orgChart1"/>
    <dgm:cxn modelId="{AD0C4DFA-32E7-4CEB-86BE-A06B36213EB6}" type="presParOf" srcId="{E073CAE6-36C1-4BF5-9DCD-89FCA331C74C}" destId="{C8ED991F-1342-4ECD-86F2-45A530262B81}" srcOrd="1" destOrd="0" presId="urn:microsoft.com/office/officeart/2005/8/layout/orgChart1"/>
    <dgm:cxn modelId="{6E559ED5-27B5-4B64-BFE4-82E36B4921A1}" type="presParOf" srcId="{C8ED991F-1342-4ECD-86F2-45A530262B81}" destId="{300A3D33-1156-46A4-986E-DDD8D07B7D1F}" srcOrd="0" destOrd="0" presId="urn:microsoft.com/office/officeart/2005/8/layout/orgChart1"/>
    <dgm:cxn modelId="{3EC96869-311E-4416-BA7B-D9374D51672F}" type="presParOf" srcId="{300A3D33-1156-46A4-986E-DDD8D07B7D1F}" destId="{0C292C4A-B608-4272-8F97-20391CB65ED6}" srcOrd="0" destOrd="0" presId="urn:microsoft.com/office/officeart/2005/8/layout/orgChart1"/>
    <dgm:cxn modelId="{0B2A5D22-A0F9-48F3-A107-1B747CCDB305}" type="presParOf" srcId="{300A3D33-1156-46A4-986E-DDD8D07B7D1F}" destId="{EF2BF110-F5E2-4FF3-B159-575A6063D345}" srcOrd="1" destOrd="0" presId="urn:microsoft.com/office/officeart/2005/8/layout/orgChart1"/>
    <dgm:cxn modelId="{D96B35B1-E0EF-406D-8EEE-CE4A79E480C9}" type="presParOf" srcId="{C8ED991F-1342-4ECD-86F2-45A530262B81}" destId="{F9E471A7-494C-4183-A276-CDBC9EC5D7DF}" srcOrd="1" destOrd="0" presId="urn:microsoft.com/office/officeart/2005/8/layout/orgChart1"/>
    <dgm:cxn modelId="{FF076971-5F3E-4664-9CA0-8E698029E860}" type="presParOf" srcId="{F9E471A7-494C-4183-A276-CDBC9EC5D7DF}" destId="{06DD52A6-52B8-440A-BF8C-3FBF3806885D}" srcOrd="0" destOrd="0" presId="urn:microsoft.com/office/officeart/2005/8/layout/orgChart1"/>
    <dgm:cxn modelId="{733C52F4-2409-469D-8B74-1E34C5416EE1}" type="presParOf" srcId="{F9E471A7-494C-4183-A276-CDBC9EC5D7DF}" destId="{C7266898-5737-4C4A-A05E-9FBCFA7F627B}" srcOrd="1" destOrd="0" presId="urn:microsoft.com/office/officeart/2005/8/layout/orgChart1"/>
    <dgm:cxn modelId="{226643FA-B4FA-4EE9-88D3-AA51A5A7CB7B}" type="presParOf" srcId="{C7266898-5737-4C4A-A05E-9FBCFA7F627B}" destId="{7FDE8D53-D63C-4E05-8EC8-7D802C7CDBED}" srcOrd="0" destOrd="0" presId="urn:microsoft.com/office/officeart/2005/8/layout/orgChart1"/>
    <dgm:cxn modelId="{999EF768-7C12-4CDE-B720-E71F51703C1B}" type="presParOf" srcId="{7FDE8D53-D63C-4E05-8EC8-7D802C7CDBED}" destId="{0181E7F0-007B-4BB9-B78B-E14A2867BD79}" srcOrd="0" destOrd="0" presId="urn:microsoft.com/office/officeart/2005/8/layout/orgChart1"/>
    <dgm:cxn modelId="{3658830C-7F44-4040-B06D-EF418791F6D6}" type="presParOf" srcId="{7FDE8D53-D63C-4E05-8EC8-7D802C7CDBED}" destId="{CE57C550-D0C9-47D7-8E65-A988FFB55425}" srcOrd="1" destOrd="0" presId="urn:microsoft.com/office/officeart/2005/8/layout/orgChart1"/>
    <dgm:cxn modelId="{93D7EA20-0E6E-4D79-AF50-726CE7A28EBA}" type="presParOf" srcId="{C7266898-5737-4C4A-A05E-9FBCFA7F627B}" destId="{9AD4D0BB-41C6-4A8D-97CB-D9B645A2EE60}" srcOrd="1" destOrd="0" presId="urn:microsoft.com/office/officeart/2005/8/layout/orgChart1"/>
    <dgm:cxn modelId="{DA7217F5-AC3A-4822-B467-C9995409DA1C}" type="presParOf" srcId="{C7266898-5737-4C4A-A05E-9FBCFA7F627B}" destId="{6F8FC31E-0CE0-4E5D-B2E5-897BADA46C4B}" srcOrd="2" destOrd="0" presId="urn:microsoft.com/office/officeart/2005/8/layout/orgChart1"/>
    <dgm:cxn modelId="{C6F2423B-909F-4085-BD90-663B6662FDFF}" type="presParOf" srcId="{F9E471A7-494C-4183-A276-CDBC9EC5D7DF}" destId="{4DE42042-1DDB-4055-85FC-E4306E9A00D3}" srcOrd="2" destOrd="0" presId="urn:microsoft.com/office/officeart/2005/8/layout/orgChart1"/>
    <dgm:cxn modelId="{24232A66-D6CE-40D7-9341-A03EBA249F62}" type="presParOf" srcId="{F9E471A7-494C-4183-A276-CDBC9EC5D7DF}" destId="{426BD2E3-7C1C-4498-BFA6-67A66DA48ABD}" srcOrd="3" destOrd="0" presId="urn:microsoft.com/office/officeart/2005/8/layout/orgChart1"/>
    <dgm:cxn modelId="{570B3D4E-9FC7-478B-A4DF-5C5A1733A486}" type="presParOf" srcId="{426BD2E3-7C1C-4498-BFA6-67A66DA48ABD}" destId="{3472E43E-92CD-4499-BF4D-B2DDCC5F4080}" srcOrd="0" destOrd="0" presId="urn:microsoft.com/office/officeart/2005/8/layout/orgChart1"/>
    <dgm:cxn modelId="{84C01236-3BBA-4072-BEDB-F9B379C28BB9}" type="presParOf" srcId="{3472E43E-92CD-4499-BF4D-B2DDCC5F4080}" destId="{B73345F1-6A5A-4CAC-BE06-83652E9718A4}" srcOrd="0" destOrd="0" presId="urn:microsoft.com/office/officeart/2005/8/layout/orgChart1"/>
    <dgm:cxn modelId="{B240EE93-89D4-433C-8AA9-3E3986C7D7B9}" type="presParOf" srcId="{3472E43E-92CD-4499-BF4D-B2DDCC5F4080}" destId="{1D82891E-6A2F-4C67-8AA2-B13C72051986}" srcOrd="1" destOrd="0" presId="urn:microsoft.com/office/officeart/2005/8/layout/orgChart1"/>
    <dgm:cxn modelId="{FF0C4E17-F121-474D-A33F-1DC3DE8501CA}" type="presParOf" srcId="{426BD2E3-7C1C-4498-BFA6-67A66DA48ABD}" destId="{450E87A8-2BBA-4263-B908-85DE95B41C19}" srcOrd="1" destOrd="0" presId="urn:microsoft.com/office/officeart/2005/8/layout/orgChart1"/>
    <dgm:cxn modelId="{E584B50D-56A9-4F33-B1BF-07465867B904}" type="presParOf" srcId="{426BD2E3-7C1C-4498-BFA6-67A66DA48ABD}" destId="{F4059D22-031D-4F7B-B6FF-FF2D4592EE76}" srcOrd="2" destOrd="0" presId="urn:microsoft.com/office/officeart/2005/8/layout/orgChart1"/>
    <dgm:cxn modelId="{75481E4D-4930-475F-A15C-E740C42B9DA7}" type="presParOf" srcId="{C8ED991F-1342-4ECD-86F2-45A530262B81}" destId="{8E910F26-5444-4744-A9E2-BF0AC7F23652}" srcOrd="2" destOrd="0" presId="urn:microsoft.com/office/officeart/2005/8/layout/orgChart1"/>
    <dgm:cxn modelId="{2EE34138-04FE-4998-948A-1489059DF0C7}" type="presParOf" srcId="{E073CAE6-36C1-4BF5-9DCD-89FCA331C74C}" destId="{CB77A304-B7B4-436E-96A3-2D02C352E6E8}" srcOrd="2" destOrd="0" presId="urn:microsoft.com/office/officeart/2005/8/layout/orgChart1"/>
    <dgm:cxn modelId="{15110866-9359-4506-8500-994BC7E16190}" type="presParOf" srcId="{E073CAE6-36C1-4BF5-9DCD-89FCA331C74C}" destId="{3FFDBE80-C807-4A0B-ABB7-5950154937C6}" srcOrd="3" destOrd="0" presId="urn:microsoft.com/office/officeart/2005/8/layout/orgChart1"/>
    <dgm:cxn modelId="{24638469-CD46-4571-8B3D-1D99369263FD}" type="presParOf" srcId="{3FFDBE80-C807-4A0B-ABB7-5950154937C6}" destId="{C29618C2-B843-4065-ACFB-3AE2221A9CDE}" srcOrd="0" destOrd="0" presId="urn:microsoft.com/office/officeart/2005/8/layout/orgChart1"/>
    <dgm:cxn modelId="{530ED2EB-F2F1-4BB7-8458-AA24F318AA85}" type="presParOf" srcId="{C29618C2-B843-4065-ACFB-3AE2221A9CDE}" destId="{FB68E429-2682-4511-A10F-7020BB588536}" srcOrd="0" destOrd="0" presId="urn:microsoft.com/office/officeart/2005/8/layout/orgChart1"/>
    <dgm:cxn modelId="{24029C91-C8F3-414E-B887-9FBABE487D4D}" type="presParOf" srcId="{C29618C2-B843-4065-ACFB-3AE2221A9CDE}" destId="{BC401805-FD19-4A51-A8C0-038E5F143C00}" srcOrd="1" destOrd="0" presId="urn:microsoft.com/office/officeart/2005/8/layout/orgChart1"/>
    <dgm:cxn modelId="{42401F56-10AD-4ABB-9847-E640A8823BEF}" type="presParOf" srcId="{3FFDBE80-C807-4A0B-ABB7-5950154937C6}" destId="{567C760C-6BE0-48D6-BFBF-AA14E33B028D}" srcOrd="1" destOrd="0" presId="urn:microsoft.com/office/officeart/2005/8/layout/orgChart1"/>
    <dgm:cxn modelId="{3A267F46-554B-4A51-B87E-ED8B5D143B6B}" type="presParOf" srcId="{567C760C-6BE0-48D6-BFBF-AA14E33B028D}" destId="{D3FF9603-D2CE-47FC-BA22-A68BB9ECC33C}" srcOrd="0" destOrd="0" presId="urn:microsoft.com/office/officeart/2005/8/layout/orgChart1"/>
    <dgm:cxn modelId="{F92220CC-69C5-4435-9844-1CA647A36B26}" type="presParOf" srcId="{567C760C-6BE0-48D6-BFBF-AA14E33B028D}" destId="{68E04ECE-94D9-42CA-8993-7F50A880E2A3}" srcOrd="1" destOrd="0" presId="urn:microsoft.com/office/officeart/2005/8/layout/orgChart1"/>
    <dgm:cxn modelId="{1CC1D294-5996-4CFD-B6E4-D23A3A103922}" type="presParOf" srcId="{68E04ECE-94D9-42CA-8993-7F50A880E2A3}" destId="{2C02A39A-5F96-4102-8DB8-50A3C468C854}" srcOrd="0" destOrd="0" presId="urn:microsoft.com/office/officeart/2005/8/layout/orgChart1"/>
    <dgm:cxn modelId="{B7DDD47E-A032-4A76-9E16-126B2036A2DF}" type="presParOf" srcId="{2C02A39A-5F96-4102-8DB8-50A3C468C854}" destId="{7B52BE0D-CD8E-4896-B637-633307F02078}" srcOrd="0" destOrd="0" presId="urn:microsoft.com/office/officeart/2005/8/layout/orgChart1"/>
    <dgm:cxn modelId="{EBF57D4A-8FDB-4DD3-B154-08489DCA6D23}" type="presParOf" srcId="{2C02A39A-5F96-4102-8DB8-50A3C468C854}" destId="{E1F4EB9A-8D26-478A-8D0E-072D16356849}" srcOrd="1" destOrd="0" presId="urn:microsoft.com/office/officeart/2005/8/layout/orgChart1"/>
    <dgm:cxn modelId="{28BC8D13-54A9-4A90-BBF2-56647EBE1D35}" type="presParOf" srcId="{68E04ECE-94D9-42CA-8993-7F50A880E2A3}" destId="{096AC7B9-33CB-4CC5-9AD7-273BE2229E71}" srcOrd="1" destOrd="0" presId="urn:microsoft.com/office/officeart/2005/8/layout/orgChart1"/>
    <dgm:cxn modelId="{780F9661-166E-4A29-9E0C-2AC1310FCF37}" type="presParOf" srcId="{68E04ECE-94D9-42CA-8993-7F50A880E2A3}" destId="{D399B93E-B0A9-4415-8C4E-644AFA76C1DE}" srcOrd="2" destOrd="0" presId="urn:microsoft.com/office/officeart/2005/8/layout/orgChart1"/>
    <dgm:cxn modelId="{E0198176-9666-4B05-8616-37EA6DC70DB6}" type="presParOf" srcId="{567C760C-6BE0-48D6-BFBF-AA14E33B028D}" destId="{F379247E-BCD7-46CB-B419-95D0BFC787B3}" srcOrd="2" destOrd="0" presId="urn:microsoft.com/office/officeart/2005/8/layout/orgChart1"/>
    <dgm:cxn modelId="{0881A57B-01ED-4149-8532-F2DB0C53F932}" type="presParOf" srcId="{567C760C-6BE0-48D6-BFBF-AA14E33B028D}" destId="{9CC59278-821B-43E2-A126-7A2C46DC7DF8}" srcOrd="3" destOrd="0" presId="urn:microsoft.com/office/officeart/2005/8/layout/orgChart1"/>
    <dgm:cxn modelId="{35DD75AA-052E-4EF7-9CEF-8D4308C4A818}" type="presParOf" srcId="{9CC59278-821B-43E2-A126-7A2C46DC7DF8}" destId="{22DAF780-8486-46EB-AAFC-7F4BD295A95F}" srcOrd="0" destOrd="0" presId="urn:microsoft.com/office/officeart/2005/8/layout/orgChart1"/>
    <dgm:cxn modelId="{4AD161A5-FEC0-4DA4-A1E7-163D1FD63551}" type="presParOf" srcId="{22DAF780-8486-46EB-AAFC-7F4BD295A95F}" destId="{70437E99-78A5-4883-B572-4174C2467C21}" srcOrd="0" destOrd="0" presId="urn:microsoft.com/office/officeart/2005/8/layout/orgChart1"/>
    <dgm:cxn modelId="{07BE6CC5-F3ED-4849-9EF6-17CDDBB9AD08}" type="presParOf" srcId="{22DAF780-8486-46EB-AAFC-7F4BD295A95F}" destId="{69EF8A05-4534-4D75-B7B4-7567A5373D21}" srcOrd="1" destOrd="0" presId="urn:microsoft.com/office/officeart/2005/8/layout/orgChart1"/>
    <dgm:cxn modelId="{2FAF2E74-89A7-4EAB-A801-171DA77078E9}" type="presParOf" srcId="{9CC59278-821B-43E2-A126-7A2C46DC7DF8}" destId="{25AA9BAB-F218-4818-8A93-5F0C1742E2CF}" srcOrd="1" destOrd="0" presId="urn:microsoft.com/office/officeart/2005/8/layout/orgChart1"/>
    <dgm:cxn modelId="{81AD52BB-E760-4343-9B96-E7EBC604FFA2}" type="presParOf" srcId="{9CC59278-821B-43E2-A126-7A2C46DC7DF8}" destId="{624935C3-75A4-4D7B-A154-F784FAA61702}" srcOrd="2" destOrd="0" presId="urn:microsoft.com/office/officeart/2005/8/layout/orgChart1"/>
    <dgm:cxn modelId="{69B76F45-8E14-4360-A707-964F218D49C0}" type="presParOf" srcId="{3FFDBE80-C807-4A0B-ABB7-5950154937C6}" destId="{D9F28BF2-BE28-4120-8EDB-D7ED331F7A26}" srcOrd="2" destOrd="0" presId="urn:microsoft.com/office/officeart/2005/8/layout/orgChart1"/>
    <dgm:cxn modelId="{557C3FD7-B848-48EA-8B64-71331A8B30E7}" type="presParOf" srcId="{E073CAE6-36C1-4BF5-9DCD-89FCA331C74C}" destId="{8D6B8974-8D46-4427-A984-263154B774B7}" srcOrd="4" destOrd="0" presId="urn:microsoft.com/office/officeart/2005/8/layout/orgChart1"/>
    <dgm:cxn modelId="{CB0C9E77-3B77-426D-B8C3-613AA6F24BA2}" type="presParOf" srcId="{E073CAE6-36C1-4BF5-9DCD-89FCA331C74C}" destId="{1C91D88E-4D9B-4E3E-B486-1D99D3F2DD34}" srcOrd="5" destOrd="0" presId="urn:microsoft.com/office/officeart/2005/8/layout/orgChart1"/>
    <dgm:cxn modelId="{3503646E-41B8-4BAF-B828-3176B157C38E}" type="presParOf" srcId="{1C91D88E-4D9B-4E3E-B486-1D99D3F2DD34}" destId="{6E75DF52-75CD-470A-B07B-A92530CEB57D}" srcOrd="0" destOrd="0" presId="urn:microsoft.com/office/officeart/2005/8/layout/orgChart1"/>
    <dgm:cxn modelId="{29890E43-6671-4878-BE91-4B50A1D7B850}" type="presParOf" srcId="{6E75DF52-75CD-470A-B07B-A92530CEB57D}" destId="{8AB554DA-4706-46F2-BBE1-DB0909D48846}" srcOrd="0" destOrd="0" presId="urn:microsoft.com/office/officeart/2005/8/layout/orgChart1"/>
    <dgm:cxn modelId="{2FDE3A74-8D16-4740-B169-B779779957EF}" type="presParOf" srcId="{6E75DF52-75CD-470A-B07B-A92530CEB57D}" destId="{40BDDF8E-AA05-4F82-B835-86C48148FA69}" srcOrd="1" destOrd="0" presId="urn:microsoft.com/office/officeart/2005/8/layout/orgChart1"/>
    <dgm:cxn modelId="{6B6334DE-5099-45E1-8546-84A00AE40117}" type="presParOf" srcId="{1C91D88E-4D9B-4E3E-B486-1D99D3F2DD34}" destId="{7788B5A6-7446-4F6E-AB10-8BA4DF519C93}" srcOrd="1" destOrd="0" presId="urn:microsoft.com/office/officeart/2005/8/layout/orgChart1"/>
    <dgm:cxn modelId="{0AC890CF-7D51-4423-87A2-F847DCD91686}" type="presParOf" srcId="{1C91D88E-4D9B-4E3E-B486-1D99D3F2DD34}" destId="{821D33C6-72E3-40BD-97A7-49EADCCBD5ED}" srcOrd="2" destOrd="0" presId="urn:microsoft.com/office/officeart/2005/8/layout/orgChart1"/>
    <dgm:cxn modelId="{E2460287-0E3D-4891-997B-4BC2595589AC}" type="presParOf" srcId="{A7F9885A-80A1-4043-91DD-C281A51E2DBF}" destId="{6EC1DD57-0004-4F4B-AFE8-B7780576AB7C}" srcOrd="2" destOrd="0" presId="urn:microsoft.com/office/officeart/2005/8/layout/orgChart1"/>
    <dgm:cxn modelId="{B2B0E3CA-AC5F-4DD3-A52D-4C75D89F33A1}" type="presParOf" srcId="{585348A5-8394-4D9F-8532-1483420B262F}" destId="{D3F3113E-C4D1-496C-BF8C-AC47F5A0F703}" srcOrd="2" destOrd="0" presId="urn:microsoft.com/office/officeart/2005/8/layout/orgChart1"/>
    <dgm:cxn modelId="{F9AE2FC2-DCD7-4202-AD03-0451A6062C4B}" type="presParOf" srcId="{585348A5-8394-4D9F-8532-1483420B262F}" destId="{27CA3B5D-6E21-49D5-934D-0D983792AFEB}" srcOrd="3" destOrd="0" presId="urn:microsoft.com/office/officeart/2005/8/layout/orgChart1"/>
    <dgm:cxn modelId="{10ADB146-7576-4704-A443-48159EA42B28}" type="presParOf" srcId="{27CA3B5D-6E21-49D5-934D-0D983792AFEB}" destId="{67B4F58B-7CCF-47B0-B589-3C13EF924C5F}" srcOrd="0" destOrd="0" presId="urn:microsoft.com/office/officeart/2005/8/layout/orgChart1"/>
    <dgm:cxn modelId="{682CAD68-94A9-42B9-8AC5-60D36420AA15}" type="presParOf" srcId="{67B4F58B-7CCF-47B0-B589-3C13EF924C5F}" destId="{1350520D-AE68-4F41-9B2C-C02903C9A1BA}" srcOrd="0" destOrd="0" presId="urn:microsoft.com/office/officeart/2005/8/layout/orgChart1"/>
    <dgm:cxn modelId="{C8B56D8D-0003-4C2F-BEE7-2FA62AA90D17}" type="presParOf" srcId="{67B4F58B-7CCF-47B0-B589-3C13EF924C5F}" destId="{AA867706-734D-4DBB-9FFC-E181468D4D45}" srcOrd="1" destOrd="0" presId="urn:microsoft.com/office/officeart/2005/8/layout/orgChart1"/>
    <dgm:cxn modelId="{0094FBC8-9C85-4BAC-8F55-89B27D851606}" type="presParOf" srcId="{27CA3B5D-6E21-49D5-934D-0D983792AFEB}" destId="{6F8B87D4-2FC3-4955-A096-0A729E87E276}" srcOrd="1" destOrd="0" presId="urn:microsoft.com/office/officeart/2005/8/layout/orgChart1"/>
    <dgm:cxn modelId="{FCD136CD-7D8B-4C93-BE4D-517275711A17}" type="presParOf" srcId="{6F8B87D4-2FC3-4955-A096-0A729E87E276}" destId="{AAFB3D18-1B3A-4D77-971F-FBA331874402}" srcOrd="0" destOrd="0" presId="urn:microsoft.com/office/officeart/2005/8/layout/orgChart1"/>
    <dgm:cxn modelId="{82E9C3AC-F830-49E9-BF71-31EF09871D22}" type="presParOf" srcId="{6F8B87D4-2FC3-4955-A096-0A729E87E276}" destId="{50DE60AA-81A3-456F-98C5-CF69ABF11ADB}" srcOrd="1" destOrd="0" presId="urn:microsoft.com/office/officeart/2005/8/layout/orgChart1"/>
    <dgm:cxn modelId="{1F17B24E-B8F2-4CD5-81C6-942FE6C395FD}" type="presParOf" srcId="{50DE60AA-81A3-456F-98C5-CF69ABF11ADB}" destId="{7D21FE0E-AC44-4073-BD9D-E520C801463E}" srcOrd="0" destOrd="0" presId="urn:microsoft.com/office/officeart/2005/8/layout/orgChart1"/>
    <dgm:cxn modelId="{504EFD9D-C5C9-400F-A131-216117ADE1BF}" type="presParOf" srcId="{7D21FE0E-AC44-4073-BD9D-E520C801463E}" destId="{254DE19E-6644-4770-A466-1C30AC1A2148}" srcOrd="0" destOrd="0" presId="urn:microsoft.com/office/officeart/2005/8/layout/orgChart1"/>
    <dgm:cxn modelId="{DBCD2BC3-265B-43FF-A0F7-FF2A3AF462DF}" type="presParOf" srcId="{7D21FE0E-AC44-4073-BD9D-E520C801463E}" destId="{55A7DD2B-1113-4AC6-AEAD-B6E001F18590}" srcOrd="1" destOrd="0" presId="urn:microsoft.com/office/officeart/2005/8/layout/orgChart1"/>
    <dgm:cxn modelId="{46BBCA87-C35F-4A98-9B5D-2213688CE9A0}" type="presParOf" srcId="{50DE60AA-81A3-456F-98C5-CF69ABF11ADB}" destId="{8435B621-C4D5-4092-9DD4-381D85208EF2}" srcOrd="1" destOrd="0" presId="urn:microsoft.com/office/officeart/2005/8/layout/orgChart1"/>
    <dgm:cxn modelId="{EC0BD76E-8699-46C7-B716-210CB6574CFF}" type="presParOf" srcId="{50DE60AA-81A3-456F-98C5-CF69ABF11ADB}" destId="{668F08A6-757F-46BC-A436-89210226BFEE}" srcOrd="2" destOrd="0" presId="urn:microsoft.com/office/officeart/2005/8/layout/orgChart1"/>
    <dgm:cxn modelId="{18B45D58-5E92-4240-B753-ED59F1AEBF32}" type="presParOf" srcId="{6F8B87D4-2FC3-4955-A096-0A729E87E276}" destId="{C171D95C-A9A6-4186-9B68-3F860CEF612C}" srcOrd="2" destOrd="0" presId="urn:microsoft.com/office/officeart/2005/8/layout/orgChart1"/>
    <dgm:cxn modelId="{BBE645AB-11F5-440F-9F03-A269662C5DDA}" type="presParOf" srcId="{6F8B87D4-2FC3-4955-A096-0A729E87E276}" destId="{B196FDF0-C024-4553-8F9D-F36E9847B7F0}" srcOrd="3" destOrd="0" presId="urn:microsoft.com/office/officeart/2005/8/layout/orgChart1"/>
    <dgm:cxn modelId="{36640F39-10E3-4BEA-9E0D-318B8D7860C7}" type="presParOf" srcId="{B196FDF0-C024-4553-8F9D-F36E9847B7F0}" destId="{0669A030-137A-47A1-9EF6-F35302E14D21}" srcOrd="0" destOrd="0" presId="urn:microsoft.com/office/officeart/2005/8/layout/orgChart1"/>
    <dgm:cxn modelId="{B56E0190-74B9-48F2-81B5-ACE1B0898FB8}" type="presParOf" srcId="{0669A030-137A-47A1-9EF6-F35302E14D21}" destId="{5B9E5210-1773-4B55-87DA-F2343B307672}" srcOrd="0" destOrd="0" presId="urn:microsoft.com/office/officeart/2005/8/layout/orgChart1"/>
    <dgm:cxn modelId="{7EA98A05-5C30-4D01-98D8-3CB1957C634D}" type="presParOf" srcId="{0669A030-137A-47A1-9EF6-F35302E14D21}" destId="{EBF1597B-DBB6-44DB-966C-30F0383082F3}" srcOrd="1" destOrd="0" presId="urn:microsoft.com/office/officeart/2005/8/layout/orgChart1"/>
    <dgm:cxn modelId="{446154F7-4434-42B0-A30F-EFD5E0E92305}" type="presParOf" srcId="{B196FDF0-C024-4553-8F9D-F36E9847B7F0}" destId="{9973814D-81B7-4160-AA75-7C6B60B77194}" srcOrd="1" destOrd="0" presId="urn:microsoft.com/office/officeart/2005/8/layout/orgChart1"/>
    <dgm:cxn modelId="{AE9719B3-4DA7-4BA3-8EFC-11FEA7588F17}" type="presParOf" srcId="{B196FDF0-C024-4553-8F9D-F36E9847B7F0}" destId="{486ED3A2-BC75-4436-A7A6-D3A461C253B8}" srcOrd="2" destOrd="0" presId="urn:microsoft.com/office/officeart/2005/8/layout/orgChart1"/>
    <dgm:cxn modelId="{8A4BA58F-28C0-42AC-AA13-41A591769DE6}" type="presParOf" srcId="{27CA3B5D-6E21-49D5-934D-0D983792AFEB}" destId="{EA40F4D0-3901-41C1-80B8-CD1E642F05FD}" srcOrd="2" destOrd="0" presId="urn:microsoft.com/office/officeart/2005/8/layout/orgChart1"/>
    <dgm:cxn modelId="{A29F13ED-0221-4864-8429-293FF38D4302}" type="presParOf" srcId="{B72B6754-EF60-402C-9D3E-AA8BBB53E1A3}" destId="{A81923EA-60D8-43B9-BCAC-E4FE25E1B48C}" srcOrd="2" destOrd="0" presId="urn:microsoft.com/office/officeart/2005/8/layout/orgChart1"/>
  </dgm:cxnLst>
  <dgm:bg>
    <a:effectLst>
      <a:outerShdw blurRad="50800" dist="38100" dir="5400000" algn="t" rotWithShape="0">
        <a:prstClr val="black">
          <a:alpha val="40000"/>
        </a:prstClr>
      </a:outerShdw>
    </a:effect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BB7707-61A2-43FA-82F5-E4A4052465DE}">
      <dsp:nvSpPr>
        <dsp:cNvPr id="0" name=""/>
        <dsp:cNvSpPr/>
      </dsp:nvSpPr>
      <dsp:spPr>
        <a:xfrm>
          <a:off x="3946966" y="586109"/>
          <a:ext cx="1192470" cy="285729"/>
        </a:xfrm>
        <a:custGeom>
          <a:avLst/>
          <a:gdLst/>
          <a:ahLst/>
          <a:cxnLst/>
          <a:rect l="0" t="0" r="0" b="0"/>
          <a:pathLst>
            <a:path>
              <a:moveTo>
                <a:pt x="0" y="0"/>
              </a:moveTo>
              <a:lnTo>
                <a:pt x="0" y="145595"/>
              </a:lnTo>
              <a:lnTo>
                <a:pt x="1192470" y="145595"/>
              </a:lnTo>
              <a:lnTo>
                <a:pt x="1192470" y="2857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48EEFC-9B45-4FAE-8BB5-0EB5A3E46FF6}">
      <dsp:nvSpPr>
        <dsp:cNvPr id="0" name=""/>
        <dsp:cNvSpPr/>
      </dsp:nvSpPr>
      <dsp:spPr>
        <a:xfrm>
          <a:off x="2726849" y="586109"/>
          <a:ext cx="1220117" cy="285729"/>
        </a:xfrm>
        <a:custGeom>
          <a:avLst/>
          <a:gdLst/>
          <a:ahLst/>
          <a:cxnLst/>
          <a:rect l="0" t="0" r="0" b="0"/>
          <a:pathLst>
            <a:path>
              <a:moveTo>
                <a:pt x="1220117" y="0"/>
              </a:moveTo>
              <a:lnTo>
                <a:pt x="1220117" y="145595"/>
              </a:lnTo>
              <a:lnTo>
                <a:pt x="0" y="145595"/>
              </a:lnTo>
              <a:lnTo>
                <a:pt x="0" y="2857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848317-2C36-4B12-8B88-8C7DB2964982}">
      <dsp:nvSpPr>
        <dsp:cNvPr id="0" name=""/>
        <dsp:cNvSpPr/>
      </dsp:nvSpPr>
      <dsp:spPr>
        <a:xfrm>
          <a:off x="0" y="5462"/>
          <a:ext cx="7893931" cy="580647"/>
        </a:xfrm>
        <a:prstGeom prst="rect">
          <a:avLst/>
        </a:prstGeom>
        <a:solidFill>
          <a:srgbClr val="00B0F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To find solutions to the above questions, two approaches are known.</a:t>
          </a:r>
          <a:endParaRPr lang="en-IN" sz="2000" kern="1200" dirty="0"/>
        </a:p>
      </dsp:txBody>
      <dsp:txXfrm>
        <a:off x="0" y="5462"/>
        <a:ext cx="7893931" cy="580647"/>
      </dsp:txXfrm>
    </dsp:sp>
    <dsp:sp modelId="{6E95D134-F7BD-4BDB-851B-5D10260FA73B}">
      <dsp:nvSpPr>
        <dsp:cNvPr id="0" name=""/>
        <dsp:cNvSpPr/>
      </dsp:nvSpPr>
      <dsp:spPr>
        <a:xfrm>
          <a:off x="1674511" y="871838"/>
          <a:ext cx="2104674" cy="667303"/>
        </a:xfrm>
        <a:prstGeom prst="rect">
          <a:avLst/>
        </a:prstGeom>
        <a:solidFill>
          <a:schemeClr val="accent2">
            <a:lumMod val="60000"/>
            <a:lumOff val="40000"/>
          </a:schemeClr>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Correlation Analysis</a:t>
          </a:r>
          <a:endParaRPr lang="en-IN" sz="2000" kern="1200" dirty="0">
            <a:solidFill>
              <a:schemeClr val="tx1"/>
            </a:solidFill>
          </a:endParaRPr>
        </a:p>
      </dsp:txBody>
      <dsp:txXfrm>
        <a:off x="1674511" y="871838"/>
        <a:ext cx="2104674" cy="667303"/>
      </dsp:txXfrm>
    </dsp:sp>
    <dsp:sp modelId="{9B7D4334-A55C-4A50-93B2-293D106A146E}">
      <dsp:nvSpPr>
        <dsp:cNvPr id="0" name=""/>
        <dsp:cNvSpPr/>
      </dsp:nvSpPr>
      <dsp:spPr>
        <a:xfrm>
          <a:off x="4141652" y="871838"/>
          <a:ext cx="1995570" cy="667303"/>
        </a:xfrm>
        <a:prstGeom prst="rect">
          <a:avLst/>
        </a:prstGeom>
        <a:solidFill>
          <a:srgbClr val="ED7D31">
            <a:lumMod val="60000"/>
            <a:lumOff val="40000"/>
          </a:srgbClr>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prstClr val="black"/>
              </a:solidFill>
              <a:latin typeface="+mn-lt"/>
              <a:ea typeface="+mn-ea"/>
              <a:cs typeface="+mn-cs"/>
            </a:rPr>
            <a:t>Regression Analysis</a:t>
          </a:r>
          <a:endParaRPr lang="en-IN" sz="2000" b="1" kern="1200" dirty="0">
            <a:solidFill>
              <a:prstClr val="black"/>
            </a:solidFill>
            <a:latin typeface="+mn-lt"/>
            <a:ea typeface="+mn-ea"/>
            <a:cs typeface="+mn-cs"/>
          </a:endParaRPr>
        </a:p>
      </dsp:txBody>
      <dsp:txXfrm>
        <a:off x="4141652" y="871838"/>
        <a:ext cx="1995570" cy="667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1D95C-A9A6-4186-9B68-3F860CEF612C}">
      <dsp:nvSpPr>
        <dsp:cNvPr id="0" name=""/>
        <dsp:cNvSpPr/>
      </dsp:nvSpPr>
      <dsp:spPr>
        <a:xfrm>
          <a:off x="4982907" y="1518612"/>
          <a:ext cx="534560" cy="1467767"/>
        </a:xfrm>
        <a:custGeom>
          <a:avLst/>
          <a:gdLst/>
          <a:ahLst/>
          <a:cxnLst/>
          <a:rect l="0" t="0" r="0" b="0"/>
          <a:pathLst>
            <a:path>
              <a:moveTo>
                <a:pt x="0" y="0"/>
              </a:moveTo>
              <a:lnTo>
                <a:pt x="0" y="1467767"/>
              </a:lnTo>
              <a:lnTo>
                <a:pt x="534560" y="146776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FB3D18-1B3A-4D77-971F-FBA331874402}">
      <dsp:nvSpPr>
        <dsp:cNvPr id="0" name=""/>
        <dsp:cNvSpPr/>
      </dsp:nvSpPr>
      <dsp:spPr>
        <a:xfrm>
          <a:off x="4982907" y="1518612"/>
          <a:ext cx="534560" cy="577071"/>
        </a:xfrm>
        <a:custGeom>
          <a:avLst/>
          <a:gdLst/>
          <a:ahLst/>
          <a:cxnLst/>
          <a:rect l="0" t="0" r="0" b="0"/>
          <a:pathLst>
            <a:path>
              <a:moveTo>
                <a:pt x="0" y="0"/>
              </a:moveTo>
              <a:lnTo>
                <a:pt x="0" y="577071"/>
              </a:lnTo>
              <a:lnTo>
                <a:pt x="534560" y="577071"/>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3113E-C4D1-496C-BF8C-AC47F5A0F703}">
      <dsp:nvSpPr>
        <dsp:cNvPr id="0" name=""/>
        <dsp:cNvSpPr/>
      </dsp:nvSpPr>
      <dsp:spPr>
        <a:xfrm>
          <a:off x="4464959" y="627916"/>
          <a:ext cx="1943443" cy="263445"/>
        </a:xfrm>
        <a:custGeom>
          <a:avLst/>
          <a:gdLst/>
          <a:ahLst/>
          <a:cxnLst/>
          <a:rect l="0" t="0" r="0" b="0"/>
          <a:pathLst>
            <a:path>
              <a:moveTo>
                <a:pt x="0" y="0"/>
              </a:moveTo>
              <a:lnTo>
                <a:pt x="0" y="131722"/>
              </a:lnTo>
              <a:lnTo>
                <a:pt x="1943443" y="131722"/>
              </a:lnTo>
              <a:lnTo>
                <a:pt x="1943443" y="26344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D6B8974-8D46-4427-A984-263154B774B7}">
      <dsp:nvSpPr>
        <dsp:cNvPr id="0" name=""/>
        <dsp:cNvSpPr/>
      </dsp:nvSpPr>
      <dsp:spPr>
        <a:xfrm>
          <a:off x="2551367" y="1518612"/>
          <a:ext cx="1517947" cy="263445"/>
        </a:xfrm>
        <a:custGeom>
          <a:avLst/>
          <a:gdLst/>
          <a:ahLst/>
          <a:cxnLst/>
          <a:rect l="0" t="0" r="0" b="0"/>
          <a:pathLst>
            <a:path>
              <a:moveTo>
                <a:pt x="0" y="0"/>
              </a:moveTo>
              <a:lnTo>
                <a:pt x="0" y="131722"/>
              </a:lnTo>
              <a:lnTo>
                <a:pt x="1517947" y="131722"/>
              </a:lnTo>
              <a:lnTo>
                <a:pt x="1517947" y="26344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79247E-BCD7-46CB-B419-95D0BFC787B3}">
      <dsp:nvSpPr>
        <dsp:cNvPr id="0" name=""/>
        <dsp:cNvSpPr/>
      </dsp:nvSpPr>
      <dsp:spPr>
        <a:xfrm>
          <a:off x="2049566" y="2409309"/>
          <a:ext cx="188175" cy="1467767"/>
        </a:xfrm>
        <a:custGeom>
          <a:avLst/>
          <a:gdLst/>
          <a:ahLst/>
          <a:cxnLst/>
          <a:rect l="0" t="0" r="0" b="0"/>
          <a:pathLst>
            <a:path>
              <a:moveTo>
                <a:pt x="0" y="0"/>
              </a:moveTo>
              <a:lnTo>
                <a:pt x="0" y="1467767"/>
              </a:lnTo>
              <a:lnTo>
                <a:pt x="188175" y="146776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FF9603-D2CE-47FC-BA22-A68BB9ECC33C}">
      <dsp:nvSpPr>
        <dsp:cNvPr id="0" name=""/>
        <dsp:cNvSpPr/>
      </dsp:nvSpPr>
      <dsp:spPr>
        <a:xfrm>
          <a:off x="2049566" y="2409309"/>
          <a:ext cx="188175" cy="577071"/>
        </a:xfrm>
        <a:custGeom>
          <a:avLst/>
          <a:gdLst/>
          <a:ahLst/>
          <a:cxnLst/>
          <a:rect l="0" t="0" r="0" b="0"/>
          <a:pathLst>
            <a:path>
              <a:moveTo>
                <a:pt x="0" y="0"/>
              </a:moveTo>
              <a:lnTo>
                <a:pt x="0" y="577071"/>
              </a:lnTo>
              <a:lnTo>
                <a:pt x="188175" y="57707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77A304-B7B4-436E-96A3-2D02C352E6E8}">
      <dsp:nvSpPr>
        <dsp:cNvPr id="0" name=""/>
        <dsp:cNvSpPr/>
      </dsp:nvSpPr>
      <dsp:spPr>
        <a:xfrm>
          <a:off x="2505647" y="1518612"/>
          <a:ext cx="91440" cy="263445"/>
        </a:xfrm>
        <a:custGeom>
          <a:avLst/>
          <a:gdLst/>
          <a:ahLst/>
          <a:cxnLst/>
          <a:rect l="0" t="0" r="0" b="0"/>
          <a:pathLst>
            <a:path>
              <a:moveTo>
                <a:pt x="45720" y="0"/>
              </a:moveTo>
              <a:lnTo>
                <a:pt x="45720" y="26344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42042-1DDB-4055-85FC-E4306E9A00D3}">
      <dsp:nvSpPr>
        <dsp:cNvPr id="0" name=""/>
        <dsp:cNvSpPr/>
      </dsp:nvSpPr>
      <dsp:spPr>
        <a:xfrm>
          <a:off x="531618" y="2409309"/>
          <a:ext cx="188175" cy="1467767"/>
        </a:xfrm>
        <a:custGeom>
          <a:avLst/>
          <a:gdLst/>
          <a:ahLst/>
          <a:cxnLst/>
          <a:rect l="0" t="0" r="0" b="0"/>
          <a:pathLst>
            <a:path>
              <a:moveTo>
                <a:pt x="0" y="0"/>
              </a:moveTo>
              <a:lnTo>
                <a:pt x="0" y="1467767"/>
              </a:lnTo>
              <a:lnTo>
                <a:pt x="188175" y="146776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DD52A6-52B8-440A-BF8C-3FBF3806885D}">
      <dsp:nvSpPr>
        <dsp:cNvPr id="0" name=""/>
        <dsp:cNvSpPr/>
      </dsp:nvSpPr>
      <dsp:spPr>
        <a:xfrm>
          <a:off x="531618" y="2409309"/>
          <a:ext cx="188175" cy="577071"/>
        </a:xfrm>
        <a:custGeom>
          <a:avLst/>
          <a:gdLst/>
          <a:ahLst/>
          <a:cxnLst/>
          <a:rect l="0" t="0" r="0" b="0"/>
          <a:pathLst>
            <a:path>
              <a:moveTo>
                <a:pt x="0" y="0"/>
              </a:moveTo>
              <a:lnTo>
                <a:pt x="0" y="577071"/>
              </a:lnTo>
              <a:lnTo>
                <a:pt x="188175" y="577071"/>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5352A3-429A-43C9-9BFB-73359DD3D6BC}">
      <dsp:nvSpPr>
        <dsp:cNvPr id="0" name=""/>
        <dsp:cNvSpPr/>
      </dsp:nvSpPr>
      <dsp:spPr>
        <a:xfrm>
          <a:off x="1033419" y="1518612"/>
          <a:ext cx="1517947" cy="263445"/>
        </a:xfrm>
        <a:custGeom>
          <a:avLst/>
          <a:gdLst/>
          <a:ahLst/>
          <a:cxnLst/>
          <a:rect l="0" t="0" r="0" b="0"/>
          <a:pathLst>
            <a:path>
              <a:moveTo>
                <a:pt x="1517947" y="0"/>
              </a:moveTo>
              <a:lnTo>
                <a:pt x="1517947" y="131722"/>
              </a:lnTo>
              <a:lnTo>
                <a:pt x="0" y="131722"/>
              </a:lnTo>
              <a:lnTo>
                <a:pt x="0" y="263445"/>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C5479A-055E-4F0B-B3A5-955E9CA3E8EA}">
      <dsp:nvSpPr>
        <dsp:cNvPr id="0" name=""/>
        <dsp:cNvSpPr/>
      </dsp:nvSpPr>
      <dsp:spPr>
        <a:xfrm>
          <a:off x="2551367" y="627916"/>
          <a:ext cx="1913592" cy="263445"/>
        </a:xfrm>
        <a:custGeom>
          <a:avLst/>
          <a:gdLst/>
          <a:ahLst/>
          <a:cxnLst/>
          <a:rect l="0" t="0" r="0" b="0"/>
          <a:pathLst>
            <a:path>
              <a:moveTo>
                <a:pt x="1913592" y="0"/>
              </a:moveTo>
              <a:lnTo>
                <a:pt x="1913592" y="131722"/>
              </a:lnTo>
              <a:lnTo>
                <a:pt x="0" y="131722"/>
              </a:lnTo>
              <a:lnTo>
                <a:pt x="0" y="26344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B0E4A-66AF-47AC-9FAC-A7D8EBC5D85B}">
      <dsp:nvSpPr>
        <dsp:cNvPr id="0" name=""/>
        <dsp:cNvSpPr/>
      </dsp:nvSpPr>
      <dsp:spPr>
        <a:xfrm>
          <a:off x="2566383" y="665"/>
          <a:ext cx="3797152" cy="627251"/>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Relationship Analysis</a:t>
          </a:r>
          <a:endParaRPr lang="en-IN" sz="2000" b="1" kern="1200" dirty="0"/>
        </a:p>
      </dsp:txBody>
      <dsp:txXfrm>
        <a:off x="2566383" y="665"/>
        <a:ext cx="3797152" cy="627251"/>
      </dsp:txXfrm>
    </dsp:sp>
    <dsp:sp modelId="{2610E952-FEE1-45B6-A93E-B14CEAE158D8}">
      <dsp:nvSpPr>
        <dsp:cNvPr id="0" name=""/>
        <dsp:cNvSpPr/>
      </dsp:nvSpPr>
      <dsp:spPr>
        <a:xfrm>
          <a:off x="739646" y="891361"/>
          <a:ext cx="3623441" cy="62725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Regression analysis</a:t>
          </a:r>
          <a:endParaRPr lang="en-IN" sz="1800" b="1" kern="1200" dirty="0"/>
        </a:p>
      </dsp:txBody>
      <dsp:txXfrm>
        <a:off x="739646" y="891361"/>
        <a:ext cx="3623441" cy="627251"/>
      </dsp:txXfrm>
    </dsp:sp>
    <dsp:sp modelId="{0C292C4A-B608-4272-8F97-20391CB65ED6}">
      <dsp:nvSpPr>
        <dsp:cNvPr id="0" name=""/>
        <dsp:cNvSpPr/>
      </dsp:nvSpPr>
      <dsp:spPr>
        <a:xfrm>
          <a:off x="406168" y="1782058"/>
          <a:ext cx="1254502" cy="62725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Linear Regression</a:t>
          </a:r>
          <a:endParaRPr lang="en-IN" sz="1400" b="1" kern="1200"/>
        </a:p>
      </dsp:txBody>
      <dsp:txXfrm>
        <a:off x="406168" y="1782058"/>
        <a:ext cx="1254502" cy="627251"/>
      </dsp:txXfrm>
    </dsp:sp>
    <dsp:sp modelId="{0181E7F0-007B-4BB9-B78B-E14A2867BD79}">
      <dsp:nvSpPr>
        <dsp:cNvPr id="0" name=""/>
        <dsp:cNvSpPr/>
      </dsp:nvSpPr>
      <dsp:spPr>
        <a:xfrm>
          <a:off x="719793" y="2672755"/>
          <a:ext cx="1254502" cy="627251"/>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Simple Linear Regression</a:t>
          </a:r>
          <a:endParaRPr lang="en-IN" sz="1400" b="1" kern="1200"/>
        </a:p>
      </dsp:txBody>
      <dsp:txXfrm>
        <a:off x="719793" y="2672755"/>
        <a:ext cx="1254502" cy="627251"/>
      </dsp:txXfrm>
    </dsp:sp>
    <dsp:sp modelId="{B73345F1-6A5A-4CAC-BE06-83652E9718A4}">
      <dsp:nvSpPr>
        <dsp:cNvPr id="0" name=""/>
        <dsp:cNvSpPr/>
      </dsp:nvSpPr>
      <dsp:spPr>
        <a:xfrm>
          <a:off x="719793" y="3563451"/>
          <a:ext cx="1254502" cy="627251"/>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Multiple Linear Regression</a:t>
          </a:r>
          <a:endParaRPr lang="en-IN" sz="1400" b="1" kern="1200"/>
        </a:p>
      </dsp:txBody>
      <dsp:txXfrm>
        <a:off x="719793" y="3563451"/>
        <a:ext cx="1254502" cy="627251"/>
      </dsp:txXfrm>
    </dsp:sp>
    <dsp:sp modelId="{FB68E429-2682-4511-A10F-7020BB588536}">
      <dsp:nvSpPr>
        <dsp:cNvPr id="0" name=""/>
        <dsp:cNvSpPr/>
      </dsp:nvSpPr>
      <dsp:spPr>
        <a:xfrm>
          <a:off x="1924115" y="1782058"/>
          <a:ext cx="1254502" cy="62725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Non-linear Regression</a:t>
          </a:r>
          <a:endParaRPr lang="en-IN" sz="1400" b="1" kern="1200"/>
        </a:p>
      </dsp:txBody>
      <dsp:txXfrm>
        <a:off x="1924115" y="1782058"/>
        <a:ext cx="1254502" cy="627251"/>
      </dsp:txXfrm>
    </dsp:sp>
    <dsp:sp modelId="{7B52BE0D-CD8E-4896-B637-633307F02078}">
      <dsp:nvSpPr>
        <dsp:cNvPr id="0" name=""/>
        <dsp:cNvSpPr/>
      </dsp:nvSpPr>
      <dsp:spPr>
        <a:xfrm>
          <a:off x="2237741" y="2672755"/>
          <a:ext cx="2174579" cy="627251"/>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Simple Non-linear Regression</a:t>
          </a:r>
          <a:endParaRPr lang="en-IN" sz="1400" b="1" kern="1200" dirty="0"/>
        </a:p>
      </dsp:txBody>
      <dsp:txXfrm>
        <a:off x="2237741" y="2672755"/>
        <a:ext cx="2174579" cy="627251"/>
      </dsp:txXfrm>
    </dsp:sp>
    <dsp:sp modelId="{70437E99-78A5-4883-B572-4174C2467C21}">
      <dsp:nvSpPr>
        <dsp:cNvPr id="0" name=""/>
        <dsp:cNvSpPr/>
      </dsp:nvSpPr>
      <dsp:spPr>
        <a:xfrm>
          <a:off x="2237741" y="3563451"/>
          <a:ext cx="2249924" cy="627251"/>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Multiple Non-linear Regression</a:t>
          </a:r>
          <a:endParaRPr lang="en-IN" sz="1400" b="1" kern="1200" dirty="0"/>
        </a:p>
      </dsp:txBody>
      <dsp:txXfrm>
        <a:off x="2237741" y="3563451"/>
        <a:ext cx="2249924" cy="627251"/>
      </dsp:txXfrm>
    </dsp:sp>
    <dsp:sp modelId="{8AB554DA-4706-46F2-BBE1-DB0909D48846}">
      <dsp:nvSpPr>
        <dsp:cNvPr id="0" name=""/>
        <dsp:cNvSpPr/>
      </dsp:nvSpPr>
      <dsp:spPr>
        <a:xfrm>
          <a:off x="3442063" y="1782058"/>
          <a:ext cx="1254502" cy="62725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t>Auto-Regression Analysis</a:t>
          </a:r>
          <a:endParaRPr lang="en-IN" sz="1400" b="1" kern="1200"/>
        </a:p>
      </dsp:txBody>
      <dsp:txXfrm>
        <a:off x="3442063" y="1782058"/>
        <a:ext cx="1254502" cy="627251"/>
      </dsp:txXfrm>
    </dsp:sp>
    <dsp:sp modelId="{1350520D-AE68-4F41-9B2C-C02903C9A1BA}">
      <dsp:nvSpPr>
        <dsp:cNvPr id="0" name=""/>
        <dsp:cNvSpPr/>
      </dsp:nvSpPr>
      <dsp:spPr>
        <a:xfrm>
          <a:off x="4626533" y="891361"/>
          <a:ext cx="3563739" cy="627251"/>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t>Logistic regression</a:t>
          </a:r>
          <a:endParaRPr lang="en-IN" sz="1800" b="1" kern="1200" dirty="0"/>
        </a:p>
      </dsp:txBody>
      <dsp:txXfrm>
        <a:off x="4626533" y="891361"/>
        <a:ext cx="3563739" cy="627251"/>
      </dsp:txXfrm>
    </dsp:sp>
    <dsp:sp modelId="{254DE19E-6644-4770-A466-1C30AC1A2148}">
      <dsp:nvSpPr>
        <dsp:cNvPr id="0" name=""/>
        <dsp:cNvSpPr/>
      </dsp:nvSpPr>
      <dsp:spPr>
        <a:xfrm>
          <a:off x="5517468" y="1782058"/>
          <a:ext cx="2631042" cy="62725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Binary Logistic Regression</a:t>
          </a:r>
          <a:endParaRPr lang="en-IN" sz="1400" b="1" kern="1200" dirty="0"/>
        </a:p>
      </dsp:txBody>
      <dsp:txXfrm>
        <a:off x="5517468" y="1782058"/>
        <a:ext cx="2631042" cy="627251"/>
      </dsp:txXfrm>
    </dsp:sp>
    <dsp:sp modelId="{5B9E5210-1773-4B55-87DA-F2343B307672}">
      <dsp:nvSpPr>
        <dsp:cNvPr id="0" name=""/>
        <dsp:cNvSpPr/>
      </dsp:nvSpPr>
      <dsp:spPr>
        <a:xfrm>
          <a:off x="5517468" y="2672755"/>
          <a:ext cx="2694294" cy="627251"/>
        </a:xfrm>
        <a:prstGeom prst="rect">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t>Multinomial Logistic Regression</a:t>
          </a:r>
          <a:endParaRPr lang="en-IN" sz="1400" b="1" kern="1200" dirty="0"/>
        </a:p>
      </dsp:txBody>
      <dsp:txXfrm>
        <a:off x="5517468" y="2672755"/>
        <a:ext cx="2694294" cy="6272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3.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4"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C0474D-9043-4EBE-AC4A-39906101A6C9}" type="datetimeFigureOut">
              <a:rPr lang="en-IN" smtClean="0"/>
              <a:t>06-10-2023</a:t>
            </a:fld>
            <a:endParaRPr lang="en-IN"/>
          </a:p>
        </p:txBody>
      </p:sp>
      <p:sp>
        <p:nvSpPr>
          <p:cNvPr id="4" name="Slide Image Placeholder 3"/>
          <p:cNvSpPr>
            <a:spLocks noGrp="1" noRot="1" noChangeAspect="1"/>
          </p:cNvSpPr>
          <p:nvPr>
            <p:ph type="sldImg" idx="2"/>
          </p:nvPr>
        </p:nvSpPr>
        <p:spPr>
          <a:xfrm>
            <a:off x="1322388" y="1143000"/>
            <a:ext cx="4213225"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05E1E4-3972-4163-888A-492292839FD3}" type="slidenum">
              <a:rPr lang="en-IN" smtClean="0"/>
              <a:t>‹#›</a:t>
            </a:fld>
            <a:endParaRPr lang="en-IN"/>
          </a:p>
        </p:txBody>
      </p:sp>
    </p:spTree>
    <p:extLst>
      <p:ext uri="{BB962C8B-B14F-4D97-AF65-F5344CB8AC3E}">
        <p14:creationId xmlns:p14="http://schemas.microsoft.com/office/powerpoint/2010/main" val="368120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5" name="Google Shape;305;p4: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32" name="Google Shape;432;p11: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4" name="Google Shape;444;p12: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56" name="Google Shape;456;p13: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67" name="Google Shape;467;p14: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79" name="Google Shape;479;p15: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2" name="Google Shape;492;p16: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4" name="Google Shape;504;p17: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5" name="Google Shape;515;p18: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8" name="Google Shape;528;p19: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7" name="Google Shape;537;p20: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98" name="Google Shape;498;p19: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225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50" name="Google Shape;550;p21: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4" name="Google Shape;844;p54: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368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37" name="Google Shape;537;p22: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2" name="Google Shape;362;p6: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0" name="Google Shape;350;p5: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3" name="Google Shape;373;p7: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3" name="Google Shape;393;p8: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2" name="Google Shape;402;p9: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7" name="Google Shape;417;p10:notes"/>
          <p:cNvSpPr>
            <a:spLocks noGrp="1" noRot="1" noChangeAspect="1"/>
          </p:cNvSpPr>
          <p:nvPr>
            <p:ph type="sldImg" idx="2"/>
          </p:nvPr>
        </p:nvSpPr>
        <p:spPr>
          <a:xfrm>
            <a:off x="1322388" y="1143000"/>
            <a:ext cx="42132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Regression Analysis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a:solidFill>
                  <a:srgbClr val="DBF5F9">
                    <a:shade val="90000"/>
                  </a:srgbClr>
                </a:solidFill>
              </a:rPr>
              <a:t>DSamanta@IIT Kharagpur</a:t>
            </a: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4"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Regression Analysis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a:solidFill>
                  <a:srgbClr val="DBF5F9">
                    <a:shade val="90000"/>
                  </a:srgbClr>
                </a:solidFill>
              </a:rPr>
              <a:t>DSamanta@IIT Kharagpur</a:t>
            </a: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Regression Analysis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DBF5F9">
                    <a:shade val="90000"/>
                  </a:srgbClr>
                </a:solidFill>
              </a:rPr>
              <a:t>DSamanta@IIT Kharagpur</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6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78"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76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a:solidFill>
                  <a:srgbClr val="04617B">
                    <a:shade val="90000"/>
                  </a:srgbClr>
                </a:solidFill>
              </a:rPr>
              <a:t>DSamanta@IIT Kharagpur</a:t>
            </a: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a:solidFill>
                  <a:srgbClr val="04617B">
                    <a:shade val="90000"/>
                  </a:srgbClr>
                </a:solidFill>
              </a:rPr>
              <a:t>DSamanta@IIT Kharagpur</a:t>
            </a: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a:solidFill>
                  <a:srgbClr val="04617B">
                    <a:shade val="90000"/>
                  </a:srgbClr>
                </a:solidFill>
              </a:rPr>
              <a:t>DSamanta@IIT Kharagpur</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a:xfrm>
            <a:off x="8269318" y="6356357"/>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82"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r>
              <a:rPr lang="en-US">
                <a:solidFill>
                  <a:srgbClr val="DBF5F9">
                    <a:shade val="90000"/>
                  </a:srgbClr>
                </a:solidFill>
              </a:rPr>
              <a:t>Regression Analysis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a:solidFill>
                  <a:srgbClr val="DBF5F9">
                    <a:shade val="90000"/>
                  </a:srgbClr>
                </a:solidFill>
              </a:rPr>
              <a:t>DSamanta@IIT Kharagpur</a:t>
            </a: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dirty="0">
              <a:solidFill>
                <a:srgbClr val="04617B">
                  <a:shade val="90000"/>
                </a:srgbClr>
              </a:solidFill>
            </a:endParaRPr>
          </a:p>
        </p:txBody>
      </p:sp>
    </p:spTree>
    <p:extLst>
      <p:ext uri="{BB962C8B-B14F-4D97-AF65-F5344CB8AC3E}">
        <p14:creationId xmlns:p14="http://schemas.microsoft.com/office/powerpoint/2010/main"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Regression Analysis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DBF5F9">
                    <a:shade val="90000"/>
                  </a:srgbClr>
                </a:solidFill>
              </a:rPr>
              <a:t>DSamanta@IIT Kharagpur</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75"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57"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75"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06" y="1859758"/>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a:solidFill>
                  <a:srgbClr val="04617B">
                    <a:shade val="90000"/>
                  </a:srgbClr>
                </a:solidFill>
              </a:rPr>
              <a:t>DSamanta@IIT Kharagpur</a:t>
            </a: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a:solidFill>
                  <a:srgbClr val="04617B">
                    <a:shade val="90000"/>
                  </a:srgbClr>
                </a:solidFill>
              </a:rPr>
              <a:t>DSamanta@IIT Kharagpur</a:t>
            </a: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a:solidFill>
                  <a:srgbClr val="04617B">
                    <a:shade val="90000"/>
                  </a:srgbClr>
                </a:solidFill>
              </a:rPr>
              <a:t>DSamanta@IIT Kharagpur</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r>
              <a:rPr lang="en-US">
                <a:solidFill>
                  <a:srgbClr val="DBF5F9">
                    <a:shade val="90000"/>
                  </a:srgbClr>
                </a:solidFill>
              </a:rPr>
              <a:t>Regression Analysis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a:solidFill>
                  <a:srgbClr val="DBF5F9">
                    <a:shade val="90000"/>
                  </a:srgbClr>
                </a:solidFill>
              </a:rPr>
              <a:t>DSamanta@IIT Kharagpur</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a:t>
            </a:fld>
            <a:endParaRPr lang="en-IN">
              <a:solidFill>
                <a:srgbClr val="DBF5F9">
                  <a:shade val="90000"/>
                </a:srgbClr>
              </a:solidFill>
            </a:endParaRPr>
          </a:p>
        </p:txBody>
      </p:sp>
    </p:spTree>
    <p:extLst>
      <p:ext uri="{BB962C8B-B14F-4D97-AF65-F5344CB8AC3E}">
        <p14:creationId xmlns:p14="http://schemas.microsoft.com/office/powerpoint/2010/main"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1"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7"/>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a:xfrm>
            <a:off x="8269315" y="6356351"/>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26"/>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79" y="914402"/>
            <a:ext cx="2106335"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a:solidFill>
                  <a:srgbClr val="04617B">
                    <a:shade val="90000"/>
                  </a:srgbClr>
                </a:solidFill>
              </a:rPr>
              <a:t>DSamanta@IIT Kharagpur</a:t>
            </a: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365611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a:lstStyle/>
          <a:p>
            <a:r>
              <a:rPr kumimoji="0" lang="en-US"/>
              <a:t>Click to edit Master title style</a:t>
            </a:r>
          </a:p>
        </p:txBody>
      </p:sp>
      <p:sp>
        <p:nvSpPr>
          <p:cNvPr id="3" name="Content Placeholder 2"/>
          <p:cNvSpPr>
            <a:spLocks noGrp="1"/>
          </p:cNvSpPr>
          <p:nvPr>
            <p:ph sz="half" idx="1"/>
          </p:nvPr>
        </p:nvSpPr>
        <p:spPr>
          <a:xfrm>
            <a:off x="468080"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758762"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1155543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80" y="704088"/>
            <a:ext cx="8425339"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55513" y="1859769"/>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55513"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a:solidFill>
                  <a:srgbClr val="04617B">
                    <a:shade val="90000"/>
                  </a:srgbClr>
                </a:solidFill>
              </a:rPr>
              <a:t>DSamanta@IIT Kharagpur</a:t>
            </a: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a:solidFill>
                  <a:srgbClr val="04617B">
                    <a:shade val="90000"/>
                  </a:srgbClr>
                </a:solidFill>
              </a:rPr>
              <a:t>DSamanta@IIT Kharagpur</a:t>
            </a: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a:solidFill>
                  <a:srgbClr val="04617B">
                    <a:shade val="90000"/>
                  </a:srgbClr>
                </a:solidFill>
              </a:rPr>
              <a:t>DSamanta@IIT Kharagpur</a:t>
            </a: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Tree>
    <p:extLst>
      <p:ext uri="{BB962C8B-B14F-4D97-AF65-F5344CB8AC3E}">
        <p14:creationId xmlns:p14="http://schemas.microsoft.com/office/powerpoint/2010/main"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16"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solidFill>
                  <a:srgbClr val="04617B">
                    <a:shade val="90000"/>
                  </a:srgbClr>
                </a:solidFill>
              </a:rPr>
              <a:t>Regression Analysis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a:solidFill>
                  <a:srgbClr val="04617B">
                    <a:shade val="90000"/>
                  </a:srgbClr>
                </a:solidFill>
              </a:rPr>
              <a:t>DSamanta@IIT Kharagpur</a:t>
            </a:r>
          </a:p>
        </p:txBody>
      </p:sp>
      <p:sp>
        <p:nvSpPr>
          <p:cNvPr id="7" name="Slide Number Placeholder 6"/>
          <p:cNvSpPr>
            <a:spLocks noGrp="1"/>
          </p:cNvSpPr>
          <p:nvPr>
            <p:ph type="sldNum" sz="quarter" idx="12"/>
          </p:nvPr>
        </p:nvSpPr>
        <p:spPr>
          <a:xfrm>
            <a:off x="8269320" y="6356362"/>
            <a:ext cx="624099" cy="365125"/>
          </a:xfrm>
        </p:spPr>
        <p:txBody>
          <a:body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37"/>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80"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80"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80" y="6356362"/>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Regression Analysis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62"/>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a:solidFill>
                  <a:srgbClr val="04617B">
                    <a:shade val="90000"/>
                  </a:srgbClr>
                </a:solidFill>
              </a:rPr>
              <a:t>DSamanta@IIT Kharagpur</a:t>
            </a:r>
          </a:p>
        </p:txBody>
      </p:sp>
      <p:sp>
        <p:nvSpPr>
          <p:cNvPr id="18" name="Slide Number Placeholder 17"/>
          <p:cNvSpPr>
            <a:spLocks noGrp="1"/>
          </p:cNvSpPr>
          <p:nvPr>
            <p:ph type="sldNum" sz="quarter" idx="4"/>
          </p:nvPr>
        </p:nvSpPr>
        <p:spPr>
          <a:xfrm>
            <a:off x="8113290" y="6356362"/>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78"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78"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78" y="635635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Regression Analysis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5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a:solidFill>
                  <a:srgbClr val="04617B">
                    <a:shade val="90000"/>
                  </a:srgbClr>
                </a:solidFill>
              </a:rPr>
              <a:t>DSamanta@IIT Kharagpur</a:t>
            </a:r>
          </a:p>
        </p:txBody>
      </p:sp>
      <p:sp>
        <p:nvSpPr>
          <p:cNvPr id="18" name="Slide Number Placeholder 17"/>
          <p:cNvSpPr>
            <a:spLocks noGrp="1"/>
          </p:cNvSpPr>
          <p:nvPr>
            <p:ph type="sldNum" sz="quarter" idx="4"/>
          </p:nvPr>
        </p:nvSpPr>
        <p:spPr>
          <a:xfrm>
            <a:off x="8113290" y="635635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6"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75" y="704088"/>
            <a:ext cx="8425339"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68075" y="1935480"/>
            <a:ext cx="8425339"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68075" y="6356351"/>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a:solidFill>
                  <a:srgbClr val="04617B">
                    <a:shade val="90000"/>
                  </a:srgbClr>
                </a:solidFill>
              </a:rPr>
              <a:t>Regression Analysis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51"/>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a:solidFill>
                  <a:srgbClr val="04617B">
                    <a:shade val="90000"/>
                  </a:srgbClr>
                </a:solidFill>
              </a:rPr>
              <a:t>DSamanta@IIT Kharagpur</a:t>
            </a:r>
          </a:p>
        </p:txBody>
      </p:sp>
      <p:sp>
        <p:nvSpPr>
          <p:cNvPr id="18" name="Slide Number Placeholder 17"/>
          <p:cNvSpPr>
            <a:spLocks noGrp="1"/>
          </p:cNvSpPr>
          <p:nvPr>
            <p:ph type="sldNum" sz="quarter" idx="4"/>
          </p:nvPr>
        </p:nvSpPr>
        <p:spPr>
          <a:xfrm>
            <a:off x="8113290" y="6356351"/>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a:t>
            </a:fld>
            <a:endParaRPr lang="en-IN">
              <a:solidFill>
                <a:srgbClr val="04617B">
                  <a:shade val="90000"/>
                </a:srgbClr>
              </a:solidFill>
            </a:endParaRPr>
          </a:p>
        </p:txBody>
      </p:sp>
      <p:grpSp>
        <p:nvGrpSpPr>
          <p:cNvPr id="2" name="Group 1"/>
          <p:cNvGrpSpPr/>
          <p:nvPr/>
        </p:nvGrpSpPr>
        <p:grpSpPr>
          <a:xfrm>
            <a:off x="-19469"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108.png"/><Relationship Id="rId4" Type="http://schemas.openxmlformats.org/officeDocument/2006/relationships/image" Target="../media/image30.png"/></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12.png"/><Relationship Id="rId4" Type="http://schemas.openxmlformats.org/officeDocument/2006/relationships/image" Target="../media/image111.png"/></Relationships>
</file>

<file path=ppt/slides/_rels/slide10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6.vml"/><Relationship Id="rId4" Type="http://schemas.openxmlformats.org/officeDocument/2006/relationships/image" Target="../media/image115.emf"/></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image" Target="../media/image11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0.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0.png"/><Relationship Id="rId2" Type="http://schemas.openxmlformats.org/officeDocument/2006/relationships/image" Target="../media/image1070.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3.xml"/><Relationship Id="rId1" Type="http://schemas.openxmlformats.org/officeDocument/2006/relationships/vmlDrawing" Target="../drawings/vmlDrawing17.vml"/><Relationship Id="rId4" Type="http://schemas.openxmlformats.org/officeDocument/2006/relationships/image" Target="../media/image115.emf"/></Relationships>
</file>

<file path=ppt/slides/_rels/slide114.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20.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30.png"/><Relationship Id="rId1" Type="http://schemas.openxmlformats.org/officeDocument/2006/relationships/slideLayout" Target="../slideLayouts/slideLayout13.xml"/><Relationship Id="rId5" Type="http://schemas.openxmlformats.org/officeDocument/2006/relationships/image" Target="../media/image118.png"/><Relationship Id="rId4" Type="http://schemas.openxmlformats.org/officeDocument/2006/relationships/image" Target="../media/image1150.png"/></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9.png"/><Relationship Id="rId1" Type="http://schemas.openxmlformats.org/officeDocument/2006/relationships/slideLayout" Target="../slideLayouts/slideLayout13.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8.png"/></Relationships>
</file>

<file path=ppt/slides/_rels/slide119.xml.rels><?xml version="1.0" encoding="UTF-8" standalone="yes"?>
<Relationships xmlns="http://schemas.openxmlformats.org/package/2006/relationships"><Relationship Id="rId3" Type="http://schemas.openxmlformats.org/officeDocument/2006/relationships/image" Target="../media/image120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4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10.png"/><Relationship Id="rId2" Type="http://schemas.openxmlformats.org/officeDocument/2006/relationships/image" Target="../media/image129.png"/><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1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xml"/><Relationship Id="rId5" Type="http://schemas.openxmlformats.org/officeDocument/2006/relationships/image" Target="../media/image1220.png"/><Relationship Id="rId4" Type="http://schemas.openxmlformats.org/officeDocument/2006/relationships/image" Target="../media/image136.png"/></Relationships>
</file>

<file path=ppt/slides/_rels/slide13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4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32.jpeg"/></Relationships>
</file>

<file path=ppt/slides/_rels/slide1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42.png"/><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emf"/></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1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3.xml"/><Relationship Id="rId5" Type="http://schemas.openxmlformats.org/officeDocument/2006/relationships/image" Target="../media/image153.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159.png"/><Relationship Id="rId4" Type="http://schemas.openxmlformats.org/officeDocument/2006/relationships/image" Target="../media/image158.png"/></Relationships>
</file>

<file path=ppt/slides/_rels/slide169.xml.rels><?xml version="1.0" encoding="UTF-8" standalone="yes"?>
<Relationships xmlns="http://schemas.openxmlformats.org/package/2006/relationships"><Relationship Id="rId3" Type="http://schemas.openxmlformats.org/officeDocument/2006/relationships/image" Target="../media/image1590.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60.png"/></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4.bin"/><Relationship Id="rId4" Type="http://schemas.openxmlformats.org/officeDocument/2006/relationships/image" Target="../media/image7.emf"/></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1.png"/><Relationship Id="rId1" Type="http://schemas.openxmlformats.org/officeDocument/2006/relationships/slideLayout" Target="../slideLayouts/slideLayout13.xml"/><Relationship Id="rId4" Type="http://schemas.openxmlformats.org/officeDocument/2006/relationships/image" Target="../media/image162.png"/></Relationships>
</file>

<file path=ppt/slides/_rels/slide1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4.png"/></Relationships>
</file>

<file path=ppt/slides/_rels/slide18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6.png"/></Relationships>
</file>

<file path=ppt/slides/_rels/slide18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78.png"/></Relationships>
</file>

<file path=ppt/slides/_rels/slide18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13.xml"/><Relationship Id="rId4" Type="http://schemas.openxmlformats.org/officeDocument/2006/relationships/image" Target="../media/image185.png"/></Relationships>
</file>

<file path=ppt/slides/_rels/slide19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3.xml"/><Relationship Id="rId5" Type="http://schemas.openxmlformats.org/officeDocument/2006/relationships/image" Target="../media/image188.png"/><Relationship Id="rId4" Type="http://schemas.openxmlformats.org/officeDocument/2006/relationships/chart" Target="../charts/char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3.xml"/><Relationship Id="rId4" Type="http://schemas.openxmlformats.org/officeDocument/2006/relationships/image" Target="../media/image191.png"/></Relationships>
</file>

<file path=ppt/slides/_rels/slide19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96.png"/><Relationship Id="rId1" Type="http://schemas.openxmlformats.org/officeDocument/2006/relationships/slideLayout" Target="../slideLayouts/slideLayout13.xml"/><Relationship Id="rId4" Type="http://schemas.openxmlformats.org/officeDocument/2006/relationships/image" Target="../media/image197.png"/></Relationships>
</file>

<file path=ppt/slides/_rels/slide20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99.png"/><Relationship Id="rId1" Type="http://schemas.openxmlformats.org/officeDocument/2006/relationships/slideLayout" Target="../slideLayouts/slideLayout13.xml"/><Relationship Id="rId4" Type="http://schemas.openxmlformats.org/officeDocument/2006/relationships/image" Target="../media/image200.png"/></Relationships>
</file>

<file path=ppt/slides/_rels/slide2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1.jpg"/></Relationships>
</file>

<file path=ppt/slides/_rels/slide204.xml.rels><?xml version="1.0" encoding="UTF-8" standalone="yes"?>
<Relationships xmlns="http://schemas.openxmlformats.org/package/2006/relationships"><Relationship Id="rId2" Type="http://schemas.openxmlformats.org/officeDocument/2006/relationships/hyperlink" Target="https://en.wikipedia.org/wiki/Logistic_regression" TargetMode="Externa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3.xml"/><Relationship Id="rId1" Type="http://schemas.openxmlformats.org/officeDocument/2006/relationships/vmlDrawing" Target="../drawings/vmlDrawing4.vml"/><Relationship Id="rId5" Type="http://schemas.openxmlformats.org/officeDocument/2006/relationships/image" Target="../media/image16.emf"/><Relationship Id="rId4" Type="http://schemas.openxmlformats.org/officeDocument/2006/relationships/oleObject" Target="../embeddings/oleObject6.bin"/></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8.emf"/><Relationship Id="rId5" Type="http://schemas.openxmlformats.org/officeDocument/2006/relationships/oleObject" Target="../embeddings/oleObject8.bin"/><Relationship Id="rId10" Type="http://schemas.openxmlformats.org/officeDocument/2006/relationships/image" Target="../media/image20.emf"/><Relationship Id="rId4" Type="http://schemas.openxmlformats.org/officeDocument/2006/relationships/image" Target="../media/image17.emf"/><Relationship Id="rId9"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13.xml"/><Relationship Id="rId1" Type="http://schemas.openxmlformats.org/officeDocument/2006/relationships/vmlDrawing" Target="../drawings/vmlDrawing6.vml"/><Relationship Id="rId5" Type="http://schemas.openxmlformats.org/officeDocument/2006/relationships/image" Target="../media/image31.emf"/><Relationship Id="rId4"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slideLayout" Target="../slideLayouts/slideLayout13.xml"/><Relationship Id="rId1" Type="http://schemas.openxmlformats.org/officeDocument/2006/relationships/vmlDrawing" Target="../drawings/vmlDrawing7.vml"/><Relationship Id="rId5" Type="http://schemas.openxmlformats.org/officeDocument/2006/relationships/image" Target="../media/image32.emf"/><Relationship Id="rId4" Type="http://schemas.openxmlformats.org/officeDocument/2006/relationships/oleObject" Target="../embeddings/oleObject12.bin"/></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0.pn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6.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Layout" Target="../slideLayouts/slideLayout13.xml"/><Relationship Id="rId1" Type="http://schemas.openxmlformats.org/officeDocument/2006/relationships/vmlDrawing" Target="../drawings/vmlDrawing8.vml"/><Relationship Id="rId5" Type="http://schemas.openxmlformats.org/officeDocument/2006/relationships/image" Target="../media/image84.emf"/><Relationship Id="rId4" Type="http://schemas.openxmlformats.org/officeDocument/2006/relationships/oleObject" Target="../embeddings/oleObject13.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85.emf"/></Relationships>
</file>

<file path=ppt/slides/_rels/slide85.xml.rels><?xml version="1.0" encoding="UTF-8" standalone="yes"?>
<Relationships xmlns="http://schemas.openxmlformats.org/package/2006/relationships"><Relationship Id="rId3" Type="http://schemas.openxmlformats.org/officeDocument/2006/relationships/image" Target="../media/image680.png"/><Relationship Id="rId7" Type="http://schemas.openxmlformats.org/officeDocument/2006/relationships/image" Target="../media/image87.png"/><Relationship Id="rId2" Type="http://schemas.openxmlformats.org/officeDocument/2006/relationships/image" Target="../media/image670.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700.png"/><Relationship Id="rId4" Type="http://schemas.openxmlformats.org/officeDocument/2006/relationships/image" Target="../media/image690.png"/></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88.png"/><Relationship Id="rId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xml"/><Relationship Id="rId7" Type="http://schemas.openxmlformats.org/officeDocument/2006/relationships/image" Target="../media/image89.png"/><Relationship Id="rId2" Type="http://schemas.openxmlformats.org/officeDocument/2006/relationships/slideLayout" Target="../slideLayouts/slideLayout13.xml"/><Relationship Id="rId1" Type="http://schemas.openxmlformats.org/officeDocument/2006/relationships/vmlDrawing" Target="../drawings/vmlDrawing11.vml"/><Relationship Id="rId6" Type="http://schemas.openxmlformats.org/officeDocument/2006/relationships/oleObject" Target="../embeddings/oleObject16.bin"/><Relationship Id="rId5" Type="http://schemas.openxmlformats.org/officeDocument/2006/relationships/image" Target="../media/image91.png"/><Relationship Id="rId4" Type="http://schemas.openxmlformats.org/officeDocument/2006/relationships/image" Target="../media/image90.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92.png"/><Relationship Id="rId2" Type="http://schemas.openxmlformats.org/officeDocument/2006/relationships/slideLayout" Target="../slideLayouts/slideLayout13.xml"/><Relationship Id="rId1" Type="http://schemas.openxmlformats.org/officeDocument/2006/relationships/vmlDrawing" Target="../drawings/vmlDrawing12.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oleObject" Target="../embeddings/oleObject17.bin"/></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97.png"/><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image" Target="../media/image99.png"/><Relationship Id="rId5" Type="http://schemas.openxmlformats.org/officeDocument/2006/relationships/oleObject" Target="../embeddings/oleObject18.bin"/><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image" Target="../media/image101.png"/><Relationship Id="rId5" Type="http://schemas.openxmlformats.org/officeDocument/2006/relationships/oleObject" Target="../embeddings/oleObject19.bin"/><Relationship Id="rId4"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vmlDrawing" Target="../drawings/vmlDrawing15.vml"/><Relationship Id="rId6" Type="http://schemas.openxmlformats.org/officeDocument/2006/relationships/image" Target="../media/image101.png"/><Relationship Id="rId5" Type="http://schemas.openxmlformats.org/officeDocument/2006/relationships/oleObject" Target="../embeddings/oleObject20.bin"/><Relationship Id="rId4" Type="http://schemas.openxmlformats.org/officeDocument/2006/relationships/image" Target="../media/image103.png"/></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a:solidFill>
                  <a:srgbClr val="6C0000"/>
                </a:solidFill>
                <a:latin typeface="Times New Roman" pitchFamily="18" charset="0"/>
                <a:cs typeface="Times New Roman" pitchFamily="18" charset="0"/>
              </a:rPr>
              <a:t>Data Analytics</a:t>
            </a:r>
            <a:br>
              <a:rPr lang="en-US" dirty="0">
                <a:solidFill>
                  <a:srgbClr val="6C0000"/>
                </a:solidFill>
                <a:latin typeface="Times New Roman" pitchFamily="18" charset="0"/>
                <a:cs typeface="Times New Roman" pitchFamily="18" charset="0"/>
              </a:rPr>
            </a:br>
            <a:r>
              <a:rPr lang="en-US" dirty="0">
                <a:solidFill>
                  <a:srgbClr val="002060"/>
                </a:solidFill>
                <a:latin typeface="Times New Roman" pitchFamily="18" charset="0"/>
                <a:cs typeface="Times New Roman" pitchFamily="18" charset="0"/>
              </a:rPr>
              <a:t>(CS61061)</a:t>
            </a:r>
            <a:endParaRPr lang="en-IN" dirty="0">
              <a:solidFill>
                <a:srgbClr val="002060"/>
              </a:solidFill>
              <a:latin typeface="Times New Roman" pitchFamily="18" charset="0"/>
              <a:cs typeface="Times New Roman" pitchFamily="18" charset="0"/>
            </a:endParaRPr>
          </a:p>
        </p:txBody>
      </p:sp>
      <p:sp>
        <p:nvSpPr>
          <p:cNvPr id="3" name="Subtitle 2"/>
          <p:cNvSpPr>
            <a:spLocks noGrp="1"/>
          </p:cNvSpPr>
          <p:nvPr>
            <p:ph type="subTitle" idx="1"/>
          </p:nvPr>
        </p:nvSpPr>
        <p:spPr>
          <a:xfrm>
            <a:off x="552385" y="4797152"/>
            <a:ext cx="8041518" cy="1752600"/>
          </a:xfrm>
        </p:spPr>
        <p:txBody>
          <a:bodyPr>
            <a:normAutofit/>
          </a:bodyPr>
          <a:lstStyle/>
          <a:p>
            <a:r>
              <a:rPr lang="en-US" sz="2400" b="1" dirty="0">
                <a:solidFill>
                  <a:srgbClr val="FFFFFF"/>
                </a:solidFill>
              </a:rPr>
              <a:t>Dr. Debasis Samanta</a:t>
            </a:r>
          </a:p>
          <a:p>
            <a:r>
              <a:rPr lang="en-US" sz="2000" i="1" dirty="0">
                <a:solidFill>
                  <a:srgbClr val="FFFFFF"/>
                </a:solidFill>
              </a:rPr>
              <a:t>Professor</a:t>
            </a:r>
          </a:p>
          <a:p>
            <a:r>
              <a:rPr lang="en-US" sz="2400" dirty="0">
                <a:solidFill>
                  <a:srgbClr val="FFFFFF"/>
                </a:solidFill>
              </a:rPr>
              <a:t>Department of Computer Science &amp; Engineering</a:t>
            </a:r>
            <a:endParaRPr lang="en-IN" sz="2400" dirty="0">
              <a:solidFill>
                <a:srgbClr val="FFFFFF"/>
              </a:solidFill>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r>
              <a:rPr lang="en-US" sz="2400" b="1" i="1" dirty="0">
                <a:solidFill>
                  <a:srgbClr val="FFFF00"/>
                </a:solidFill>
              </a:rPr>
              <a:t>Lecture #6</a:t>
            </a:r>
          </a:p>
          <a:p>
            <a:pPr algn="l">
              <a:buClr>
                <a:srgbClr val="0BD0D9"/>
              </a:buClr>
            </a:pPr>
            <a:r>
              <a:rPr lang="en-US" sz="2800" b="1" dirty="0">
                <a:solidFill>
                  <a:srgbClr val="FFFF00"/>
                </a:solidFill>
              </a:rPr>
              <a:t>Relation Analysis</a:t>
            </a:r>
            <a:endParaRPr lang="en-IN" sz="2800" b="1" dirty="0">
              <a:solidFill>
                <a:srgbClr val="FFFF00"/>
              </a:solidFill>
            </a:endParaRPr>
          </a:p>
        </p:txBody>
      </p:sp>
    </p:spTree>
    <p:extLst>
      <p:ext uri="{BB962C8B-B14F-4D97-AF65-F5344CB8AC3E}">
        <p14:creationId xmlns:p14="http://schemas.microsoft.com/office/powerpoint/2010/main" val="2047857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4803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Measures of Relationship</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a:t>
            </a:fld>
            <a:endParaRPr lang="en-US" altLang="en-US" sz="921">
              <a:solidFill>
                <a:srgbClr val="898989"/>
              </a:solidFill>
            </a:endParaRPr>
          </a:p>
        </p:txBody>
      </p:sp>
      <p:cxnSp>
        <p:nvCxnSpPr>
          <p:cNvPr id="7" name="Straight Connector 6"/>
          <p:cNvCxnSpPr/>
          <p:nvPr/>
        </p:nvCxnSpPr>
        <p:spPr>
          <a:xfrm>
            <a:off x="336175" y="111443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Freeform: Shape 3">
            <a:extLst>
              <a:ext uri="{FF2B5EF4-FFF2-40B4-BE49-F238E27FC236}">
                <a16:creationId xmlns:a16="http://schemas.microsoft.com/office/drawing/2014/main" id="{A2934E31-C8A4-4665-A128-4EA35B0763AB}"/>
              </a:ext>
            </a:extLst>
          </p:cNvPr>
          <p:cNvSpPr/>
          <p:nvPr/>
        </p:nvSpPr>
        <p:spPr>
          <a:xfrm>
            <a:off x="336175" y="2553719"/>
            <a:ext cx="8412814" cy="825618"/>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t" anchorCtr="0">
            <a:noAutofit/>
          </a:bodyPr>
          <a:lstStyle/>
          <a:p>
            <a:pPr defTabSz="682574">
              <a:lnSpc>
                <a:spcPct val="90000"/>
              </a:lnSpc>
              <a:spcAft>
                <a:spcPct val="35000"/>
              </a:spcAft>
            </a:pPr>
            <a:r>
              <a:rPr lang="en-US" sz="2000" b="1" dirty="0"/>
              <a:t>Q1: </a:t>
            </a:r>
            <a:r>
              <a:rPr lang="en-US" sz="2000" dirty="0"/>
              <a:t>Does there exist relation between two variables (in case of bivariate population) ? </a:t>
            </a:r>
            <a:endParaRPr lang="en-IN" sz="2000" dirty="0"/>
          </a:p>
        </p:txBody>
      </p:sp>
      <p:sp>
        <p:nvSpPr>
          <p:cNvPr id="9" name="Freeform: Shape 8">
            <a:extLst>
              <a:ext uri="{FF2B5EF4-FFF2-40B4-BE49-F238E27FC236}">
                <a16:creationId xmlns:a16="http://schemas.microsoft.com/office/drawing/2014/main" id="{9FC9780D-C107-4241-BD8E-6B693D647CCC}"/>
              </a:ext>
            </a:extLst>
          </p:cNvPr>
          <p:cNvSpPr/>
          <p:nvPr/>
        </p:nvSpPr>
        <p:spPr>
          <a:xfrm>
            <a:off x="818903" y="3203667"/>
            <a:ext cx="5504632" cy="571034"/>
          </a:xfrm>
          <a:custGeom>
            <a:avLst/>
            <a:gdLst>
              <a:gd name="connsiteX0" fmla="*/ 0 w 4172550"/>
              <a:gd name="connsiteY0" fmla="*/ 0 h 746639"/>
              <a:gd name="connsiteX1" fmla="*/ 4172550 w 4172550"/>
              <a:gd name="connsiteY1" fmla="*/ 0 h 746639"/>
              <a:gd name="connsiteX2" fmla="*/ 4172550 w 4172550"/>
              <a:gd name="connsiteY2" fmla="*/ 746639 h 746639"/>
              <a:gd name="connsiteX3" fmla="*/ 0 w 4172550"/>
              <a:gd name="connsiteY3" fmla="*/ 746639 h 746639"/>
              <a:gd name="connsiteX4" fmla="*/ 0 w 4172550"/>
              <a:gd name="connsiteY4" fmla="*/ 0 h 74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746639">
                <a:moveTo>
                  <a:pt x="0" y="0"/>
                </a:moveTo>
                <a:lnTo>
                  <a:pt x="4172550" y="0"/>
                </a:lnTo>
                <a:lnTo>
                  <a:pt x="4172550" y="746639"/>
                </a:lnTo>
                <a:lnTo>
                  <a:pt x="0" y="746639"/>
                </a:lnTo>
                <a:lnTo>
                  <a:pt x="0" y="0"/>
                </a:lnTo>
                <a:close/>
              </a:path>
            </a:pathLst>
          </a:custGeom>
          <a:solidFill>
            <a:schemeClr val="accent6">
              <a:lumMod val="60000"/>
              <a:lumOff val="40000"/>
              <a:alpha val="90000"/>
            </a:schemeClr>
          </a:solidFill>
          <a:ln>
            <a:noFill/>
          </a:ln>
          <a:effectLst>
            <a:outerShdw blurRad="50800" dist="38100" dir="5400000" algn="t"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626" tIns="69626" rIns="92835" bIns="104439" numCol="1" spcCol="1270" anchor="ctr" anchorCtr="0">
            <a:noAutofit/>
          </a:bodyPr>
          <a:lstStyle/>
          <a:p>
            <a:pPr marL="131639" lvl="1" indent="-131639" defTabSz="580188">
              <a:lnSpc>
                <a:spcPct val="90000"/>
              </a:lnSpc>
              <a:spcBef>
                <a:spcPct val="0"/>
              </a:spcBef>
              <a:spcAft>
                <a:spcPct val="15000"/>
              </a:spcAft>
              <a:buChar char="•"/>
            </a:pPr>
            <a:r>
              <a:rPr lang="en-US" sz="2000" dirty="0"/>
              <a:t>If yes, of what degree?</a:t>
            </a:r>
            <a:endParaRPr lang="en-IN" sz="2000" dirty="0"/>
          </a:p>
        </p:txBody>
      </p:sp>
      <p:sp>
        <p:nvSpPr>
          <p:cNvPr id="11" name="Freeform: Shape 10">
            <a:extLst>
              <a:ext uri="{FF2B5EF4-FFF2-40B4-BE49-F238E27FC236}">
                <a16:creationId xmlns:a16="http://schemas.microsoft.com/office/drawing/2014/main" id="{159BF52B-1D8E-4230-820A-993AB4E51FB5}"/>
              </a:ext>
            </a:extLst>
          </p:cNvPr>
          <p:cNvSpPr/>
          <p:nvPr/>
        </p:nvSpPr>
        <p:spPr>
          <a:xfrm>
            <a:off x="336175" y="4086387"/>
            <a:ext cx="8412813" cy="994727"/>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t" anchorCtr="0">
            <a:noAutofit/>
          </a:bodyPr>
          <a:lstStyle/>
          <a:p>
            <a:pPr defTabSz="682574">
              <a:lnSpc>
                <a:spcPct val="90000"/>
              </a:lnSpc>
              <a:spcAft>
                <a:spcPct val="35000"/>
              </a:spcAft>
            </a:pPr>
            <a:r>
              <a:rPr lang="en-US" sz="2000" b="1" dirty="0"/>
              <a:t>Q2: </a:t>
            </a:r>
            <a:r>
              <a:rPr lang="en-US" sz="2000" dirty="0"/>
              <a:t>Is there any relationship between one variable in one side and two or more variables on the other side (in case of multivariate population)? </a:t>
            </a:r>
            <a:endParaRPr lang="en-IN" sz="2000" dirty="0"/>
          </a:p>
        </p:txBody>
      </p:sp>
      <p:sp>
        <p:nvSpPr>
          <p:cNvPr id="12" name="Freeform: Shape 11">
            <a:extLst>
              <a:ext uri="{FF2B5EF4-FFF2-40B4-BE49-F238E27FC236}">
                <a16:creationId xmlns:a16="http://schemas.microsoft.com/office/drawing/2014/main" id="{41F9E4C7-B7CB-4F5B-A59D-2213D2DB7DE7}"/>
              </a:ext>
            </a:extLst>
          </p:cNvPr>
          <p:cNvSpPr/>
          <p:nvPr/>
        </p:nvSpPr>
        <p:spPr>
          <a:xfrm>
            <a:off x="921077" y="4876913"/>
            <a:ext cx="5478124" cy="597683"/>
          </a:xfrm>
          <a:custGeom>
            <a:avLst/>
            <a:gdLst>
              <a:gd name="connsiteX0" fmla="*/ 0 w 4172550"/>
              <a:gd name="connsiteY0" fmla="*/ 0 h 746639"/>
              <a:gd name="connsiteX1" fmla="*/ 4172550 w 4172550"/>
              <a:gd name="connsiteY1" fmla="*/ 0 h 746639"/>
              <a:gd name="connsiteX2" fmla="*/ 4172550 w 4172550"/>
              <a:gd name="connsiteY2" fmla="*/ 746639 h 746639"/>
              <a:gd name="connsiteX3" fmla="*/ 0 w 4172550"/>
              <a:gd name="connsiteY3" fmla="*/ 746639 h 746639"/>
              <a:gd name="connsiteX4" fmla="*/ 0 w 4172550"/>
              <a:gd name="connsiteY4" fmla="*/ 0 h 746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746639">
                <a:moveTo>
                  <a:pt x="0" y="0"/>
                </a:moveTo>
                <a:lnTo>
                  <a:pt x="4172550" y="0"/>
                </a:lnTo>
                <a:lnTo>
                  <a:pt x="4172550" y="746639"/>
                </a:lnTo>
                <a:lnTo>
                  <a:pt x="0" y="746639"/>
                </a:lnTo>
                <a:lnTo>
                  <a:pt x="0" y="0"/>
                </a:lnTo>
                <a:close/>
              </a:path>
            </a:pathLst>
          </a:custGeom>
          <a:solidFill>
            <a:schemeClr val="accent6">
              <a:lumMod val="60000"/>
              <a:lumOff val="40000"/>
              <a:alpha val="90000"/>
            </a:schemeClr>
          </a:solidFill>
          <a:ln>
            <a:noFill/>
          </a:ln>
          <a:effectLst>
            <a:outerShdw blurRad="50800" dist="38100" dir="5400000" algn="t" rotWithShape="0">
              <a:prstClr val="black">
                <a:alpha val="4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626" tIns="69626" rIns="92835" bIns="104439" numCol="1" spcCol="1270" anchor="ctr" anchorCtr="0">
            <a:noAutofit/>
          </a:bodyPr>
          <a:lstStyle/>
          <a:p>
            <a:pPr marL="131639" lvl="1" indent="-131639" defTabSz="580188">
              <a:lnSpc>
                <a:spcPct val="90000"/>
              </a:lnSpc>
              <a:spcBef>
                <a:spcPct val="0"/>
              </a:spcBef>
              <a:spcAft>
                <a:spcPct val="15000"/>
              </a:spcAft>
              <a:buChar char="•"/>
            </a:pPr>
            <a:r>
              <a:rPr lang="en-US" sz="2000" dirty="0"/>
              <a:t>If yes, of what degree and in which direction?</a:t>
            </a:r>
            <a:endParaRPr lang="en-IN" sz="2000" dirty="0"/>
          </a:p>
        </p:txBody>
      </p:sp>
      <p:sp>
        <p:nvSpPr>
          <p:cNvPr id="6" name="Rectangle 5">
            <a:extLst>
              <a:ext uri="{FF2B5EF4-FFF2-40B4-BE49-F238E27FC236}">
                <a16:creationId xmlns:a16="http://schemas.microsoft.com/office/drawing/2014/main" id="{37C9D956-483C-486B-8B11-F58B216F6326}"/>
              </a:ext>
            </a:extLst>
          </p:cNvPr>
          <p:cNvSpPr/>
          <p:nvPr/>
        </p:nvSpPr>
        <p:spPr>
          <a:xfrm>
            <a:off x="337647" y="1469985"/>
            <a:ext cx="8412814" cy="825618"/>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sz="2000" dirty="0">
                <a:cs typeface="Times New Roman" pitchFamily="18" charset="0"/>
              </a:rPr>
              <a:t>In case of bivariate and multivariate populations, usually, we have to answer two types of questions:  </a:t>
            </a:r>
          </a:p>
        </p:txBody>
      </p:sp>
      <p:sp>
        <p:nvSpPr>
          <p:cNvPr id="2" name="Date Placeholder 1">
            <a:extLst>
              <a:ext uri="{FF2B5EF4-FFF2-40B4-BE49-F238E27FC236}">
                <a16:creationId xmlns:a16="http://schemas.microsoft.com/office/drawing/2014/main" id="{DD9A2A69-8BC6-77E2-7470-66494332305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982225FC-7174-BAC4-97BE-A220B90D3AE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614693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18"/>
          <p:cNvSpPr txBox="1">
            <a:spLocks noGrp="1"/>
          </p:cNvSpPr>
          <p:nvPr>
            <p:ph type="title"/>
          </p:nvPr>
        </p:nvSpPr>
        <p:spPr>
          <a:xfrm>
            <a:off x="273995" y="587074"/>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rPr>
              <a:t>Least Square Method to estimate 𝛼 and 𝛽</a:t>
            </a:r>
            <a:endParaRPr sz="3600" dirty="0"/>
          </a:p>
        </p:txBody>
      </p:sp>
      <p:sp>
        <p:nvSpPr>
          <p:cNvPr id="518" name="Google Shape;518;p18"/>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100</a:t>
            </a:fld>
            <a:endParaRPr sz="921">
              <a:solidFill>
                <a:srgbClr val="898989"/>
              </a:solidFill>
              <a:latin typeface="Calibri"/>
              <a:ea typeface="Calibri"/>
              <a:cs typeface="Calibri"/>
              <a:sym typeface="Calibri"/>
            </a:endParaRPr>
          </a:p>
        </p:txBody>
      </p:sp>
      <p:cxnSp>
        <p:nvCxnSpPr>
          <p:cNvPr id="521" name="Google Shape;521;p18"/>
          <p:cNvCxnSpPr/>
          <p:nvPr/>
        </p:nvCxnSpPr>
        <p:spPr>
          <a:xfrm>
            <a:off x="273995" y="1149162"/>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22" name="Google Shape;522;p18"/>
          <p:cNvSpPr/>
          <p:nvPr/>
        </p:nvSpPr>
        <p:spPr>
          <a:xfrm>
            <a:off x="273995" y="1652008"/>
            <a:ext cx="7944030" cy="29717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Minimizing the Sum of Squares Error (SSE)</a:t>
            </a:r>
            <a:endParaRPr sz="2000" dirty="0"/>
          </a:p>
        </p:txBody>
      </p:sp>
      <p:sp>
        <p:nvSpPr>
          <p:cNvPr id="523" name="Google Shape;523;p18"/>
          <p:cNvSpPr/>
          <p:nvPr/>
        </p:nvSpPr>
        <p:spPr>
          <a:xfrm>
            <a:off x="273995" y="2062316"/>
            <a:ext cx="3635064" cy="3143676"/>
          </a:xfrm>
          <a:prstGeom prst="rect">
            <a:avLst/>
          </a:prstGeom>
          <a:blipFill rotWithShape="1">
            <a:blip r:embed="rId3">
              <a:alphaModFix/>
            </a:blip>
            <a:stretch>
              <a:fillRect l="-1286" t="-935"/>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pic>
        <p:nvPicPr>
          <p:cNvPr id="525" name="Google Shape;525;p18"/>
          <p:cNvPicPr preferRelativeResize="0"/>
          <p:nvPr/>
        </p:nvPicPr>
        <p:blipFill rotWithShape="1">
          <a:blip r:embed="rId4">
            <a:alphaModFix/>
          </a:blip>
          <a:srcRect/>
          <a:stretch/>
        </p:blipFill>
        <p:spPr>
          <a:xfrm>
            <a:off x="8389706" y="1800596"/>
            <a:ext cx="4880122" cy="1923945"/>
          </a:xfrm>
          <a:prstGeom prst="rect">
            <a:avLst/>
          </a:prstGeom>
          <a:noFill/>
          <a:ln>
            <a:noFill/>
          </a:ln>
        </p:spPr>
      </p:pic>
      <p:sp>
        <p:nvSpPr>
          <p:cNvPr id="2" name="Google Shape;524;p18">
            <a:extLst>
              <a:ext uri="{FF2B5EF4-FFF2-40B4-BE49-F238E27FC236}">
                <a16:creationId xmlns:a16="http://schemas.microsoft.com/office/drawing/2014/main" id="{9CC5045B-BC87-8A65-A451-92A1338E7DE5}"/>
              </a:ext>
            </a:extLst>
          </p:cNvPr>
          <p:cNvSpPr/>
          <p:nvPr/>
        </p:nvSpPr>
        <p:spPr>
          <a:xfrm>
            <a:off x="4582961" y="2046062"/>
            <a:ext cx="3635064" cy="3090541"/>
          </a:xfrm>
          <a:prstGeom prst="rect">
            <a:avLst/>
          </a:prstGeom>
          <a:blipFill rotWithShape="1">
            <a:blip r:embed="rId5">
              <a:alphaModFix/>
            </a:blip>
            <a:stretch>
              <a:fillRect l="-1573" t="-935" r="-1287"/>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3" name="Date Placeholder 2">
            <a:extLst>
              <a:ext uri="{FF2B5EF4-FFF2-40B4-BE49-F238E27FC236}">
                <a16:creationId xmlns:a16="http://schemas.microsoft.com/office/drawing/2014/main" id="{ABE0E0C5-10F6-FA82-04C1-F13E6508325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BA8C58DB-872F-6923-9B71-2DD66B1D444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 calcmode="lin" valueType="num">
                                      <p:cBhvr additive="base">
                                        <p:cTn id="7" dur="500"/>
                                        <p:tgtEl>
                                          <p:spTgt spid="525"/>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19"/>
          <p:cNvSpPr/>
          <p:nvPr/>
        </p:nvSpPr>
        <p:spPr>
          <a:xfrm>
            <a:off x="1564561" y="2541789"/>
            <a:ext cx="6232366" cy="1555649"/>
          </a:xfrm>
          <a:prstGeom prst="roundRect">
            <a:avLst>
              <a:gd name="adj" fmla="val 16667"/>
            </a:avLst>
          </a:prstGeom>
          <a:blipFill rotWithShape="1">
            <a:blip r:embed="rId3">
              <a:alphaModFix/>
            </a:blip>
            <a:stretch>
              <a:fillRect/>
            </a:stretch>
          </a:blipFill>
          <a:ln>
            <a:noFill/>
          </a:ln>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sp>
        <p:nvSpPr>
          <p:cNvPr id="534" name="Google Shape;534;p19"/>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fld id="{00000000-1234-1234-1234-123412341234}" type="slidenum">
              <a:rPr lang="en-US"/>
              <a:pPr/>
              <a:t>101</a:t>
            </a:fld>
            <a:endParaRPr/>
          </a:p>
        </p:txBody>
      </p:sp>
      <p:sp>
        <p:nvSpPr>
          <p:cNvPr id="2" name="Date Placeholder 1">
            <a:extLst>
              <a:ext uri="{FF2B5EF4-FFF2-40B4-BE49-F238E27FC236}">
                <a16:creationId xmlns:a16="http://schemas.microsoft.com/office/drawing/2014/main" id="{F621ACAF-0FE4-171A-400A-E8E817851A9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5317C5A-6378-2A9C-9899-95C8AFCD09D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40" name="Google Shape;540;p20"/>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102</a:t>
            </a:fld>
            <a:endParaRPr sz="921">
              <a:solidFill>
                <a:srgbClr val="898989"/>
              </a:solidFill>
              <a:latin typeface="Calibri"/>
              <a:ea typeface="Calibri"/>
              <a:cs typeface="Calibri"/>
              <a:sym typeface="Calibri"/>
            </a:endParaRPr>
          </a:p>
        </p:txBody>
      </p:sp>
      <p:cxnSp>
        <p:nvCxnSpPr>
          <p:cNvPr id="543" name="Google Shape;543;p20"/>
          <p:cNvCxnSpPr/>
          <p:nvPr/>
        </p:nvCxnSpPr>
        <p:spPr>
          <a:xfrm>
            <a:off x="371777" y="1068139"/>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44" name="Google Shape;544;p20"/>
          <p:cNvSpPr/>
          <p:nvPr/>
        </p:nvSpPr>
        <p:spPr>
          <a:xfrm>
            <a:off x="273994" y="1495085"/>
            <a:ext cx="8187099" cy="29717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a:solidFill>
                  <a:schemeClr val="lt1"/>
                </a:solidFill>
                <a:latin typeface="Calibri"/>
                <a:ea typeface="Calibri"/>
                <a:cs typeface="Calibri"/>
                <a:sym typeface="Calibri"/>
              </a:rPr>
              <a:t>Coefficient of Determination</a:t>
            </a:r>
            <a:endParaRPr sz="2000"/>
          </a:p>
        </p:txBody>
      </p:sp>
      <p:sp>
        <p:nvSpPr>
          <p:cNvPr id="545" name="Google Shape;545;p20"/>
          <p:cNvSpPr/>
          <p:nvPr/>
        </p:nvSpPr>
        <p:spPr>
          <a:xfrm>
            <a:off x="273994" y="1935740"/>
            <a:ext cx="8187098" cy="990526"/>
          </a:xfrm>
          <a:prstGeom prst="rect">
            <a:avLst/>
          </a:prstGeom>
          <a:blipFill rotWithShape="1">
            <a:blip r:embed="rId3">
              <a:alphaModFix/>
            </a:blip>
            <a:stretch>
              <a:fillRect l="-861" t="-3845" r="-286"/>
            </a:stretch>
          </a:blipFill>
          <a:ln>
            <a:noFill/>
          </a:ln>
        </p:spPr>
        <p:txBody>
          <a:bodyPr spcFirstLastPara="1" wrap="square" lIns="70200" tIns="35090" rIns="70200" bIns="35090" anchor="t" anchorCtr="0">
            <a:noAutofit/>
          </a:bodyPr>
          <a:lstStyle/>
          <a:p>
            <a:r>
              <a:rPr lang="en-US" sz="2000">
                <a:latin typeface="Calibri"/>
                <a:ea typeface="Calibri"/>
                <a:cs typeface="Calibri"/>
                <a:sym typeface="Calibri"/>
              </a:rPr>
              <a:t> </a:t>
            </a:r>
            <a:endParaRPr sz="2000"/>
          </a:p>
        </p:txBody>
      </p:sp>
      <p:sp>
        <p:nvSpPr>
          <p:cNvPr id="546" name="Google Shape;546;p20"/>
          <p:cNvSpPr/>
          <p:nvPr/>
        </p:nvSpPr>
        <p:spPr>
          <a:xfrm>
            <a:off x="273994" y="3224842"/>
            <a:ext cx="8187098" cy="1429193"/>
          </a:xfrm>
          <a:prstGeom prst="rect">
            <a:avLst/>
          </a:prstGeom>
          <a:blipFill rotWithShape="1">
            <a:blip r:embed="rId4">
              <a:alphaModFix/>
            </a:blip>
            <a:stretch>
              <a:fillRect l="-717" t="-1586" b="-26188"/>
            </a:stretch>
          </a:blipFill>
          <a:ln>
            <a:noFill/>
          </a:ln>
        </p:spPr>
        <p:txBody>
          <a:bodyPr spcFirstLastPara="1" wrap="square" lIns="70200" tIns="35090" rIns="70200" bIns="35090" anchor="t" anchorCtr="0">
            <a:noAutofit/>
          </a:bodyPr>
          <a:lstStyle/>
          <a:p>
            <a:r>
              <a:rPr lang="en-US" sz="2000">
                <a:latin typeface="Calibri"/>
                <a:ea typeface="Calibri"/>
                <a:cs typeface="Calibri"/>
                <a:sym typeface="Calibri"/>
              </a:rPr>
              <a:t> </a:t>
            </a:r>
            <a:endParaRPr sz="2000"/>
          </a:p>
        </p:txBody>
      </p:sp>
      <p:sp>
        <p:nvSpPr>
          <p:cNvPr id="547" name="Google Shape;547;p20"/>
          <p:cNvSpPr/>
          <p:nvPr/>
        </p:nvSpPr>
        <p:spPr>
          <a:xfrm>
            <a:off x="273994" y="4952611"/>
            <a:ext cx="8187098" cy="1429192"/>
          </a:xfrm>
          <a:prstGeom prst="rect">
            <a:avLst/>
          </a:prstGeom>
          <a:blipFill rotWithShape="1">
            <a:blip r:embed="rId5">
              <a:alphaModFix/>
            </a:blip>
            <a:stretch>
              <a:fillRect l="-620"/>
            </a:stretch>
          </a:blipFill>
          <a:ln>
            <a:noFill/>
          </a:ln>
        </p:spPr>
        <p:txBody>
          <a:bodyPr spcFirstLastPara="1" wrap="square" lIns="70200" tIns="35090" rIns="70200" bIns="35090" anchor="t" anchorCtr="0">
            <a:noAutofit/>
          </a:bodyPr>
          <a:lstStyle/>
          <a:p>
            <a:r>
              <a:rPr lang="en-US" sz="2000">
                <a:latin typeface="Calibri"/>
                <a:ea typeface="Calibri"/>
                <a:cs typeface="Calibri"/>
                <a:sym typeface="Calibri"/>
              </a:rPr>
              <a:t> </a:t>
            </a:r>
            <a:endParaRPr sz="2000"/>
          </a:p>
        </p:txBody>
      </p:sp>
      <p:sp>
        <p:nvSpPr>
          <p:cNvPr id="3" name="Title 2">
            <a:extLst>
              <a:ext uri="{FF2B5EF4-FFF2-40B4-BE49-F238E27FC236}">
                <a16:creationId xmlns:a16="http://schemas.microsoft.com/office/drawing/2014/main" id="{A9649727-5F04-B779-5636-4297438F102B}"/>
              </a:ext>
            </a:extLst>
          </p:cNvPr>
          <p:cNvSpPr>
            <a:spLocks noGrp="1"/>
          </p:cNvSpPr>
          <p:nvPr>
            <p:ph type="title"/>
          </p:nvPr>
        </p:nvSpPr>
        <p:spPr>
          <a:xfrm>
            <a:off x="468074" y="280740"/>
            <a:ext cx="8425339" cy="654895"/>
          </a:xfrm>
        </p:spPr>
        <p:txBody>
          <a:bodyPr>
            <a:normAutofit fontScale="90000"/>
          </a:bodyPr>
          <a:lstStyle/>
          <a:p>
            <a:r>
              <a:rPr lang="en-US" sz="4000" b="1" dirty="0">
                <a:solidFill>
                  <a:srgbClr val="C00000"/>
                </a:solidFill>
                <a:latin typeface="Times New Roman" panose="02020603050405020304" pitchFamily="18" charset="0"/>
                <a:cs typeface="Times New Roman" panose="02020603050405020304" pitchFamily="18" charset="0"/>
              </a:rPr>
              <a:t>R2: Measure of Quality Fit</a:t>
            </a:r>
          </a:p>
        </p:txBody>
      </p:sp>
      <p:sp>
        <p:nvSpPr>
          <p:cNvPr id="4" name="Date Placeholder 3">
            <a:extLst>
              <a:ext uri="{FF2B5EF4-FFF2-40B4-BE49-F238E27FC236}">
                <a16:creationId xmlns:a16="http://schemas.microsoft.com/office/drawing/2014/main" id="{8137163A-33B8-E649-18B8-06DF8279943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DE8CCF54-8057-74E2-0936-36FB7BDC303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7"/>
                                        </p:tgtEl>
                                        <p:attrNameLst>
                                          <p:attrName>style.visibility</p:attrName>
                                        </p:attrNameLst>
                                      </p:cBhvr>
                                      <p:to>
                                        <p:strVal val="visible"/>
                                      </p:to>
                                    </p:set>
                                    <p:animEffect transition="in" filter="fade">
                                      <p:cBhvr>
                                        <p:cTn id="12" dur="5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21"/>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103</a:t>
            </a:fld>
            <a:endParaRPr sz="921">
              <a:solidFill>
                <a:srgbClr val="898989"/>
              </a:solidFill>
              <a:latin typeface="Calibri"/>
              <a:ea typeface="Calibri"/>
              <a:cs typeface="Calibri"/>
              <a:sym typeface="Calibri"/>
            </a:endParaRPr>
          </a:p>
        </p:txBody>
      </p:sp>
      <p:cxnSp>
        <p:nvCxnSpPr>
          <p:cNvPr id="556" name="Google Shape;556;p21"/>
          <p:cNvCxnSpPr/>
          <p:nvPr/>
        </p:nvCxnSpPr>
        <p:spPr>
          <a:xfrm>
            <a:off x="275481" y="1056565"/>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57" name="Google Shape;557;p21"/>
          <p:cNvSpPr/>
          <p:nvPr/>
        </p:nvSpPr>
        <p:spPr>
          <a:xfrm>
            <a:off x="337648" y="1528728"/>
            <a:ext cx="8380238" cy="29717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Coefficient of Determination</a:t>
            </a:r>
            <a:endParaRPr sz="2000" dirty="0"/>
          </a:p>
        </p:txBody>
      </p:sp>
      <p:sp>
        <p:nvSpPr>
          <p:cNvPr id="558" name="Google Shape;558;p21"/>
          <p:cNvSpPr/>
          <p:nvPr/>
        </p:nvSpPr>
        <p:spPr>
          <a:xfrm>
            <a:off x="273994" y="2298066"/>
            <a:ext cx="8443891" cy="1130883"/>
          </a:xfrm>
          <a:prstGeom prst="rect">
            <a:avLst/>
          </a:prstGeom>
          <a:blipFill rotWithShape="1">
            <a:blip r:embed="rId3">
              <a:alphaModFix/>
            </a:blip>
            <a:stretch>
              <a:fillRect b="-2221"/>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559" name="Google Shape;559;p21"/>
          <p:cNvSpPr/>
          <p:nvPr/>
        </p:nvSpPr>
        <p:spPr>
          <a:xfrm>
            <a:off x="337648" y="2125650"/>
            <a:ext cx="1027481" cy="242824"/>
          </a:xfrm>
          <a:prstGeom prst="rect">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70200" tIns="35090" rIns="70200" bIns="35090" anchor="ctr" anchorCtr="0">
            <a:noAutofit/>
          </a:bodyPr>
          <a:lstStyle/>
          <a:p>
            <a:pPr algn="ctr"/>
            <a:r>
              <a:rPr lang="en-US" sz="2000" b="1" dirty="0">
                <a:solidFill>
                  <a:schemeClr val="lt1"/>
                </a:solidFill>
                <a:latin typeface="Calibri"/>
                <a:ea typeface="Calibri"/>
                <a:cs typeface="Calibri"/>
                <a:sym typeface="Calibri"/>
              </a:rPr>
              <a:t>Note</a:t>
            </a:r>
            <a:endParaRPr sz="2000" dirty="0"/>
          </a:p>
        </p:txBody>
      </p:sp>
      <p:sp>
        <p:nvSpPr>
          <p:cNvPr id="4" name="Title 2">
            <a:extLst>
              <a:ext uri="{FF2B5EF4-FFF2-40B4-BE49-F238E27FC236}">
                <a16:creationId xmlns:a16="http://schemas.microsoft.com/office/drawing/2014/main" id="{4D70CEC2-3A75-1D85-BC40-ADC475C24ADB}"/>
              </a:ext>
            </a:extLst>
          </p:cNvPr>
          <p:cNvSpPr>
            <a:spLocks noGrp="1"/>
          </p:cNvSpPr>
          <p:nvPr>
            <p:ph type="title"/>
          </p:nvPr>
        </p:nvSpPr>
        <p:spPr>
          <a:xfrm>
            <a:off x="468074" y="280740"/>
            <a:ext cx="8425339" cy="654895"/>
          </a:xfrm>
        </p:spPr>
        <p:txBody>
          <a:bodyPr>
            <a:normAutofit fontScale="90000"/>
          </a:bodyPr>
          <a:lstStyle/>
          <a:p>
            <a:r>
              <a:rPr lang="en-US" sz="4000" b="1" dirty="0">
                <a:solidFill>
                  <a:srgbClr val="C00000"/>
                </a:solidFill>
                <a:latin typeface="Times New Roman" panose="02020603050405020304" pitchFamily="18" charset="0"/>
                <a:cs typeface="Times New Roman" panose="02020603050405020304" pitchFamily="18" charset="0"/>
              </a:rPr>
              <a:t>R2: Measure of Quality Fit</a:t>
            </a:r>
          </a:p>
        </p:txBody>
      </p:sp>
      <p:pic>
        <p:nvPicPr>
          <p:cNvPr id="66562" name="Picture 2">
            <a:extLst>
              <a:ext uri="{FF2B5EF4-FFF2-40B4-BE49-F238E27FC236}">
                <a16:creationId xmlns:a16="http://schemas.microsoft.com/office/drawing/2014/main" id="{6C1CF427-E365-54D7-A42F-8A9B60D47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7" y="3609974"/>
            <a:ext cx="9080500" cy="27432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B6F636E9-390A-FECA-9AC8-77F897EA258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7" name="Footer Placeholder 6">
            <a:extLst>
              <a:ext uri="{FF2B5EF4-FFF2-40B4-BE49-F238E27FC236}">
                <a16:creationId xmlns:a16="http://schemas.microsoft.com/office/drawing/2014/main" id="{36CD3EDA-BEE9-B2B8-C7C4-A0AE0BAA294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789924" y="2649161"/>
            <a:ext cx="5606298" cy="1559677"/>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solidFill>
                  <a:schemeClr val="bg1"/>
                </a:solidFill>
                <a:latin typeface="Times New Roman"/>
                <a:ea typeface="Times New Roman"/>
                <a:cs typeface="Times New Roman"/>
                <a:sym typeface="Times New Roman"/>
              </a:rPr>
              <a:t>Multiple Linear Regression</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104</a:t>
            </a:fld>
            <a:endParaRPr lang="en-US" altLang="en-US"/>
          </a:p>
        </p:txBody>
      </p:sp>
      <p:sp>
        <p:nvSpPr>
          <p:cNvPr id="3" name="Date Placeholder 2">
            <a:extLst>
              <a:ext uri="{FF2B5EF4-FFF2-40B4-BE49-F238E27FC236}">
                <a16:creationId xmlns:a16="http://schemas.microsoft.com/office/drawing/2014/main" id="{C336FBA7-AE7F-351B-E8C8-FBE7C908DE6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D2241F05-F910-A2D4-3BA3-CD1593AA5FC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96412728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17620"/>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Regression Analyses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105</a:t>
            </a:fld>
            <a:endParaRPr lang="en-US" altLang="en-US" sz="921">
              <a:solidFill>
                <a:srgbClr val="898989"/>
              </a:solidFill>
            </a:endParaRPr>
          </a:p>
        </p:txBody>
      </p:sp>
      <p:cxnSp>
        <p:nvCxnSpPr>
          <p:cNvPr id="7" name="Straight Connector 6"/>
          <p:cNvCxnSpPr/>
          <p:nvPr/>
        </p:nvCxnSpPr>
        <p:spPr>
          <a:xfrm>
            <a:off x="275482" y="111443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81E6FFA-4A21-4155-843C-D798B81CC27F}"/>
              </a:ext>
            </a:extLst>
          </p:cNvPr>
          <p:cNvGrpSpPr/>
          <p:nvPr/>
        </p:nvGrpSpPr>
        <p:grpSpPr>
          <a:xfrm>
            <a:off x="863575" y="1664890"/>
            <a:ext cx="7111382" cy="1764110"/>
            <a:chOff x="1228922" y="3014998"/>
            <a:chExt cx="7984137" cy="2862733"/>
          </a:xfrm>
        </p:grpSpPr>
        <p:sp>
          <p:nvSpPr>
            <p:cNvPr id="8" name="Freeform: Shape 7">
              <a:extLst>
                <a:ext uri="{FF2B5EF4-FFF2-40B4-BE49-F238E27FC236}">
                  <a16:creationId xmlns:a16="http://schemas.microsoft.com/office/drawing/2014/main" id="{48A43AE7-6D1E-471C-8952-E7CA53B44807}"/>
                </a:ext>
              </a:extLst>
            </p:cNvPr>
            <p:cNvSpPr/>
            <p:nvPr/>
          </p:nvSpPr>
          <p:spPr>
            <a:xfrm>
              <a:off x="1228922" y="4223124"/>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843" dirty="0">
                  <a:solidFill>
                    <a:schemeClr val="accent2">
                      <a:lumMod val="75000"/>
                    </a:schemeClr>
                  </a:solidFill>
                </a:rPr>
                <a:t>Regression Analysis</a:t>
              </a:r>
            </a:p>
          </p:txBody>
        </p:sp>
        <p:sp>
          <p:nvSpPr>
            <p:cNvPr id="9" name="Freeform: Shape 8">
              <a:extLst>
                <a:ext uri="{FF2B5EF4-FFF2-40B4-BE49-F238E27FC236}">
                  <a16:creationId xmlns:a16="http://schemas.microsoft.com/office/drawing/2014/main" id="{1CA2740D-1277-41EC-AEFC-65EAEF3EA6CC}"/>
                </a:ext>
              </a:extLst>
            </p:cNvPr>
            <p:cNvSpPr/>
            <p:nvPr/>
          </p:nvSpPr>
          <p:spPr>
            <a:xfrm rot="19457599">
              <a:off x="3232729" y="4418284"/>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387240" tIns="1694" rIns="387239" bIns="1694" numCol="1" spcCol="1270" anchor="ctr" anchorCtr="0">
              <a:noAutofit/>
            </a:bodyPr>
            <a:lstStyle/>
            <a:p>
              <a:pPr algn="ctr" defTabSz="170644">
                <a:lnSpc>
                  <a:spcPct val="90000"/>
                </a:lnSpc>
                <a:spcBef>
                  <a:spcPct val="0"/>
                </a:spcBef>
                <a:spcAft>
                  <a:spcPct val="35000"/>
                </a:spcAft>
              </a:pPr>
              <a:endParaRPr lang="en-IN" sz="384"/>
            </a:p>
          </p:txBody>
        </p:sp>
        <p:sp>
          <p:nvSpPr>
            <p:cNvPr id="10" name="Freeform: Shape 9">
              <a:extLst>
                <a:ext uri="{FF2B5EF4-FFF2-40B4-BE49-F238E27FC236}">
                  <a16:creationId xmlns:a16="http://schemas.microsoft.com/office/drawing/2014/main" id="{9B0AF54B-6B34-4F18-87AE-FD84EB57C337}"/>
                </a:ext>
              </a:extLst>
            </p:cNvPr>
            <p:cNvSpPr/>
            <p:nvPr/>
          </p:nvSpPr>
          <p:spPr>
            <a:xfrm>
              <a:off x="4170447" y="3619061"/>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Linear Regression Models </a:t>
              </a:r>
            </a:p>
          </p:txBody>
        </p:sp>
        <p:sp>
          <p:nvSpPr>
            <p:cNvPr id="11" name="Freeform: Shape 10">
              <a:extLst>
                <a:ext uri="{FF2B5EF4-FFF2-40B4-BE49-F238E27FC236}">
                  <a16:creationId xmlns:a16="http://schemas.microsoft.com/office/drawing/2014/main" id="{1A5889ED-0FAE-4B48-9987-EBA7FC5A6C23}"/>
                </a:ext>
              </a:extLst>
            </p:cNvPr>
            <p:cNvSpPr/>
            <p:nvPr/>
          </p:nvSpPr>
          <p:spPr>
            <a:xfrm rot="19457599">
              <a:off x="6174253" y="3814221"/>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87240" tIns="1694" rIns="387239" bIns="1694" numCol="1" spcCol="1270" anchor="ctr" anchorCtr="0">
              <a:noAutofit/>
            </a:bodyPr>
            <a:lstStyle/>
            <a:p>
              <a:pPr algn="ctr" defTabSz="170644">
                <a:lnSpc>
                  <a:spcPct val="90000"/>
                </a:lnSpc>
                <a:spcBef>
                  <a:spcPct val="0"/>
                </a:spcBef>
                <a:spcAft>
                  <a:spcPct val="35000"/>
                </a:spcAft>
              </a:pPr>
              <a:endParaRPr lang="en-IN" sz="1382"/>
            </a:p>
          </p:txBody>
        </p:sp>
        <p:sp>
          <p:nvSpPr>
            <p:cNvPr id="12" name="Freeform: Shape 11">
              <a:extLst>
                <a:ext uri="{FF2B5EF4-FFF2-40B4-BE49-F238E27FC236}">
                  <a16:creationId xmlns:a16="http://schemas.microsoft.com/office/drawing/2014/main" id="{F11CF58A-FECB-4969-9207-97B321CEE211}"/>
                </a:ext>
              </a:extLst>
            </p:cNvPr>
            <p:cNvSpPr/>
            <p:nvPr/>
          </p:nvSpPr>
          <p:spPr>
            <a:xfrm>
              <a:off x="7111971" y="3014998"/>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5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Simple Linear Regression</a:t>
              </a:r>
            </a:p>
          </p:txBody>
        </p:sp>
        <p:sp>
          <p:nvSpPr>
            <p:cNvPr id="13" name="Freeform: Shape 12">
              <a:extLst>
                <a:ext uri="{FF2B5EF4-FFF2-40B4-BE49-F238E27FC236}">
                  <a16:creationId xmlns:a16="http://schemas.microsoft.com/office/drawing/2014/main" id="{91C36C4D-DE58-48B7-A038-283F7BFAA68A}"/>
                </a:ext>
              </a:extLst>
            </p:cNvPr>
            <p:cNvSpPr/>
            <p:nvPr/>
          </p:nvSpPr>
          <p:spPr>
            <a:xfrm rot="2142401">
              <a:off x="6174253" y="4418284"/>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87239" tIns="1693" rIns="387240" bIns="1695" numCol="1" spcCol="1270" anchor="ctr" anchorCtr="0">
              <a:noAutofit/>
            </a:bodyPr>
            <a:lstStyle/>
            <a:p>
              <a:pPr algn="ctr" defTabSz="170644">
                <a:lnSpc>
                  <a:spcPct val="90000"/>
                </a:lnSpc>
                <a:spcBef>
                  <a:spcPct val="0"/>
                </a:spcBef>
                <a:spcAft>
                  <a:spcPct val="35000"/>
                </a:spcAft>
              </a:pPr>
              <a:endParaRPr lang="en-IN" sz="1382"/>
            </a:p>
          </p:txBody>
        </p:sp>
        <p:sp>
          <p:nvSpPr>
            <p:cNvPr id="14" name="Freeform: Shape 13">
              <a:extLst>
                <a:ext uri="{FF2B5EF4-FFF2-40B4-BE49-F238E27FC236}">
                  <a16:creationId xmlns:a16="http://schemas.microsoft.com/office/drawing/2014/main" id="{CEC78E59-092C-4EAA-80FD-1619BB071C71}"/>
                </a:ext>
              </a:extLst>
            </p:cNvPr>
            <p:cNvSpPr/>
            <p:nvPr/>
          </p:nvSpPr>
          <p:spPr>
            <a:xfrm>
              <a:off x="7111971" y="4223124"/>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Multiple Linear Regression</a:t>
              </a:r>
            </a:p>
          </p:txBody>
        </p:sp>
        <p:sp>
          <p:nvSpPr>
            <p:cNvPr id="15" name="Freeform: Shape 14">
              <a:extLst>
                <a:ext uri="{FF2B5EF4-FFF2-40B4-BE49-F238E27FC236}">
                  <a16:creationId xmlns:a16="http://schemas.microsoft.com/office/drawing/2014/main" id="{3D9D7F3E-F2A0-431B-863D-305762B9E5E2}"/>
                </a:ext>
              </a:extLst>
            </p:cNvPr>
            <p:cNvSpPr/>
            <p:nvPr/>
          </p:nvSpPr>
          <p:spPr>
            <a:xfrm rot="2142401">
              <a:off x="3232729" y="5022347"/>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387239" tIns="1693" rIns="387240" bIns="1695" numCol="1" spcCol="1270" anchor="ctr" anchorCtr="0">
              <a:noAutofit/>
            </a:bodyPr>
            <a:lstStyle/>
            <a:p>
              <a:pPr algn="ctr" defTabSz="170644">
                <a:lnSpc>
                  <a:spcPct val="90000"/>
                </a:lnSpc>
                <a:spcBef>
                  <a:spcPct val="0"/>
                </a:spcBef>
                <a:spcAft>
                  <a:spcPct val="35000"/>
                </a:spcAft>
              </a:pPr>
              <a:endParaRPr lang="en-IN" sz="384"/>
            </a:p>
          </p:txBody>
        </p:sp>
        <p:sp>
          <p:nvSpPr>
            <p:cNvPr id="16" name="Freeform: Shape 15">
              <a:extLst>
                <a:ext uri="{FF2B5EF4-FFF2-40B4-BE49-F238E27FC236}">
                  <a16:creationId xmlns:a16="http://schemas.microsoft.com/office/drawing/2014/main" id="{2D184FF1-A3B2-4C9D-91FB-50B1361DAAA7}"/>
                </a:ext>
              </a:extLst>
            </p:cNvPr>
            <p:cNvSpPr/>
            <p:nvPr/>
          </p:nvSpPr>
          <p:spPr>
            <a:xfrm>
              <a:off x="4170447" y="4827187"/>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2">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Non-linear Regression Models</a:t>
              </a:r>
            </a:p>
          </p:txBody>
        </p:sp>
      </p:grpSp>
      <p:graphicFrame>
        <p:nvGraphicFramePr>
          <p:cNvPr id="19" name="Object 18">
            <a:extLst>
              <a:ext uri="{FF2B5EF4-FFF2-40B4-BE49-F238E27FC236}">
                <a16:creationId xmlns:a16="http://schemas.microsoft.com/office/drawing/2014/main" id="{110C4D36-7791-408A-A2DD-474394B506F0}"/>
              </a:ext>
            </a:extLst>
          </p:cNvPr>
          <p:cNvGraphicFramePr>
            <a:graphicFrameLocks noChangeAspect="1"/>
          </p:cNvGraphicFramePr>
          <p:nvPr>
            <p:extLst>
              <p:ext uri="{D42A27DB-BD31-4B8C-83A1-F6EECF244321}">
                <p14:modId xmlns:p14="http://schemas.microsoft.com/office/powerpoint/2010/main" val="1933956166"/>
              </p:ext>
            </p:extLst>
          </p:nvPr>
        </p:nvGraphicFramePr>
        <p:xfrm>
          <a:off x="863575" y="3833953"/>
          <a:ext cx="7278131" cy="2056598"/>
        </p:xfrm>
        <a:graphic>
          <a:graphicData uri="http://schemas.openxmlformats.org/presentationml/2006/ole">
            <mc:AlternateContent xmlns:mc="http://schemas.openxmlformats.org/markup-compatibility/2006">
              <mc:Choice xmlns:v="urn:schemas-microsoft-com:vml" Requires="v">
                <p:oleObj spid="_x0000_s16423" name="Visio" r:id="rId3" imgW="7578630" imgH="2140968" progId="Visio.Drawing.11">
                  <p:embed/>
                </p:oleObj>
              </mc:Choice>
              <mc:Fallback>
                <p:oleObj name="Visio" r:id="rId3" imgW="7578630" imgH="2140968" progId="Visio.Drawing.11">
                  <p:embed/>
                  <p:pic>
                    <p:nvPicPr>
                      <p:cNvPr id="19" name="Object 18">
                        <a:extLst>
                          <a:ext uri="{FF2B5EF4-FFF2-40B4-BE49-F238E27FC236}">
                            <a16:creationId xmlns:a16="http://schemas.microsoft.com/office/drawing/2014/main" id="{110C4D36-7791-408A-A2DD-474394B506F0}"/>
                          </a:ext>
                        </a:extLst>
                      </p:cNvPr>
                      <p:cNvPicPr/>
                      <p:nvPr/>
                    </p:nvPicPr>
                    <p:blipFill>
                      <a:blip r:embed="rId4"/>
                      <a:stretch>
                        <a:fillRect/>
                      </a:stretch>
                    </p:blipFill>
                    <p:spPr>
                      <a:xfrm>
                        <a:off x="863575" y="3833953"/>
                        <a:ext cx="7278131" cy="205659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071402AE-4C37-FE72-6A0B-3CF52C31BE6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315BB1DD-51D8-80D2-C2C1-1006BF594D0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697637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675247"/>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106</a:t>
            </a:fld>
            <a:endParaRPr lang="en-US" altLang="en-US" sz="921">
              <a:solidFill>
                <a:srgbClr val="898989"/>
              </a:solidFill>
            </a:endParaRPr>
          </a:p>
        </p:txBody>
      </p:sp>
      <p:cxnSp>
        <p:nvCxnSpPr>
          <p:cNvPr id="7" name="Straight Connector 6"/>
          <p:cNvCxnSpPr/>
          <p:nvPr/>
        </p:nvCxnSpPr>
        <p:spPr>
          <a:xfrm>
            <a:off x="337648" y="125333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7" y="2196419"/>
            <a:ext cx="5264499" cy="290801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buSzPct val="100000"/>
              <a:buFont typeface="Wingdings" panose="05000000000000000000" pitchFamily="2" charset="2"/>
              <a:buChar char="Ø"/>
            </a:pPr>
            <a:endParaRPr lang="en-US" sz="1536" dirty="0">
              <a:solidFill>
                <a:schemeClr val="tx1"/>
              </a:solidFill>
              <a:cs typeface="Times New Roman" panose="02020603050405020304" pitchFamily="18" charset="0"/>
            </a:endParaRPr>
          </a:p>
          <a:p>
            <a:pPr marL="263279" lvl="1" indent="-263279">
              <a:buSzPct val="100000"/>
              <a:buFont typeface="Wingdings" panose="05000000000000000000" pitchFamily="2" charset="2"/>
              <a:buChar char="Ø"/>
            </a:pPr>
            <a:r>
              <a:rPr lang="en-US" b="1" dirty="0">
                <a:solidFill>
                  <a:schemeClr val="accent6">
                    <a:lumMod val="50000"/>
                  </a:schemeClr>
                </a:solidFill>
                <a:cs typeface="Times New Roman" panose="02020603050405020304" pitchFamily="18" charset="0"/>
              </a:rPr>
              <a:t>Multiple </a:t>
            </a:r>
            <a:r>
              <a:rPr lang="en-US" dirty="0">
                <a:solidFill>
                  <a:schemeClr val="accent6">
                    <a:lumMod val="50000"/>
                  </a:schemeClr>
                </a:solidFill>
                <a:cs typeface="Times New Roman" panose="02020603050405020304" pitchFamily="18" charset="0"/>
              </a:rPr>
              <a:t>Regression Model</a:t>
            </a:r>
            <a:r>
              <a:rPr lang="en-US" b="1" dirty="0">
                <a:solidFill>
                  <a:schemeClr val="accent6">
                    <a:lumMod val="50000"/>
                  </a:schemeClr>
                </a:solidFill>
                <a:cs typeface="Times New Roman" panose="02020603050405020304" pitchFamily="18" charset="0"/>
              </a:rPr>
              <a:t>: </a:t>
            </a:r>
            <a:r>
              <a:rPr lang="en-US" dirty="0">
                <a:solidFill>
                  <a:schemeClr val="tx1"/>
                </a:solidFill>
                <a:cs typeface="Times New Roman" panose="02020603050405020304" pitchFamily="18" charset="0"/>
              </a:rPr>
              <a:t>When more than one variable are independent variable, then the regression can be estimated as a multiple regression model</a:t>
            </a:r>
          </a:p>
          <a:p>
            <a:pPr marL="0" lvl="1">
              <a:buSzPct val="100000"/>
            </a:pPr>
            <a:endParaRPr lang="en-US" dirty="0">
              <a:solidFill>
                <a:schemeClr val="tx1"/>
              </a:solidFill>
              <a:cs typeface="Times New Roman" panose="02020603050405020304" pitchFamily="18" charset="0"/>
            </a:endParaRPr>
          </a:p>
          <a:p>
            <a:pPr marL="263279" lvl="1" indent="-263279">
              <a:buSzPct val="100000"/>
              <a:buFont typeface="Wingdings" panose="05000000000000000000" pitchFamily="2" charset="2"/>
              <a:buChar char="Ø"/>
            </a:pPr>
            <a:r>
              <a:rPr lang="en-US" dirty="0">
                <a:solidFill>
                  <a:schemeClr val="accent6">
                    <a:lumMod val="50000"/>
                  </a:schemeClr>
                </a:solidFill>
                <a:cs typeface="Times New Roman" panose="02020603050405020304" pitchFamily="18" charset="0"/>
              </a:rPr>
              <a:t>Multiple </a:t>
            </a:r>
            <a:r>
              <a:rPr lang="en-US" b="1" dirty="0">
                <a:solidFill>
                  <a:schemeClr val="accent6">
                    <a:lumMod val="50000"/>
                  </a:schemeClr>
                </a:solidFill>
                <a:cs typeface="Times New Roman" panose="02020603050405020304" pitchFamily="18" charset="0"/>
              </a:rPr>
              <a:t>Linear</a:t>
            </a:r>
            <a:r>
              <a:rPr lang="en-US" dirty="0">
                <a:solidFill>
                  <a:schemeClr val="accent6">
                    <a:lumMod val="50000"/>
                  </a:schemeClr>
                </a:solidFill>
                <a:cs typeface="Times New Roman" panose="02020603050405020304" pitchFamily="18" charset="0"/>
              </a:rPr>
              <a:t> Regression</a:t>
            </a:r>
            <a:r>
              <a:rPr lang="en-US" b="1" dirty="0">
                <a:solidFill>
                  <a:schemeClr val="accent6">
                    <a:lumMod val="50000"/>
                  </a:schemeClr>
                </a:solidFill>
                <a:cs typeface="Times New Roman" panose="02020603050405020304" pitchFamily="18" charset="0"/>
              </a:rPr>
              <a:t>: </a:t>
            </a:r>
            <a:r>
              <a:rPr lang="en-US" dirty="0">
                <a:solidFill>
                  <a:schemeClr val="tx1"/>
                </a:solidFill>
                <a:cs typeface="Times New Roman" panose="02020603050405020304" pitchFamily="18" charset="0"/>
              </a:rPr>
              <a:t>When this model is linear in coefficients, it is called multiple linear regression model </a:t>
            </a:r>
          </a:p>
        </p:txBody>
      </p:sp>
      <p:sp>
        <p:nvSpPr>
          <p:cNvPr id="9" name="Rectangle 8">
            <a:extLst>
              <a:ext uri="{FF2B5EF4-FFF2-40B4-BE49-F238E27FC236}">
                <a16:creationId xmlns:a16="http://schemas.microsoft.com/office/drawing/2014/main" id="{5274D7E1-2720-47D6-9C51-E0526B65746C}"/>
              </a:ext>
            </a:extLst>
          </p:cNvPr>
          <p:cNvSpPr/>
          <p:nvPr/>
        </p:nvSpPr>
        <p:spPr>
          <a:xfrm>
            <a:off x="337647" y="1705707"/>
            <a:ext cx="5264498"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b="1" dirty="0">
                <a:cs typeface="Times New Roman" panose="02020603050405020304" pitchFamily="18" charset="0"/>
              </a:rPr>
              <a:t>Definition: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8093" y="2277171"/>
            <a:ext cx="3205748" cy="2645636"/>
          </a:xfrm>
          <a:prstGeom prst="rect">
            <a:avLst/>
          </a:prstGeom>
        </p:spPr>
      </p:pic>
      <p:sp>
        <p:nvSpPr>
          <p:cNvPr id="3" name="Date Placeholder 2">
            <a:extLst>
              <a:ext uri="{FF2B5EF4-FFF2-40B4-BE49-F238E27FC236}">
                <a16:creationId xmlns:a16="http://schemas.microsoft.com/office/drawing/2014/main" id="{6DCEBD9E-91F4-3AE3-850B-B39A63F0AD6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51ABCC19-771A-2E88-C394-6C769D97685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5681269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9212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107</a:t>
            </a:fld>
            <a:endParaRPr lang="en-US" altLang="en-US" sz="921">
              <a:solidFill>
                <a:srgbClr val="898989"/>
              </a:solidFill>
            </a:endParaRPr>
          </a:p>
        </p:txBody>
      </p:sp>
      <p:cxnSp>
        <p:nvCxnSpPr>
          <p:cNvPr id="7" name="Straight Connector 6"/>
          <p:cNvCxnSpPr/>
          <p:nvPr/>
        </p:nvCxnSpPr>
        <p:spPr>
          <a:xfrm>
            <a:off x="337648" y="1183886"/>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0610" y="2513874"/>
            <a:ext cx="2538979" cy="2095366"/>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E5E73A-12D3-49FC-BDC9-3A8026F5C276}"/>
                  </a:ext>
                </a:extLst>
              </p:cNvPr>
              <p:cNvSpPr/>
              <p:nvPr/>
            </p:nvSpPr>
            <p:spPr>
              <a:xfrm>
                <a:off x="221899" y="2513874"/>
                <a:ext cx="6273903" cy="231258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dirty="0">
                    <a:cs typeface="Times New Roman" panose="02020603050405020304" pitchFamily="18" charset="0"/>
                  </a:rPr>
                  <a:t>If </a:t>
                </a:r>
                <a:r>
                  <a:rPr lang="en-US" i="1" dirty="0">
                    <a:cs typeface="Times New Roman" panose="02020603050405020304" pitchFamily="18" charset="0"/>
                  </a:rPr>
                  <a:t>k</a:t>
                </a:r>
                <a:r>
                  <a:rPr lang="en-US" dirty="0">
                    <a:cs typeface="Times New Roman" panose="02020603050405020304" pitchFamily="18" charset="0"/>
                  </a:rPr>
                  <a:t>-independent variables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𝑥</m:t>
                        </m:r>
                      </m:e>
                      <m:sub>
                        <m:r>
                          <a:rPr lang="en-US" i="1">
                            <a:solidFill>
                              <a:srgbClr val="002060"/>
                            </a:solidFill>
                            <a:latin typeface="Cambria Math" panose="02040503050406030204" pitchFamily="18" charset="0"/>
                            <a:cs typeface="Times New Roman" panose="02020603050405020304" pitchFamily="18" charset="0"/>
                          </a:rPr>
                          <m:t>1</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𝑥</m:t>
                        </m:r>
                      </m:e>
                      <m:sub>
                        <m:r>
                          <a:rPr lang="en-US" i="1">
                            <a:solidFill>
                              <a:srgbClr val="002060"/>
                            </a:solidFill>
                            <a:latin typeface="Cambria Math" panose="02040503050406030204" pitchFamily="18" charset="0"/>
                            <a:cs typeface="Times New Roman" panose="02020603050405020304" pitchFamily="18" charset="0"/>
                          </a:rPr>
                          <m:t>2</m:t>
                        </m:r>
                      </m:sub>
                    </m:sSub>
                  </m:oMath>
                </a14:m>
                <a:r>
                  <a:rPr lang="en-US" dirty="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𝑥</m:t>
                        </m:r>
                      </m:e>
                      <m:sub>
                        <m:r>
                          <a:rPr lang="en-US" i="1">
                            <a:solidFill>
                              <a:srgbClr val="002060"/>
                            </a:solidFill>
                            <a:latin typeface="Cambria Math" panose="02040503050406030204" pitchFamily="18" charset="0"/>
                            <a:cs typeface="Times New Roman" panose="02020603050405020304" pitchFamily="18" charset="0"/>
                          </a:rPr>
                          <m:t>3</m:t>
                        </m:r>
                      </m:sub>
                    </m:sSub>
                  </m:oMath>
                </a14:m>
                <a:r>
                  <a:rPr lang="en-US" dirty="0">
                    <a:solidFill>
                      <a:srgbClr val="002060"/>
                    </a:solidFill>
                    <a:latin typeface="Times New Roman" panose="02020603050405020304" pitchFamily="18" charset="0"/>
                    <a:cs typeface="Times New Roman" panose="02020603050405020304" pitchFamily="18" charset="0"/>
                  </a:rPr>
                  <a:t>…………,</a:t>
                </a:r>
                <a:r>
                  <a:rPr lang="en-US" dirty="0">
                    <a:solidFill>
                      <a:srgbClr val="002060"/>
                    </a:solidFill>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𝑥</m:t>
                        </m:r>
                      </m:e>
                      <m:sub>
                        <m:r>
                          <a:rPr lang="en-US" i="1">
                            <a:solidFill>
                              <a:srgbClr val="002060"/>
                            </a:solidFill>
                            <a:latin typeface="Cambria Math" panose="02040503050406030204" pitchFamily="18" charset="0"/>
                            <a:cs typeface="Times New Roman" panose="02020603050405020304" pitchFamily="18" charset="0"/>
                          </a:rPr>
                          <m:t>𝑘</m:t>
                        </m:r>
                      </m:sub>
                    </m:sSub>
                  </m:oMath>
                </a14:m>
                <a:r>
                  <a:rPr lang="en-US" dirty="0">
                    <a:latin typeface="Times New Roman" panose="02020603050405020304" pitchFamily="18" charset="0"/>
                    <a:cs typeface="Times New Roman" panose="02020603050405020304" pitchFamily="18" charset="0"/>
                  </a:rPr>
                  <a:t> </a:t>
                </a:r>
                <a:r>
                  <a:rPr lang="en-US" dirty="0">
                    <a:cs typeface="Times New Roman" panose="02020603050405020304" pitchFamily="18" charset="0"/>
                  </a:rPr>
                  <a:t>are associated, the multiple linear </a:t>
                </a:r>
                <a:r>
                  <a:rPr lang="en-US" dirty="0">
                    <a:solidFill>
                      <a:schemeClr val="bg1"/>
                    </a:solidFill>
                    <a:cs typeface="Times New Roman" panose="02020603050405020304" pitchFamily="18" charset="0"/>
                  </a:rPr>
                  <a:t>regression model </a:t>
                </a:r>
                <a:r>
                  <a:rPr lang="en-US" dirty="0">
                    <a:cs typeface="Times New Roman" panose="02020603050405020304" pitchFamily="18" charset="0"/>
                  </a:rPr>
                  <a:t>is given by</a:t>
                </a:r>
              </a:p>
              <a:p>
                <a:pPr lvl="8"/>
                <a:endParaRPr lang="en-US" dirty="0">
                  <a:latin typeface="Times New Roman" panose="02020603050405020304" pitchFamily="18" charset="0"/>
                  <a:cs typeface="Times New Roman" panose="02020603050405020304" pitchFamily="18" charset="0"/>
                </a:endParaRPr>
              </a:p>
              <a:p>
                <a:pPr algn="ct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𝑦</m:t>
                        </m:r>
                      </m:e>
                      <m:sub>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1</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2</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𝑘</m:t>
                        </m:r>
                      </m:sub>
                    </m:sSub>
                    <m:r>
                      <a:rPr lang="en-US">
                        <a:solidFill>
                          <a:srgbClr val="002060"/>
                        </a:solidFill>
                        <a:latin typeface="Cambria Math" panose="02040503050406030204" pitchFamily="18" charset="0"/>
                      </a:rPr>
                      <m:t>+∈</m:t>
                    </m:r>
                  </m:oMath>
                </a14:m>
                <a:endPar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ea typeface="Tahoma" panose="020B0604030504040204" pitchFamily="34" charset="0"/>
                    <a:cs typeface="Times New Roman" panose="02020603050405020304" pitchFamily="18" charset="0"/>
                  </a:rPr>
                  <a:t>And the estimated </a:t>
                </a:r>
                <a:r>
                  <a:rPr lang="en-US" dirty="0">
                    <a:solidFill>
                      <a:schemeClr val="bg1"/>
                    </a:solidFill>
                    <a:ea typeface="Tahoma" panose="020B0604030504040204" pitchFamily="34" charset="0"/>
                    <a:cs typeface="Times New Roman" panose="02020603050405020304" pitchFamily="18" charset="0"/>
                  </a:rPr>
                  <a:t>response</a:t>
                </a:r>
                <a:r>
                  <a:rPr lang="en-US" dirty="0">
                    <a:ea typeface="Tahoma" panose="020B0604030504040204" pitchFamily="34" charset="0"/>
                    <a:cs typeface="Times New Roman" panose="02020603050405020304" pitchFamily="18" charset="0"/>
                  </a:rPr>
                  <a:t> is obtained as</a:t>
                </a:r>
              </a:p>
              <a:p>
                <a:pPr lvl="8" algn="just"/>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ctr"/>
                <a14:m>
                  <m:oMath xmlns:m="http://schemas.openxmlformats.org/officeDocument/2006/math">
                    <m:sSub>
                      <m:sSubPr>
                        <m:ctrlPr>
                          <a:rPr lang="en-US" i="1">
                            <a:solidFill>
                              <a:srgbClr val="002060"/>
                            </a:solidFill>
                            <a:latin typeface="Cambria Math" panose="02040503050406030204" pitchFamily="18" charset="0"/>
                          </a:rPr>
                        </m:ctrlPr>
                      </m:sSubPr>
                      <m:e>
                        <m:r>
                          <a:rPr lang="cy-GB" i="1">
                            <a:solidFill>
                              <a:srgbClr val="002060"/>
                            </a:solidFill>
                            <a:latin typeface="Cambria Math" panose="02040503050406030204" pitchFamily="18" charset="0"/>
                          </a:rPr>
                          <m:t>ŷ</m:t>
                        </m:r>
                      </m:e>
                      <m:sub>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1</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2</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𝑘</m:t>
                        </m:r>
                      </m:sub>
                    </m:sSub>
                  </m:oMath>
                </a14:m>
                <a:endParaRPr lang="en-US" dirty="0">
                  <a:solidFill>
                    <a:srgbClr val="002060"/>
                  </a:solidFill>
                  <a:latin typeface="Times New Roman" panose="02020603050405020304" pitchFamily="18" charset="0"/>
                  <a:cs typeface="Times New Roman" panose="02020603050405020304" pitchFamily="18" charset="0"/>
                </a:endParaRPr>
              </a:p>
              <a:p>
                <a:endParaRPr lang="en-US" sz="1536" dirty="0">
                  <a:latin typeface="Times New Roman" panose="02020603050405020304" pitchFamily="18" charset="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221899" y="2513874"/>
                <a:ext cx="6273903" cy="2312589"/>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274D7E1-2720-47D6-9C51-E0526B65746C}"/>
              </a:ext>
            </a:extLst>
          </p:cNvPr>
          <p:cNvSpPr/>
          <p:nvPr/>
        </p:nvSpPr>
        <p:spPr>
          <a:xfrm>
            <a:off x="221899" y="2092539"/>
            <a:ext cx="6273903"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b="1" dirty="0">
                <a:cs typeface="Times New Roman" panose="02020603050405020304" pitchFamily="18" charset="0"/>
              </a:rPr>
              <a:t>Formulation:</a:t>
            </a:r>
          </a:p>
        </p:txBody>
      </p:sp>
      <p:sp>
        <p:nvSpPr>
          <p:cNvPr id="3" name="Date Placeholder 2">
            <a:extLst>
              <a:ext uri="{FF2B5EF4-FFF2-40B4-BE49-F238E27FC236}">
                <a16:creationId xmlns:a16="http://schemas.microsoft.com/office/drawing/2014/main" id="{0EDF5C79-3B11-3FCB-8F7B-3B66108CEFB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FC3BC3B0-84EB-2AF5-046C-EBB23D156EF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405191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2868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108</a:t>
            </a:fld>
            <a:endParaRPr lang="en-US" altLang="en-US" sz="921">
              <a:solidFill>
                <a:srgbClr val="898989"/>
              </a:solidFill>
            </a:endParaRPr>
          </a:p>
        </p:txBody>
      </p:sp>
      <p:cxnSp>
        <p:nvCxnSpPr>
          <p:cNvPr id="7" name="Straight Connector 6"/>
          <p:cNvCxnSpPr/>
          <p:nvPr/>
        </p:nvCxnSpPr>
        <p:spPr>
          <a:xfrm>
            <a:off x="337648" y="112601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E5E73A-12D3-49FC-BDC9-3A8026F5C276}"/>
                  </a:ext>
                </a:extLst>
              </p:cNvPr>
              <p:cNvSpPr/>
              <p:nvPr/>
            </p:nvSpPr>
            <p:spPr>
              <a:xfrm>
                <a:off x="337647" y="2189782"/>
                <a:ext cx="7775641" cy="2023393"/>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dirty="0">
                    <a:ea typeface="Tahoma" panose="020B0604030504040204" pitchFamily="34" charset="0"/>
                    <a:cs typeface="Times New Roman" panose="02020603050405020304" pitchFamily="18" charset="0"/>
                  </a:rPr>
                  <a:t>Let the data points given to us are</a:t>
                </a:r>
              </a:p>
              <a:p>
                <a:pPr algn="just"/>
                <a:endParaRPr lang="en-US" dirty="0">
                  <a:ea typeface="Tahoma" panose="020B0604030504040204" pitchFamily="34" charset="0"/>
                  <a:cs typeface="Times New Roman" panose="02020603050405020304" pitchFamily="18" charset="0"/>
                </a:endParaRPr>
              </a:p>
              <a:p>
                <a:pPr algn="ctr"/>
                <a:r>
                  <a:rPr lang="en-US" dirty="0">
                    <a:solidFill>
                      <a:srgbClr val="002060"/>
                    </a:solidFill>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1</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2</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r>
                      <a:rPr lang="en-US">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3</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𝑘𝑖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𝑦</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=1,2,………,</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𝑛</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𝑛</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&gt;</m:t>
                    </m:r>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𝑘</m:t>
                    </m:r>
                  </m:oMath>
                </a14:m>
                <a:endParaRPr lang="en-US" dirty="0">
                  <a:ea typeface="Tahoma" panose="020B0604030504040204" pitchFamily="34" charset="0"/>
                  <a:cs typeface="Times New Roman" panose="02020603050405020304" pitchFamily="18" charset="0"/>
                </a:endParaRPr>
              </a:p>
              <a:p>
                <a:pPr algn="ctr"/>
                <a:endParaRPr lang="en-US" dirty="0">
                  <a:ea typeface="Tahoma" panose="020B0604030504040204" pitchFamily="34" charset="0"/>
                  <a:cs typeface="Times New Roman" panose="02020603050405020304" pitchFamily="18" charset="0"/>
                </a:endParaRPr>
              </a:p>
              <a:p>
                <a:pPr algn="just"/>
                <a:r>
                  <a:rPr lang="en-US" dirty="0">
                    <a:ea typeface="Tahoma" panose="020B0604030504040204" pitchFamily="34" charset="0"/>
                    <a:cs typeface="Times New Roman" panose="02020603050405020304" pitchFamily="18" charset="0"/>
                  </a:rPr>
                  <a:t>where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𝑦</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ea typeface="Tahoma" panose="020B0604030504040204" pitchFamily="34" charset="0"/>
                    <a:cs typeface="Times New Roman" panose="02020603050405020304" pitchFamily="18" charset="0"/>
                  </a:rPr>
                  <a:t> is the observed response to the values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1</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2</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r>
                      <a:rPr lang="en-US">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3</m:t>
                        </m:r>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𝑖</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𝑘𝑖</m:t>
                        </m:r>
                      </m:sub>
                    </m:sSub>
                  </m:oMath>
                </a14:m>
                <a:r>
                  <a:rPr lang="en-US" dirty="0">
                    <a:ea typeface="Tahoma" panose="020B0604030504040204" pitchFamily="34" charset="0"/>
                    <a:cs typeface="Times New Roman" panose="02020603050405020304" pitchFamily="18" charset="0"/>
                  </a:rPr>
                  <a:t> of </a:t>
                </a:r>
                <a14:m>
                  <m:oMath xmlns:m="http://schemas.openxmlformats.org/officeDocument/2006/math">
                    <m:r>
                      <a:rPr lang="en-US" i="1" dirty="0">
                        <a:solidFill>
                          <a:srgbClr val="002060"/>
                        </a:solidFill>
                        <a:latin typeface="Cambria Math" panose="02040503050406030204" pitchFamily="18" charset="0"/>
                        <a:ea typeface="Tahoma" panose="020B0604030504040204" pitchFamily="34" charset="0"/>
                        <a:cs typeface="Times New Roman" panose="02020603050405020304" pitchFamily="18" charset="0"/>
                      </a:rPr>
                      <m:t>𝑘</m:t>
                    </m:r>
                  </m:oMath>
                </a14:m>
                <a:r>
                  <a:rPr lang="en-US" dirty="0">
                    <a:ea typeface="Tahoma" panose="020B0604030504040204" pitchFamily="34" charset="0"/>
                    <a:cs typeface="Times New Roman" panose="02020603050405020304" pitchFamily="18" charset="0"/>
                  </a:rPr>
                  <a:t> independent variables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1</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2</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r>
                      <a:rPr lang="en-US">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3</m:t>
                        </m:r>
                      </m:sub>
                    </m:s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 ……………….,</m:t>
                    </m:r>
                  </m:oMath>
                </a14:m>
                <a:r>
                  <a:rPr lang="en-US" dirty="0">
                    <a:solidFill>
                      <a:srgbClr val="002060"/>
                    </a:solidFill>
                    <a:ea typeface="Tahoma" panose="020B0604030504040204" pitchFamily="34" charset="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𝑥</m:t>
                        </m:r>
                      </m:e>
                      <m:sub>
                        <m:r>
                          <a:rPr lang="en-US" i="1">
                            <a:solidFill>
                              <a:srgbClr val="002060"/>
                            </a:solidFill>
                            <a:latin typeface="Cambria Math" panose="02040503050406030204" pitchFamily="18" charset="0"/>
                            <a:ea typeface="Tahoma" panose="020B0604030504040204" pitchFamily="34" charset="0"/>
                            <a:cs typeface="Times New Roman" panose="02020603050405020304" pitchFamily="18" charset="0"/>
                          </a:rPr>
                          <m:t>𝑘</m:t>
                        </m:r>
                      </m:sub>
                    </m:sSub>
                  </m:oMath>
                </a14:m>
                <a:r>
                  <a:rPr lang="en-US" dirty="0">
                    <a:ea typeface="Tahoma" panose="020B0604030504040204" pitchFamily="34" charset="0"/>
                    <a:cs typeface="Times New Roman" panose="02020603050405020304" pitchFamily="18" charset="0"/>
                  </a:rPr>
                  <a:t>. </a:t>
                </a:r>
                <a:endParaRPr lang="en-US" b="1" dirty="0">
                  <a:solidFill>
                    <a:srgbClr val="FF0000"/>
                  </a:solidFill>
                  <a:ea typeface="Tahoma" panose="020B0604030504040204" pitchFamily="34" charset="0"/>
                  <a:cs typeface="Times New Roman" panose="02020603050405020304" pitchFamily="18" charset="0"/>
                </a:endParaRPr>
              </a:p>
              <a:p>
                <a:endParaRPr lang="en-US" sz="1536" b="1" dirty="0">
                  <a:cs typeface="Times New Roman" panose="02020603050405020304" pitchFamily="18" charset="0"/>
                </a:endParaRPr>
              </a:p>
            </p:txBody>
          </p:sp>
        </mc:Choice>
        <mc:Fallback xmlns="">
          <p:sp>
            <p:nvSpPr>
              <p:cNvPr id="10" name="Rectangle 9">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2189782"/>
                <a:ext cx="7775641" cy="2023393"/>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274D7E1-2720-47D6-9C51-E0526B65746C}"/>
              </a:ext>
            </a:extLst>
          </p:cNvPr>
          <p:cNvSpPr/>
          <p:nvPr/>
        </p:nvSpPr>
        <p:spPr>
          <a:xfrm>
            <a:off x="337648" y="1768448"/>
            <a:ext cx="7775642"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b="1" dirty="0">
                <a:cs typeface="Times New Roman" panose="02020603050405020304" pitchFamily="18" charset="0"/>
              </a:rPr>
              <a:t>Estimating the coefficients: The data points </a:t>
            </a:r>
          </a:p>
        </p:txBody>
      </p:sp>
      <p:sp>
        <p:nvSpPr>
          <p:cNvPr id="2" name="Date Placeholder 1">
            <a:extLst>
              <a:ext uri="{FF2B5EF4-FFF2-40B4-BE49-F238E27FC236}">
                <a16:creationId xmlns:a16="http://schemas.microsoft.com/office/drawing/2014/main" id="{6F467BD5-7423-FE45-8BC6-BA5E4560B68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7E307917-5C2D-A477-C462-27E67849FCF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1187134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66352"/>
            <a:ext cx="8617932" cy="436382"/>
          </a:xfrm>
        </p:spPr>
        <p:txBody>
          <a:bodyPr>
            <a:noAutofit/>
          </a:bodyPr>
          <a:lstStyle/>
          <a:p>
            <a:r>
              <a:rPr lang="en-US" altLang="en-US" sz="44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109</a:t>
            </a:fld>
            <a:endParaRPr lang="en-US" altLang="en-US" sz="921">
              <a:solidFill>
                <a:srgbClr val="898989"/>
              </a:solidFill>
            </a:endParaRPr>
          </a:p>
        </p:txBody>
      </p:sp>
      <p:cxnSp>
        <p:nvCxnSpPr>
          <p:cNvPr id="7" name="Straight Connector 6"/>
          <p:cNvCxnSpPr/>
          <p:nvPr/>
        </p:nvCxnSpPr>
        <p:spPr>
          <a:xfrm>
            <a:off x="275482" y="113758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8" y="1660142"/>
            <a:ext cx="7938251"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Estimating the coefficients: The model formulation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8" y="2080483"/>
                <a:ext cx="7938250" cy="271726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dirty="0">
                    <a:cs typeface="Times New Roman" panose="02020603050405020304" pitchFamily="18" charset="0"/>
                  </a:rPr>
                  <a:t>So, the regression model in this case is given by,</a:t>
                </a:r>
              </a:p>
              <a:p>
                <a:endParaRPr lang="en-US" dirty="0">
                  <a:cs typeface="Times New Roman" panose="02020603050405020304" pitchFamily="18" charset="0"/>
                </a:endParaRPr>
              </a:p>
              <a:p>
                <a:pPr algn="just"/>
                <a:r>
                  <a:rPr lang="en-US" dirty="0"/>
                  <a:t>		</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𝑦</m:t>
                        </m:r>
                      </m:e>
                      <m:sub>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1</m:t>
                        </m:r>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2</m:t>
                        </m:r>
                        <m:r>
                          <a:rPr lang="en-US">
                            <a:solidFill>
                              <a:srgbClr val="002060"/>
                            </a:solidFill>
                            <a:latin typeface="Cambria Math" panose="02040503050406030204" pitchFamily="18" charset="0"/>
                          </a:rPr>
                          <m:t>𝑖</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𝑘𝑖</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m:t>
                        </m:r>
                      </m:e>
                      <m:sub>
                        <m:r>
                          <a:rPr lang="en-US">
                            <a:solidFill>
                              <a:srgbClr val="002060"/>
                            </a:solidFill>
                            <a:latin typeface="Cambria Math" panose="02040503050406030204" pitchFamily="18" charset="0"/>
                          </a:rPr>
                          <m:t>𝑖</m:t>
                        </m:r>
                      </m:sub>
                    </m:sSub>
                  </m:oMath>
                </a14:m>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US" i="1">
                            <a:solidFill>
                              <a:srgbClr val="002060"/>
                            </a:solidFill>
                            <a:latin typeface="Cambria Math" panose="02040503050406030204" pitchFamily="18" charset="0"/>
                          </a:rPr>
                        </m:ctrlPr>
                      </m:sSubPr>
                      <m:e>
                        <m:r>
                          <a:rPr lang="cy-GB" i="1">
                            <a:solidFill>
                              <a:srgbClr val="002060"/>
                            </a:solidFill>
                            <a:latin typeface="Cambria Math" panose="02040503050406030204" pitchFamily="18" charset="0"/>
                          </a:rPr>
                          <m:t>ŷ</m:t>
                        </m:r>
                      </m:e>
                      <m:sub>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1</m:t>
                        </m:r>
                        <m:r>
                          <a:rPr lang="en-US">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2</m:t>
                        </m:r>
                        <m:r>
                          <a:rPr lang="en-US">
                            <a:solidFill>
                              <a:srgbClr val="002060"/>
                            </a:solidFill>
                            <a:latin typeface="Cambria Math" panose="02040503050406030204" pitchFamily="18" charset="0"/>
                          </a:rPr>
                          <m:t>𝑖</m:t>
                        </m:r>
                      </m:sub>
                    </m:sSub>
                  </m:oMath>
                </a14:m>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m:rPr>
                            <m:sty m:val="p"/>
                          </m:rPr>
                          <a:rPr lang="en-US">
                            <a:solidFill>
                              <a:srgbClr val="002060"/>
                            </a:solidFill>
                            <a:latin typeface="Cambria Math" panose="02040503050406030204" pitchFamily="18" charset="0"/>
                          </a:rPr>
                          <m:t>b</m:t>
                        </m:r>
                      </m:e>
                      <m:sub>
                        <m:r>
                          <a:rPr lang="en-US">
                            <a:solidFill>
                              <a:srgbClr val="002060"/>
                            </a:solidFill>
                            <a:latin typeface="Cambria Math" panose="02040503050406030204" pitchFamily="18" charset="0"/>
                          </a:rPr>
                          <m:t>𝑘</m:t>
                        </m:r>
                      </m:sub>
                    </m:sSub>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𝑥</m:t>
                        </m:r>
                      </m:e>
                      <m:sub>
                        <m:r>
                          <a:rPr lang="en-US">
                            <a:solidFill>
                              <a:srgbClr val="002060"/>
                            </a:solidFill>
                            <a:latin typeface="Cambria Math" panose="02040503050406030204" pitchFamily="18" charset="0"/>
                          </a:rPr>
                          <m:t>𝑘𝑖</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e</m:t>
                        </m:r>
                      </m:e>
                      <m:sub>
                        <m:r>
                          <a:rPr lang="en-US">
                            <a:solidFill>
                              <a:srgbClr val="002060"/>
                            </a:solidFill>
                            <a:latin typeface="Cambria Math" panose="02040503050406030204" pitchFamily="18" charset="0"/>
                          </a:rPr>
                          <m:t>𝑖</m:t>
                        </m:r>
                      </m:sub>
                    </m:sSub>
                  </m:oMath>
                </a14:m>
                <a:endParaRPr lang="en-US" dirty="0">
                  <a:solidFill>
                    <a:srgbClr val="002060"/>
                  </a:solidFill>
                  <a:cs typeface="Times New Roman" panose="02020603050405020304" pitchFamily="18" charset="0"/>
                </a:endParaRPr>
              </a:p>
              <a:p>
                <a:pPr algn="just"/>
                <a:endParaRPr lang="en-US" dirty="0">
                  <a:solidFill>
                    <a:srgbClr val="002060"/>
                  </a:solidFill>
                  <a:cs typeface="Times New Roman" panose="02020603050405020304" pitchFamily="18" charset="0"/>
                </a:endParaRPr>
              </a:p>
              <a:p>
                <a:pPr algn="just"/>
                <a:r>
                  <a:rPr lang="en-US" dirty="0">
                    <a:ea typeface="Tahoma" panose="020B0604030504040204" pitchFamily="34" charset="0"/>
                    <a:cs typeface="Times New Roman" panose="02020603050405020304" pitchFamily="18" charset="0"/>
                  </a:rPr>
                  <a:t>where </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m:t>
                        </m:r>
                      </m:e>
                      <m:sub>
                        <m:r>
                          <a:rPr lang="en-US">
                            <a:solidFill>
                              <a:srgbClr val="002060"/>
                            </a:solidFill>
                            <a:latin typeface="Cambria Math" panose="02040503050406030204" pitchFamily="18" charset="0"/>
                          </a:rPr>
                          <m:t>𝑖</m:t>
                        </m:r>
                      </m:sub>
                    </m:sSub>
                  </m:oMath>
                </a14:m>
                <a:r>
                  <a:rPr lang="en-US" dirty="0">
                    <a:ea typeface="Tahoma" panose="020B0604030504040204" pitchFamily="34" charset="0"/>
                    <a:cs typeface="Times New Roman" panose="02020603050405020304" pitchFamily="18" charset="0"/>
                  </a:rPr>
                  <a:t> and </a:t>
                </a:r>
                <a14:m>
                  <m:oMath xmlns:m="http://schemas.openxmlformats.org/officeDocument/2006/math">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e</m:t>
                        </m:r>
                      </m:e>
                      <m:sub>
                        <m:r>
                          <a:rPr lang="en-US">
                            <a:solidFill>
                              <a:srgbClr val="002060"/>
                            </a:solidFill>
                            <a:latin typeface="Cambria Math" panose="02040503050406030204" pitchFamily="18" charset="0"/>
                          </a:rPr>
                          <m:t>𝑖</m:t>
                        </m:r>
                      </m:sub>
                    </m:sSub>
                  </m:oMath>
                </a14:m>
                <a:r>
                  <a:rPr lang="en-US" dirty="0">
                    <a:ea typeface="Tahoma" panose="020B0604030504040204" pitchFamily="34" charset="0"/>
                    <a:cs typeface="Times New Roman" panose="02020603050405020304" pitchFamily="18" charset="0"/>
                  </a:rPr>
                  <a:t> are the random error and residual error, respectively associated with true response </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𝑦</m:t>
                        </m:r>
                      </m:e>
                      <m:sub>
                        <m:r>
                          <a:rPr lang="en-US">
                            <a:solidFill>
                              <a:srgbClr val="002060"/>
                            </a:solidFill>
                            <a:latin typeface="Cambria Math" panose="02040503050406030204" pitchFamily="18" charset="0"/>
                          </a:rPr>
                          <m:t>𝑖</m:t>
                        </m:r>
                      </m:sub>
                    </m:sSub>
                  </m:oMath>
                </a14:m>
                <a:r>
                  <a:rPr lang="en-US" dirty="0">
                    <a:ea typeface="Tahoma" panose="020B0604030504040204" pitchFamily="34" charset="0"/>
                    <a:cs typeface="Times New Roman" panose="02020603050405020304" pitchFamily="18" charset="0"/>
                  </a:rPr>
                  <a:t> and fitted response</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 </m:t>
                        </m:r>
                        <m:r>
                          <a:rPr lang="cy-GB">
                            <a:solidFill>
                              <a:srgbClr val="002060"/>
                            </a:solidFill>
                            <a:latin typeface="Cambria Math" panose="02040503050406030204" pitchFamily="18" charset="0"/>
                          </a:rPr>
                          <m:t>ŷ</m:t>
                        </m:r>
                      </m:e>
                      <m:sub>
                        <m:r>
                          <a:rPr lang="en-US">
                            <a:latin typeface="Cambria Math" panose="02040503050406030204" pitchFamily="18" charset="0"/>
                          </a:rPr>
                          <m:t>𝑖</m:t>
                        </m:r>
                      </m:sub>
                    </m:sSub>
                  </m:oMath>
                </a14:m>
                <a:r>
                  <a:rPr lang="en-US" dirty="0">
                    <a:ea typeface="Tahoma" panose="020B0604030504040204" pitchFamily="34" charset="0"/>
                    <a:cs typeface="Times New Roman" panose="02020603050405020304" pitchFamily="18" charset="0"/>
                  </a:rPr>
                  <a:t>.</a:t>
                </a:r>
              </a:p>
              <a:p>
                <a:pPr algn="just"/>
                <a:endParaRPr lang="en-US" dirty="0">
                  <a:solidFill>
                    <a:srgbClr val="002060"/>
                  </a:solidFill>
                  <a:cs typeface="Times New Roman" panose="02020603050405020304" pitchFamily="18" charset="0"/>
                </a:endParaRPr>
              </a:p>
              <a:p>
                <a:pPr algn="just"/>
                <a:endParaRPr lang="en-US" sz="1536" dirty="0">
                  <a:solidFill>
                    <a:srgbClr val="002060"/>
                  </a:solidFill>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80483"/>
                <a:ext cx="7938250" cy="2717265"/>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273C0C7B-55D6-BE27-CD87-04A61082FAF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0625E1AB-7B87-6781-79ED-6FB1CD2958B9}"/>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5461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6327"/>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Measures of Relationship</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a:t>
            </a:fld>
            <a:endParaRPr lang="en-US" altLang="en-US" sz="921">
              <a:solidFill>
                <a:srgbClr val="898989"/>
              </a:solidFill>
            </a:endParaRPr>
          </a:p>
        </p:txBody>
      </p:sp>
      <p:cxnSp>
        <p:nvCxnSpPr>
          <p:cNvPr id="7" name="Straight Connector 6"/>
          <p:cNvCxnSpPr/>
          <p:nvPr/>
        </p:nvCxnSpPr>
        <p:spPr>
          <a:xfrm>
            <a:off x="275482" y="95239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Freeform: Shape 3">
            <a:extLst>
              <a:ext uri="{FF2B5EF4-FFF2-40B4-BE49-F238E27FC236}">
                <a16:creationId xmlns:a16="http://schemas.microsoft.com/office/drawing/2014/main" id="{A2934E31-C8A4-4665-A128-4EA35B0763AB}"/>
              </a:ext>
            </a:extLst>
          </p:cNvPr>
          <p:cNvSpPr/>
          <p:nvPr/>
        </p:nvSpPr>
        <p:spPr>
          <a:xfrm>
            <a:off x="337645" y="1799505"/>
            <a:ext cx="8435963" cy="2373959"/>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ctr" anchorCtr="0">
            <a:noAutofit/>
          </a:bodyPr>
          <a:lstStyle/>
          <a:p>
            <a:pPr defTabSz="682574">
              <a:lnSpc>
                <a:spcPct val="90000"/>
              </a:lnSpc>
              <a:spcAft>
                <a:spcPct val="35000"/>
              </a:spcAft>
            </a:pPr>
            <a:r>
              <a:rPr lang="en-US" sz="2000" b="1" dirty="0"/>
              <a:t>Q1: </a:t>
            </a:r>
            <a:r>
              <a:rPr lang="en-US" sz="2000" dirty="0"/>
              <a:t>Does there exist relation between two variables (in case of bivariate population) ?</a:t>
            </a:r>
          </a:p>
          <a:p>
            <a:pPr defTabSz="682574">
              <a:lnSpc>
                <a:spcPct val="90000"/>
              </a:lnSpc>
              <a:spcBef>
                <a:spcPct val="0"/>
              </a:spcBef>
              <a:spcAft>
                <a:spcPct val="35000"/>
              </a:spcAft>
            </a:pPr>
            <a:endParaRPr lang="en-US" sz="2000" dirty="0"/>
          </a:p>
          <a:p>
            <a:pPr defTabSz="682574">
              <a:lnSpc>
                <a:spcPct val="90000"/>
              </a:lnSpc>
              <a:spcAft>
                <a:spcPct val="35000"/>
              </a:spcAft>
            </a:pPr>
            <a:r>
              <a:rPr lang="en-US" sz="2000" b="1" dirty="0"/>
              <a:t>Q2: </a:t>
            </a:r>
            <a:r>
              <a:rPr lang="en-US" sz="2000" dirty="0"/>
              <a:t>Is there any relationship between one variable in one side and two or more variables on the other side (in case of multivariate population)?  </a:t>
            </a:r>
            <a:endParaRPr lang="en-IN" sz="2000" dirty="0"/>
          </a:p>
        </p:txBody>
      </p:sp>
      <p:sp>
        <p:nvSpPr>
          <p:cNvPr id="13" name="Rectangle 12">
            <a:extLst>
              <a:ext uri="{FF2B5EF4-FFF2-40B4-BE49-F238E27FC236}">
                <a16:creationId xmlns:a16="http://schemas.microsoft.com/office/drawing/2014/main" id="{3BA7D289-5195-4EEC-86B7-2BC1F7D04005}"/>
              </a:ext>
            </a:extLst>
          </p:cNvPr>
          <p:cNvSpPr/>
          <p:nvPr/>
        </p:nvSpPr>
        <p:spPr>
          <a:xfrm>
            <a:off x="337646" y="1342664"/>
            <a:ext cx="8435963" cy="746142"/>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sz="2000" dirty="0">
                <a:cs typeface="Times New Roman" pitchFamily="18" charset="0"/>
              </a:rPr>
              <a:t>In case of bivariate and multivariate populations, usually, we have to answer two types of questions:  </a:t>
            </a:r>
          </a:p>
        </p:txBody>
      </p:sp>
      <p:sp>
        <p:nvSpPr>
          <p:cNvPr id="3" name="Rectangle: Folded Corner 2">
            <a:extLst>
              <a:ext uri="{FF2B5EF4-FFF2-40B4-BE49-F238E27FC236}">
                <a16:creationId xmlns:a16="http://schemas.microsoft.com/office/drawing/2014/main" id="{C55729FA-5FBF-4208-8D54-F5C5F08B1CAF}"/>
              </a:ext>
            </a:extLst>
          </p:cNvPr>
          <p:cNvSpPr/>
          <p:nvPr/>
        </p:nvSpPr>
        <p:spPr>
          <a:xfrm>
            <a:off x="3191233" y="4363994"/>
            <a:ext cx="1886925" cy="1645574"/>
          </a:xfrm>
          <a:prstGeom prst="foldedCorner">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IN" sz="1843" dirty="0">
                <a:solidFill>
                  <a:srgbClr val="C00000"/>
                </a:solidFill>
              </a:rPr>
              <a:t>Solution</a:t>
            </a:r>
          </a:p>
          <a:p>
            <a:pPr algn="ctr"/>
            <a:r>
              <a:rPr lang="en-IN" sz="8830" dirty="0">
                <a:solidFill>
                  <a:srgbClr val="C00000"/>
                </a:solidFill>
              </a:rPr>
              <a:t>?</a:t>
            </a:r>
          </a:p>
        </p:txBody>
      </p:sp>
      <p:sp>
        <p:nvSpPr>
          <p:cNvPr id="2" name="Date Placeholder 1">
            <a:extLst>
              <a:ext uri="{FF2B5EF4-FFF2-40B4-BE49-F238E27FC236}">
                <a16:creationId xmlns:a16="http://schemas.microsoft.com/office/drawing/2014/main" id="{78543424-293A-4C31-AF24-43AB9FD2867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565BFD34-82B5-4498-0EAD-BC0E7E18EC7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25872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22909"/>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110</a:t>
            </a:fld>
            <a:endParaRPr lang="en-US" altLang="en-US" sz="921">
              <a:solidFill>
                <a:srgbClr val="898989"/>
              </a:solidFill>
            </a:endParaRPr>
          </a:p>
        </p:txBody>
      </p:sp>
      <p:cxnSp>
        <p:nvCxnSpPr>
          <p:cNvPr id="7" name="Straight Connector 6"/>
          <p:cNvCxnSpPr/>
          <p:nvPr/>
        </p:nvCxnSpPr>
        <p:spPr>
          <a:xfrm>
            <a:off x="275482" y="111443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8" y="1660142"/>
            <a:ext cx="7938251"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Estimating the coefficients: Minimization of the SSE</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8" y="2080483"/>
                <a:ext cx="7938251" cy="241049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dirty="0">
                    <a:ea typeface="Tahoma" panose="020B0604030504040204" pitchFamily="34" charset="0"/>
                    <a:cs typeface="Times New Roman" panose="02020603050405020304" pitchFamily="18" charset="0"/>
                  </a:rPr>
                  <a:t>Using the concept of </a:t>
                </a:r>
                <a:r>
                  <a:rPr lang="en-US" b="1" dirty="0">
                    <a:solidFill>
                      <a:srgbClr val="0B5ED7"/>
                    </a:solidFill>
                    <a:ea typeface="Tahoma" panose="020B0604030504040204" pitchFamily="34" charset="0"/>
                    <a:cs typeface="Times New Roman" panose="02020603050405020304" pitchFamily="18" charset="0"/>
                  </a:rPr>
                  <a:t>Least Square Method </a:t>
                </a:r>
                <a:r>
                  <a:rPr lang="en-US" dirty="0">
                    <a:ea typeface="Tahoma" panose="020B0604030504040204" pitchFamily="34" charset="0"/>
                    <a:cs typeface="Times New Roman" panose="02020603050405020304" pitchFamily="18" charset="0"/>
                  </a:rPr>
                  <a:t>to estimate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0</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1</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2</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𝑘</m:t>
                        </m:r>
                      </m:sub>
                    </m:sSub>
                  </m:oMath>
                </a14:m>
                <a:r>
                  <a:rPr lang="en-US" dirty="0">
                    <a:ea typeface="Tahoma" panose="020B0604030504040204" pitchFamily="34" charset="0"/>
                    <a:cs typeface="Times New Roman" panose="02020603050405020304" pitchFamily="18" charset="0"/>
                  </a:rPr>
                  <a:t>, we minimize the expression</a:t>
                </a:r>
              </a:p>
              <a:p>
                <a:pPr algn="just"/>
                <a:endParaRPr lang="en-US" dirty="0">
                  <a:ea typeface="Tahoma" panose="020B0604030504040204" pitchFamily="34" charset="0"/>
                  <a:cs typeface="Times New Roman" panose="02020603050405020304" pitchFamily="18" charset="0"/>
                </a:endParaRPr>
              </a:p>
              <a:p>
                <a:r>
                  <a:rPr lang="en-US" dirty="0">
                    <a:ea typeface="Tahoma" panose="020B0604030504040204" pitchFamily="34" charset="0"/>
                    <a:cs typeface="Times New Roman" panose="02020603050405020304" pitchFamily="18" charset="0"/>
                  </a:rPr>
                  <a:t>		</a:t>
                </a:r>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a:t>
                </a:r>
                <a14:m>
                  <m:oMath xmlns:m="http://schemas.openxmlformats.org/officeDocument/2006/math">
                    <m:r>
                      <m:rPr>
                        <m:sty m:val="p"/>
                      </m:rPr>
                      <a:rPr lang="en-US">
                        <a:solidFill>
                          <a:srgbClr val="002060"/>
                        </a:solidFill>
                        <a:latin typeface="Cambria Math" panose="02040503050406030204" pitchFamily="18" charset="0"/>
                        <a:ea typeface="Cambria Math" panose="02040503050406030204" pitchFamily="18" charset="0"/>
                      </a:rPr>
                      <m:t>SSE</m:t>
                    </m:r>
                    <m:r>
                      <a:rPr lang="en-US">
                        <a:solidFill>
                          <a:srgbClr val="002060"/>
                        </a:solidFill>
                        <a:latin typeface="Cambria Math" panose="02040503050406030204" pitchFamily="18" charset="0"/>
                        <a:ea typeface="Cambria Math" panose="02040503050406030204" pitchFamily="18" charset="0"/>
                      </a:rPr>
                      <m:t>=</m:t>
                    </m:r>
                    <m:nary>
                      <m:naryPr>
                        <m:chr m:val="∑"/>
                        <m:ctrlPr>
                          <a:rPr lang="en-US" i="1">
                            <a:solidFill>
                              <a:srgbClr val="002060"/>
                            </a:solidFill>
                            <a:latin typeface="Cambria Math" panose="02040503050406030204" pitchFamily="18" charset="0"/>
                            <a:ea typeface="Cambria Math" panose="02040503050406030204" pitchFamily="18" charset="0"/>
                          </a:rPr>
                        </m:ctrlPr>
                      </m:naryPr>
                      <m:sub>
                        <m:r>
                          <a:rPr lang="en-US" i="1">
                            <a:solidFill>
                              <a:srgbClr val="002060"/>
                            </a:solidFill>
                            <a:latin typeface="Cambria Math" panose="02040503050406030204" pitchFamily="18" charset="0"/>
                            <a:ea typeface="Cambria Math" panose="02040503050406030204" pitchFamily="18" charset="0"/>
                          </a:rPr>
                          <m:t>𝑖</m:t>
                        </m:r>
                        <m:r>
                          <a:rPr lang="en-US" i="1">
                            <a:solidFill>
                              <a:srgbClr val="002060"/>
                            </a:solidFill>
                            <a:latin typeface="Cambria Math" panose="02040503050406030204" pitchFamily="18" charset="0"/>
                            <a:ea typeface="Cambria Math" panose="02040503050406030204" pitchFamily="18" charset="0"/>
                          </a:rPr>
                          <m:t>=1</m:t>
                        </m:r>
                      </m:sub>
                      <m:sup>
                        <m:r>
                          <a:rPr lang="en-US" i="1">
                            <a:solidFill>
                              <a:srgbClr val="002060"/>
                            </a:solidFill>
                            <a:latin typeface="Cambria Math" panose="02040503050406030204" pitchFamily="18" charset="0"/>
                            <a:ea typeface="Cambria Math" panose="02040503050406030204" pitchFamily="18" charset="0"/>
                          </a:rPr>
                          <m:t>𝑛</m:t>
                        </m:r>
                      </m:sup>
                      <m:e>
                        <m:sSubSup>
                          <m:sSubSupPr>
                            <m:ctrlPr>
                              <a:rPr lang="en-US" i="1">
                                <a:solidFill>
                                  <a:srgbClr val="002060"/>
                                </a:solidFill>
                                <a:latin typeface="Cambria Math" panose="02040503050406030204" pitchFamily="18" charset="0"/>
                                <a:ea typeface="Cambria Math" panose="02040503050406030204" pitchFamily="18" charset="0"/>
                              </a:rPr>
                            </m:ctrlPr>
                          </m:sSubSupPr>
                          <m:e>
                            <m:r>
                              <a:rPr lang="en-US" i="1">
                                <a:solidFill>
                                  <a:srgbClr val="002060"/>
                                </a:solidFill>
                                <a:latin typeface="Cambria Math" panose="02040503050406030204" pitchFamily="18" charset="0"/>
                                <a:ea typeface="Cambria Math" panose="02040503050406030204" pitchFamily="18" charset="0"/>
                              </a:rPr>
                              <m:t>𝑒</m:t>
                            </m:r>
                          </m:e>
                          <m:sub>
                            <m:r>
                              <a:rPr lang="en-US" i="1">
                                <a:solidFill>
                                  <a:srgbClr val="002060"/>
                                </a:solidFill>
                                <a:latin typeface="Cambria Math" panose="02040503050406030204" pitchFamily="18" charset="0"/>
                                <a:ea typeface="Cambria Math" panose="02040503050406030204" pitchFamily="18" charset="0"/>
                              </a:rPr>
                              <m:t>𝑖</m:t>
                            </m:r>
                          </m:sub>
                          <m:sup>
                            <m:r>
                              <a:rPr lang="en-US" i="1">
                                <a:solidFill>
                                  <a:srgbClr val="002060"/>
                                </a:solidFill>
                                <a:latin typeface="Cambria Math" panose="02040503050406030204" pitchFamily="18" charset="0"/>
                                <a:ea typeface="Cambria Math" panose="02040503050406030204" pitchFamily="18" charset="0"/>
                              </a:rPr>
                              <m:t>2</m:t>
                            </m:r>
                          </m:sup>
                        </m:sSubSup>
                      </m:e>
                    </m:nary>
                    <m:r>
                      <a:rPr lang="en-US">
                        <a:solidFill>
                          <a:srgbClr val="002060"/>
                        </a:solidFill>
                        <a:latin typeface="Cambria Math" panose="02040503050406030204" pitchFamily="18" charset="0"/>
                        <a:ea typeface="Cambria Math" panose="02040503050406030204" pitchFamily="18" charset="0"/>
                      </a:rPr>
                      <m:t>=</m:t>
                    </m:r>
                    <m:nary>
                      <m:naryPr>
                        <m:chr m:val="∑"/>
                        <m:ctrlPr>
                          <a:rPr lang="en-US" i="1">
                            <a:solidFill>
                              <a:srgbClr val="002060"/>
                            </a:solidFill>
                            <a:latin typeface="Cambria Math" panose="02040503050406030204" pitchFamily="18" charset="0"/>
                            <a:ea typeface="Cambria Math" panose="02040503050406030204" pitchFamily="18" charset="0"/>
                          </a:rPr>
                        </m:ctrlPr>
                      </m:naryPr>
                      <m:sub>
                        <m:r>
                          <a:rPr lang="en-US" i="1">
                            <a:solidFill>
                              <a:srgbClr val="002060"/>
                            </a:solidFill>
                            <a:latin typeface="Cambria Math" panose="02040503050406030204" pitchFamily="18" charset="0"/>
                            <a:ea typeface="Cambria Math" panose="02040503050406030204" pitchFamily="18" charset="0"/>
                          </a:rPr>
                          <m:t>𝑖</m:t>
                        </m:r>
                        <m:r>
                          <a:rPr lang="en-US" i="1">
                            <a:solidFill>
                              <a:srgbClr val="002060"/>
                            </a:solidFill>
                            <a:latin typeface="Cambria Math" panose="02040503050406030204" pitchFamily="18" charset="0"/>
                            <a:ea typeface="Cambria Math" panose="02040503050406030204" pitchFamily="18" charset="0"/>
                          </a:rPr>
                          <m:t>=1</m:t>
                        </m:r>
                      </m:sub>
                      <m:sup>
                        <m:r>
                          <a:rPr lang="en-US" i="1">
                            <a:solidFill>
                              <a:srgbClr val="002060"/>
                            </a:solidFill>
                            <a:latin typeface="Cambria Math" panose="02040503050406030204" pitchFamily="18" charset="0"/>
                            <a:ea typeface="Cambria Math" panose="02040503050406030204" pitchFamily="18" charset="0"/>
                          </a:rPr>
                          <m:t>𝑛</m:t>
                        </m:r>
                      </m:sup>
                      <m:e>
                        <m:sSup>
                          <m:sSupPr>
                            <m:ctrlPr>
                              <a:rPr lang="en-US" i="1">
                                <a:solidFill>
                                  <a:srgbClr val="002060"/>
                                </a:solidFill>
                                <a:latin typeface="Cambria Math" panose="02040503050406030204" pitchFamily="18" charset="0"/>
                                <a:ea typeface="Cambria Math" panose="02040503050406030204" pitchFamily="18" charset="0"/>
                              </a:rPr>
                            </m:ctrlPr>
                          </m:sSupPr>
                          <m:e>
                            <m:r>
                              <a:rPr lang="en-US" i="1">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𝑦</m:t>
                                </m:r>
                              </m:e>
                              <m:sub>
                                <m:r>
                                  <a:rPr lang="en-US" i="1">
                                    <a:solidFill>
                                      <a:srgbClr val="002060"/>
                                    </a:solidFill>
                                    <a:latin typeface="Cambria Math" panose="02040503050406030204" pitchFamily="18" charset="0"/>
                                    <a:ea typeface="Cambria Math" panose="02040503050406030204" pitchFamily="18" charset="0"/>
                                  </a:rPr>
                                  <m:t>𝑖</m:t>
                                </m:r>
                              </m:sub>
                            </m:sSub>
                            <m:r>
                              <m:rPr>
                                <m:nor/>
                              </m:rP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cy-GB" i="1">
                                    <a:solidFill>
                                      <a:srgbClr val="002060"/>
                                    </a:solidFill>
                                    <a:latin typeface="Cambria Math" panose="02040503050406030204" pitchFamily="18" charset="0"/>
                                    <a:ea typeface="Cambria Math" panose="02040503050406030204" pitchFamily="18" charset="0"/>
                                  </a:rPr>
                                  <m:t>ŷ</m:t>
                                </m:r>
                              </m:e>
                              <m:sub>
                                <m:r>
                                  <a:rPr lang="en-US">
                                    <a:solidFill>
                                      <a:srgbClr val="002060"/>
                                    </a:solidFill>
                                    <a:latin typeface="Cambria Math" panose="02040503050406030204" pitchFamily="18" charset="0"/>
                                    <a:ea typeface="Cambria Math" panose="02040503050406030204" pitchFamily="18" charset="0"/>
                                  </a:rPr>
                                  <m:t>𝑖</m:t>
                                </m:r>
                              </m:sub>
                            </m:sSub>
                            <m:r>
                              <m:rPr>
                                <m:nor/>
                              </m:rP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m:t>
                            </m:r>
                          </m:e>
                          <m:sup>
                            <m:r>
                              <a:rPr lang="en-US" i="1">
                                <a:solidFill>
                                  <a:srgbClr val="002060"/>
                                </a:solidFill>
                                <a:latin typeface="Cambria Math" panose="02040503050406030204" pitchFamily="18" charset="0"/>
                                <a:ea typeface="Cambria Math" panose="02040503050406030204" pitchFamily="18" charset="0"/>
                              </a:rPr>
                              <m:t>2</m:t>
                            </m:r>
                          </m:sup>
                        </m:sSup>
                      </m:e>
                    </m:nary>
                  </m:oMath>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dirty="0">
                  <a:latin typeface="Cambria Math" panose="02040503050406030204" pitchFamily="18" charset="0"/>
                  <a:ea typeface="Cambria Math" panose="02040503050406030204" pitchFamily="18" charset="0"/>
                  <a:cs typeface="Times New Roman" panose="02020603050405020304" pitchFamily="18" charset="0"/>
                </a:endParaRPr>
              </a:p>
              <a:p>
                <a:r>
                  <a:rPr lang="en-US" dirty="0">
                    <a:latin typeface="Cambria Math" panose="02040503050406030204" pitchFamily="18" charset="0"/>
                    <a:ea typeface="Cambria Math" panose="02040503050406030204" pitchFamily="18" charset="0"/>
                    <a:cs typeface="Times New Roman" panose="02020603050405020304" pitchFamily="18" charset="0"/>
                  </a:rPr>
                  <a:t>To minimize the </a:t>
                </a:r>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SSE</a:t>
                </a:r>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a:latin typeface="Times New Roman" panose="02020603050405020304" pitchFamily="18" charset="0"/>
                    <a:ea typeface="Tahoma" panose="020B0604030504040204" pitchFamily="34" charset="0"/>
                    <a:cs typeface="Times New Roman" panose="02020603050405020304" pitchFamily="18" charset="0"/>
                  </a:rPr>
                  <a:t>we need to differentiate </a:t>
                </a:r>
                <a:r>
                  <a:rPr lang="en-US"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SSE</a:t>
                </a:r>
                <a:r>
                  <a:rPr lang="en-US" dirty="0">
                    <a:latin typeface="Times New Roman" panose="02020603050405020304" pitchFamily="18" charset="0"/>
                    <a:ea typeface="Tahoma" panose="020B0604030504040204" pitchFamily="34" charset="0"/>
                    <a:cs typeface="Times New Roman" panose="02020603050405020304" pitchFamily="18" charset="0"/>
                  </a:rPr>
                  <a:t> in turn with respect to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0</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2</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𝑘</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and equate to zero.</a:t>
                </a: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endParaRPr lang="en-US" sz="691" dirty="0">
                  <a:ea typeface="Tahoma" panose="020B0604030504040204" pitchFamily="34"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80483"/>
                <a:ext cx="7938251" cy="2410494"/>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C4B862B2-DCBF-AFC3-B167-3D4BAE0245D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D5BF1DD-83C5-81B4-47F3-B4CA502089C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4477714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04465"/>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111</a:t>
            </a:fld>
            <a:endParaRPr lang="en-US" altLang="en-US" sz="921">
              <a:solidFill>
                <a:srgbClr val="898989"/>
              </a:solidFill>
            </a:endParaRPr>
          </a:p>
        </p:txBody>
      </p:sp>
      <p:cxnSp>
        <p:nvCxnSpPr>
          <p:cNvPr id="7" name="Straight Connector 6"/>
          <p:cNvCxnSpPr/>
          <p:nvPr/>
        </p:nvCxnSpPr>
        <p:spPr>
          <a:xfrm>
            <a:off x="337648"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6" y="1267096"/>
            <a:ext cx="7440539"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Estimating the coefficients: Minimization of the SSE</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6" y="1667206"/>
                <a:ext cx="7857229" cy="3680298"/>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dirty="0">
                    <a:solidFill>
                      <a:schemeClr val="tx1"/>
                    </a:solidFill>
                    <a:ea typeface="Tahoma" panose="020B0604030504040204" pitchFamily="34" charset="0"/>
                    <a:cs typeface="Times New Roman" panose="02020603050405020304" pitchFamily="18" charset="0"/>
                  </a:rPr>
                  <a:t>Differentiating SSE </a:t>
                </a:r>
                <a:r>
                  <a:rPr lang="en-US" dirty="0">
                    <a:ea typeface="Tahoma" panose="020B0604030504040204" pitchFamily="34" charset="0"/>
                    <a:cs typeface="Times New Roman" panose="02020603050405020304" pitchFamily="18" charset="0"/>
                  </a:rPr>
                  <a:t>in turn with respect to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0</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2</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𝑘</m:t>
                        </m:r>
                      </m:sub>
                    </m:sSub>
                  </m:oMath>
                </a14:m>
                <a:r>
                  <a:rPr lang="en-US" dirty="0">
                    <a:ea typeface="Tahoma" panose="020B0604030504040204" pitchFamily="34" charset="0"/>
                    <a:cs typeface="Times New Roman" panose="02020603050405020304" pitchFamily="18" charset="0"/>
                  </a:rPr>
                  <a:t> and equating to zero, we generate the set of </a:t>
                </a:r>
                <a:r>
                  <a:rPr lang="en-US" dirty="0">
                    <a:solidFill>
                      <a:srgbClr val="002060"/>
                    </a:solidFill>
                    <a:ea typeface="Tahoma" panose="020B0604030504040204" pitchFamily="34" charset="0"/>
                    <a:cs typeface="Times New Roman" panose="02020603050405020304" pitchFamily="18" charset="0"/>
                  </a:rPr>
                  <a:t>(</a:t>
                </a:r>
                <a:r>
                  <a:rPr lang="en-US" i="1" dirty="0">
                    <a:solidFill>
                      <a:srgbClr val="002060"/>
                    </a:solidFill>
                    <a:ea typeface="Tahoma" panose="020B0604030504040204" pitchFamily="34" charset="0"/>
                    <a:cs typeface="Times New Roman" panose="02020603050405020304" pitchFamily="18" charset="0"/>
                  </a:rPr>
                  <a:t>k+1</a:t>
                </a:r>
                <a:r>
                  <a:rPr lang="en-US" dirty="0">
                    <a:solidFill>
                      <a:srgbClr val="002060"/>
                    </a:solidFill>
                    <a:ea typeface="Tahoma" panose="020B0604030504040204" pitchFamily="34" charset="0"/>
                    <a:cs typeface="Times New Roman" panose="02020603050405020304" pitchFamily="18" charset="0"/>
                  </a:rPr>
                  <a:t>) </a:t>
                </a:r>
                <a:r>
                  <a:rPr lang="en-US" dirty="0">
                    <a:ea typeface="Tahoma" panose="020B0604030504040204" pitchFamily="34" charset="0"/>
                    <a:cs typeface="Times New Roman" panose="02020603050405020304" pitchFamily="18" charset="0"/>
                  </a:rPr>
                  <a:t>normal </a:t>
                </a:r>
                <a:r>
                  <a:rPr lang="en-US" dirty="0">
                    <a:solidFill>
                      <a:srgbClr val="0B5ED7"/>
                    </a:solidFill>
                    <a:ea typeface="Tahoma" panose="020B0604030504040204" pitchFamily="34" charset="0"/>
                    <a:cs typeface="Times New Roman" panose="02020603050405020304" pitchFamily="18" charset="0"/>
                  </a:rPr>
                  <a:t>estimation equations for multiple linear regression</a:t>
                </a:r>
                <a:r>
                  <a:rPr lang="en-US" dirty="0">
                    <a:ea typeface="Tahoma" panose="020B0604030504040204" pitchFamily="34" charset="0"/>
                    <a:cs typeface="Times New Roman" panose="02020603050405020304" pitchFamily="18" charset="0"/>
                  </a:rPr>
                  <a:t>.</a:t>
                </a:r>
              </a:p>
              <a:p>
                <a:endParaRPr lang="en-US" i="1" dirty="0"/>
              </a:p>
              <a:p>
                <a:r>
                  <a:rPr lang="en-US" i="1" dirty="0"/>
                  <a:t>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nb</m:t>
                        </m:r>
                      </m:e>
                      <m:sub>
                        <m:r>
                          <a:rPr lang="en-US">
                            <a:solidFill>
                              <a:srgbClr val="002060"/>
                            </a:solidFill>
                            <a:latin typeface="Cambria Math" panose="02040503050406030204" pitchFamily="18" charset="0"/>
                            <a:ea typeface="Cambria Math" panose="02040503050406030204" pitchFamily="18" charset="0"/>
                          </a:rPr>
                          <m:t>0</m:t>
                        </m:r>
                      </m:sub>
                    </m:sSub>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1</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1</m:t>
                            </m:r>
                            <m:r>
                              <a:rPr lang="en-US">
                                <a:solidFill>
                                  <a:srgbClr val="002060"/>
                                </a:solidFill>
                                <a:latin typeface="Cambria Math" panose="02040503050406030204" pitchFamily="18" charset="0"/>
                                <a:ea typeface="Cambria Math" panose="02040503050406030204" pitchFamily="18" charset="0"/>
                              </a:rPr>
                              <m:t>𝑖</m:t>
                            </m:r>
                          </m:sub>
                        </m:sSub>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2</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2</m:t>
                            </m:r>
                            <m:r>
                              <a:rPr lang="en-US">
                                <a:solidFill>
                                  <a:srgbClr val="002060"/>
                                </a:solidFill>
                                <a:latin typeface="Cambria Math" panose="02040503050406030204" pitchFamily="18" charset="0"/>
                                <a:ea typeface="Cambria Math" panose="02040503050406030204" pitchFamily="18" charset="0"/>
                              </a:rPr>
                              <m:t>𝑖</m:t>
                            </m:r>
                          </m:sub>
                        </m:sSub>
                      </m:e>
                    </m:nary>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𝑘</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m:rPr>
                                <m:sty m:val="p"/>
                              </m:rPr>
                              <a:rPr lang="en-US">
                                <a:solidFill>
                                  <a:srgbClr val="002060"/>
                                </a:solidFill>
                                <a:latin typeface="Cambria Math" panose="02040503050406030204" pitchFamily="18" charset="0"/>
                                <a:ea typeface="Cambria Math" panose="02040503050406030204" pitchFamily="18" charset="0"/>
                              </a:rPr>
                              <m:t>k</m:t>
                            </m:r>
                            <m:r>
                              <a:rPr lang="en-US">
                                <a:solidFill>
                                  <a:srgbClr val="002060"/>
                                </a:solidFill>
                                <a:latin typeface="Cambria Math" panose="02040503050406030204" pitchFamily="18" charset="0"/>
                                <a:ea typeface="Cambria Math" panose="02040503050406030204" pitchFamily="18" charset="0"/>
                              </a:rPr>
                              <m:t>𝑖</m:t>
                            </m:r>
                          </m:sub>
                        </m:sSub>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r>
                              <a:rPr lang="en-US">
                                <a:solidFill>
                                  <a:srgbClr val="002060"/>
                                </a:solidFill>
                                <a:latin typeface="Cambria Math" panose="02040503050406030204" pitchFamily="18" charset="0"/>
                                <a:ea typeface="Cambria Math" panose="02040503050406030204" pitchFamily="18" charset="0"/>
                              </a:rPr>
                              <m:t>𝑦</m:t>
                            </m:r>
                          </m:e>
                        </m:nary>
                      </m:e>
                      <m:sub>
                        <m:r>
                          <a:rPr lang="en-US">
                            <a:solidFill>
                              <a:srgbClr val="002060"/>
                            </a:solidFill>
                            <a:latin typeface="Cambria Math" panose="02040503050406030204" pitchFamily="18" charset="0"/>
                            <a:ea typeface="Cambria Math" panose="02040503050406030204" pitchFamily="18" charset="0"/>
                          </a:rPr>
                          <m:t>𝑖</m:t>
                        </m:r>
                      </m:sub>
                    </m:sSub>
                  </m:oMath>
                </a14:m>
                <a:endPar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endParaRPr>
              </a:p>
              <a:p>
                <a:endPar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endParaRPr>
              </a:p>
              <a:p>
                <a:pPr algn="ctr"/>
                <a14:m>
                  <m:oMath xmlns:m="http://schemas.openxmlformats.org/officeDocument/2006/math">
                    <m:r>
                      <a:rPr lang="en-US" i="1">
                        <a:solidFill>
                          <a:srgbClr val="002060"/>
                        </a:solidFill>
                        <a:latin typeface="Cambria Math" panose="02040503050406030204" pitchFamily="18" charset="0"/>
                        <a:ea typeface="Cambria Math" panose="02040503050406030204" pitchFamily="18" charset="0"/>
                      </a:rPr>
                      <m:t>        </m:t>
                    </m:r>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0</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1</m:t>
                            </m:r>
                            <m:r>
                              <a:rPr lang="en-US">
                                <a:solidFill>
                                  <a:srgbClr val="002060"/>
                                </a:solidFill>
                                <a:latin typeface="Cambria Math" panose="02040503050406030204" pitchFamily="18" charset="0"/>
                                <a:ea typeface="Cambria Math" panose="02040503050406030204" pitchFamily="18" charset="0"/>
                              </a:rPr>
                              <m:t>𝑖</m:t>
                            </m:r>
                          </m:sub>
                        </m:sSub>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1</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Sup>
                          <m:sSubSupPr>
                            <m:ctrlPr>
                              <a:rPr lang="en-US" i="1">
                                <a:solidFill>
                                  <a:srgbClr val="002060"/>
                                </a:solidFill>
                                <a:latin typeface="Cambria Math" panose="02040503050406030204" pitchFamily="18" charset="0"/>
                                <a:ea typeface="Cambria Math" panose="02040503050406030204" pitchFamily="18" charset="0"/>
                              </a:rPr>
                            </m:ctrlPr>
                          </m:sSubSupPr>
                          <m:e>
                            <m:r>
                              <a:rPr lang="en-US" i="1">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1</m:t>
                            </m:r>
                            <m:r>
                              <m:rPr>
                                <m:sty m:val="p"/>
                              </m:rPr>
                              <a:rPr lang="en-US">
                                <a:solidFill>
                                  <a:srgbClr val="002060"/>
                                </a:solidFill>
                                <a:latin typeface="Cambria Math" panose="02040503050406030204" pitchFamily="18" charset="0"/>
                                <a:ea typeface="Cambria Math" panose="02040503050406030204" pitchFamily="18" charset="0"/>
                              </a:rPr>
                              <m:t>i</m:t>
                            </m:r>
                          </m:sub>
                          <m:sup>
                            <m:r>
                              <a:rPr lang="en-US" i="1">
                                <a:solidFill>
                                  <a:srgbClr val="002060"/>
                                </a:solidFill>
                                <a:latin typeface="Cambria Math" panose="02040503050406030204" pitchFamily="18" charset="0"/>
                                <a:ea typeface="Cambria Math" panose="02040503050406030204" pitchFamily="18" charset="0"/>
                              </a:rPr>
                              <m:t>2</m:t>
                            </m:r>
                          </m:sup>
                        </m:sSubSup>
                      </m:e>
                    </m:nary>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2</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𝑥</m:t>
                            </m:r>
                          </m:e>
                          <m:sub>
                            <m:r>
                              <a:rPr lang="en-US" i="1">
                                <a:solidFill>
                                  <a:srgbClr val="002060"/>
                                </a:solidFill>
                                <a:latin typeface="Cambria Math" panose="02040503050406030204" pitchFamily="18" charset="0"/>
                                <a:ea typeface="Cambria Math" panose="02040503050406030204" pitchFamily="18" charset="0"/>
                              </a:rPr>
                              <m:t>1</m:t>
                            </m:r>
                            <m:r>
                              <a:rPr lang="en-US" i="1">
                                <a:solidFill>
                                  <a:srgbClr val="002060"/>
                                </a:solidFill>
                                <a:latin typeface="Cambria Math" panose="02040503050406030204" pitchFamily="18" charset="0"/>
                                <a:ea typeface="Cambria Math" panose="02040503050406030204" pitchFamily="18" charset="0"/>
                              </a:rPr>
                              <m:t>𝑖</m:t>
                            </m:r>
                          </m:sub>
                        </m:sSub>
                        <m:r>
                          <a:rPr lang="en-US" i="1">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𝑥</m:t>
                            </m:r>
                          </m:e>
                          <m:sub>
                            <m:r>
                              <a:rPr lang="en-US" i="1">
                                <a:solidFill>
                                  <a:srgbClr val="002060"/>
                                </a:solidFill>
                                <a:latin typeface="Cambria Math" panose="02040503050406030204" pitchFamily="18" charset="0"/>
                                <a:ea typeface="Cambria Math" panose="02040503050406030204" pitchFamily="18" charset="0"/>
                              </a:rPr>
                              <m:t>2</m:t>
                            </m:r>
                            <m:r>
                              <a:rPr lang="en-US" i="1">
                                <a:solidFill>
                                  <a:srgbClr val="002060"/>
                                </a:solidFill>
                                <a:latin typeface="Cambria Math" panose="02040503050406030204" pitchFamily="18" charset="0"/>
                                <a:ea typeface="Cambria Math" panose="02040503050406030204" pitchFamily="18" charset="0"/>
                              </a:rPr>
                              <m:t>𝑖</m:t>
                            </m:r>
                          </m:sub>
                        </m:sSub>
                        <m:r>
                          <a:rPr lang="en-US" i="1">
                            <a:solidFill>
                              <a:srgbClr val="002060"/>
                            </a:solidFill>
                            <a:latin typeface="Cambria Math" panose="02040503050406030204" pitchFamily="18" charset="0"/>
                            <a:ea typeface="Cambria Math" panose="02040503050406030204" pitchFamily="18" charset="0"/>
                          </a:rPr>
                          <m:t>+</m:t>
                        </m:r>
                      </m:e>
                    </m:nary>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𝑘</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𝑥</m:t>
                                </m:r>
                              </m:e>
                              <m:sub>
                                <m:r>
                                  <a:rPr lang="en-US" i="1">
                                    <a:solidFill>
                                      <a:srgbClr val="002060"/>
                                    </a:solidFill>
                                    <a:latin typeface="Cambria Math" panose="02040503050406030204" pitchFamily="18" charset="0"/>
                                    <a:ea typeface="Cambria Math" panose="02040503050406030204" pitchFamily="18" charset="0"/>
                                  </a:rPr>
                                  <m:t>1</m:t>
                                </m:r>
                                <m:r>
                                  <a:rPr lang="en-US" i="1">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r>
                              <a:rPr lang="en-US">
                                <a:solidFill>
                                  <a:srgbClr val="002060"/>
                                </a:solidFill>
                                <a:latin typeface="Cambria Math" panose="02040503050406030204" pitchFamily="18" charset="0"/>
                                <a:ea typeface="Cambria Math" panose="02040503050406030204" pitchFamily="18" charset="0"/>
                              </a:rPr>
                              <m:t>𝑥</m:t>
                            </m:r>
                          </m:e>
                          <m:sub>
                            <m:r>
                              <m:rPr>
                                <m:sty m:val="p"/>
                              </m:rPr>
                              <a:rPr lang="en-US">
                                <a:solidFill>
                                  <a:srgbClr val="002060"/>
                                </a:solidFill>
                                <a:latin typeface="Cambria Math" panose="02040503050406030204" pitchFamily="18" charset="0"/>
                                <a:ea typeface="Cambria Math" panose="02040503050406030204" pitchFamily="18" charset="0"/>
                              </a:rPr>
                              <m:t>k</m:t>
                            </m:r>
                            <m:r>
                              <a:rPr lang="en-US">
                                <a:solidFill>
                                  <a:srgbClr val="002060"/>
                                </a:solidFill>
                                <a:latin typeface="Cambria Math" panose="02040503050406030204" pitchFamily="18" charset="0"/>
                                <a:ea typeface="Cambria Math" panose="02040503050406030204" pitchFamily="18" charset="0"/>
                              </a:rPr>
                              <m:t>𝑖</m:t>
                            </m:r>
                          </m:sub>
                        </m:sSub>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𝑥</m:t>
                                </m:r>
                              </m:e>
                              <m:sub>
                                <m:r>
                                  <a:rPr lang="en-US" i="1">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r>
                              <a:rPr lang="en-US">
                                <a:solidFill>
                                  <a:srgbClr val="002060"/>
                                </a:solidFill>
                                <a:latin typeface="Cambria Math" panose="02040503050406030204" pitchFamily="18" charset="0"/>
                                <a:ea typeface="Cambria Math" panose="02040503050406030204" pitchFamily="18" charset="0"/>
                              </a:rPr>
                              <m:t>𝑦</m:t>
                            </m:r>
                          </m:e>
                        </m:nary>
                      </m:e>
                      <m:sub>
                        <m:r>
                          <a:rPr lang="en-US">
                            <a:solidFill>
                              <a:srgbClr val="002060"/>
                            </a:solidFill>
                            <a:latin typeface="Cambria Math" panose="02040503050406030204" pitchFamily="18" charset="0"/>
                            <a:ea typeface="Cambria Math" panose="02040503050406030204" pitchFamily="18" charset="0"/>
                          </a:rPr>
                          <m:t>𝑖</m:t>
                        </m:r>
                      </m:sub>
                    </m:sSub>
                  </m:oMath>
                </a14:m>
                <a:endPar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endParaRPr>
              </a:p>
              <a:p>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	…	…	…	…	…</a:t>
                </a:r>
              </a:p>
              <a:p>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	…	…	…	…	…</a:t>
                </a:r>
              </a:p>
              <a:p>
                <a:endPar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endParaRPr>
              </a:p>
              <a:p>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0</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m:rPr>
                                <m:sty m:val="p"/>
                              </m:rPr>
                              <a:rPr lang="en-US">
                                <a:solidFill>
                                  <a:srgbClr val="002060"/>
                                </a:solidFill>
                                <a:latin typeface="Cambria Math" panose="02040503050406030204" pitchFamily="18" charset="0"/>
                                <a:ea typeface="Cambria Math" panose="02040503050406030204" pitchFamily="18" charset="0"/>
                              </a:rPr>
                              <m:t>k</m:t>
                            </m:r>
                            <m:r>
                              <a:rPr lang="en-US">
                                <a:solidFill>
                                  <a:srgbClr val="002060"/>
                                </a:solidFill>
                                <a:latin typeface="Cambria Math" panose="02040503050406030204" pitchFamily="18" charset="0"/>
                                <a:ea typeface="Cambria Math" panose="02040503050406030204" pitchFamily="18" charset="0"/>
                              </a:rPr>
                              <m:t>𝑖</m:t>
                            </m:r>
                          </m:sub>
                        </m:sSub>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1</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m:rPr>
                                <m:sty m:val="p"/>
                              </m:rPr>
                              <a:rPr lang="en-US">
                                <a:solidFill>
                                  <a:srgbClr val="002060"/>
                                </a:solidFill>
                                <a:latin typeface="Cambria Math" panose="02040503050406030204" pitchFamily="18" charset="0"/>
                                <a:ea typeface="Cambria Math" panose="02040503050406030204" pitchFamily="18" charset="0"/>
                              </a:rPr>
                              <m:t>k</m:t>
                            </m:r>
                            <m:r>
                              <a:rPr lang="en-US">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1</m:t>
                            </m:r>
                            <m:r>
                              <a:rPr lang="en-US">
                                <a:solidFill>
                                  <a:srgbClr val="002060"/>
                                </a:solidFill>
                                <a:latin typeface="Cambria Math" panose="02040503050406030204" pitchFamily="18" charset="0"/>
                                <a:ea typeface="Cambria Math" panose="02040503050406030204" pitchFamily="18" charset="0"/>
                              </a:rPr>
                              <m:t>𝑖</m:t>
                            </m:r>
                          </m:sub>
                        </m:sSub>
                      </m:e>
                    </m:nary>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2</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m:rPr>
                                <m:sty m:val="p"/>
                              </m:rPr>
                              <a:rPr lang="en-US">
                                <a:solidFill>
                                  <a:srgbClr val="002060"/>
                                </a:solidFill>
                                <a:latin typeface="Cambria Math" panose="02040503050406030204" pitchFamily="18" charset="0"/>
                                <a:ea typeface="Cambria Math" panose="02040503050406030204" pitchFamily="18" charset="0"/>
                              </a:rPr>
                              <m:t>k</m:t>
                            </m:r>
                            <m:r>
                              <a:rPr lang="en-US">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2</m:t>
                            </m:r>
                            <m:r>
                              <a:rPr lang="en-US">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e>
                    </m:nary>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m:rPr>
                            <m:sty m:val="p"/>
                          </m:rPr>
                          <a:rPr lang="en-US">
                            <a:solidFill>
                              <a:srgbClr val="002060"/>
                            </a:solidFill>
                            <a:latin typeface="Cambria Math" panose="02040503050406030204" pitchFamily="18" charset="0"/>
                            <a:ea typeface="Cambria Math" panose="02040503050406030204" pitchFamily="18" charset="0"/>
                          </a:rPr>
                          <m:t>b</m:t>
                        </m:r>
                      </m:e>
                      <m:sub>
                        <m:r>
                          <a:rPr lang="en-US">
                            <a:solidFill>
                              <a:srgbClr val="002060"/>
                            </a:solidFill>
                            <a:latin typeface="Cambria Math" panose="02040503050406030204" pitchFamily="18" charset="0"/>
                            <a:ea typeface="Cambria Math" panose="02040503050406030204" pitchFamily="18" charset="0"/>
                          </a:rPr>
                          <m:t>𝑘</m:t>
                        </m:r>
                      </m:sub>
                    </m:sSub>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Sup>
                          <m:sSubSupPr>
                            <m:ctrlPr>
                              <a:rPr lang="en-US" i="1">
                                <a:solidFill>
                                  <a:srgbClr val="002060"/>
                                </a:solidFill>
                                <a:latin typeface="Cambria Math" panose="02040503050406030204" pitchFamily="18" charset="0"/>
                                <a:ea typeface="Cambria Math" panose="02040503050406030204" pitchFamily="18" charset="0"/>
                              </a:rPr>
                            </m:ctrlPr>
                          </m:sSubSupPr>
                          <m:e>
                            <m:r>
                              <m:rPr>
                                <m:sty m:val="p"/>
                              </m:rPr>
                              <a:rPr lang="en-US">
                                <a:solidFill>
                                  <a:srgbClr val="002060"/>
                                </a:solidFill>
                                <a:latin typeface="Cambria Math" panose="02040503050406030204" pitchFamily="18" charset="0"/>
                                <a:ea typeface="Cambria Math" panose="02040503050406030204" pitchFamily="18" charset="0"/>
                              </a:rPr>
                              <m:t>x</m:t>
                            </m:r>
                          </m:e>
                          <m:sub>
                            <m:r>
                              <a:rPr lang="en-US" i="1">
                                <a:solidFill>
                                  <a:srgbClr val="002060"/>
                                </a:solidFill>
                                <a:latin typeface="Cambria Math" panose="02040503050406030204" pitchFamily="18" charset="0"/>
                                <a:ea typeface="Cambria Math" panose="02040503050406030204" pitchFamily="18" charset="0"/>
                              </a:rPr>
                              <m:t>𝑘𝑖</m:t>
                            </m:r>
                          </m:sub>
                          <m:sup>
                            <m:r>
                              <a:rPr lang="en-US" i="1">
                                <a:solidFill>
                                  <a:srgbClr val="002060"/>
                                </a:solidFill>
                                <a:latin typeface="Cambria Math" panose="02040503050406030204" pitchFamily="18" charset="0"/>
                                <a:ea typeface="Cambria Math" panose="02040503050406030204" pitchFamily="18" charset="0"/>
                              </a:rPr>
                              <m:t>2</m:t>
                            </m:r>
                          </m:sup>
                        </m:sSubSup>
                      </m:e>
                    </m:nary>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nary>
                          <m:naryPr>
                            <m:chr m:val="∑"/>
                            <m:ctrlPr>
                              <a:rPr lang="en-US" i="1">
                                <a:solidFill>
                                  <a:srgbClr val="002060"/>
                                </a:solidFill>
                                <a:latin typeface="Cambria Math" panose="02040503050406030204" pitchFamily="18" charset="0"/>
                                <a:ea typeface="Cambria Math" panose="02040503050406030204" pitchFamily="18" charset="0"/>
                              </a:rPr>
                            </m:ctrlPr>
                          </m:naryPr>
                          <m:sub>
                            <m:r>
                              <m:rPr>
                                <m:brk m:alnAt="23"/>
                              </m:rPr>
                              <a:rPr lang="en-US">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=1</m:t>
                            </m:r>
                          </m:sub>
                          <m:sup>
                            <m:r>
                              <a:rPr lang="en-US">
                                <a:solidFill>
                                  <a:srgbClr val="002060"/>
                                </a:solidFill>
                                <a:latin typeface="Cambria Math" panose="02040503050406030204" pitchFamily="18" charset="0"/>
                                <a:ea typeface="Cambria Math" panose="02040503050406030204" pitchFamily="18" charset="0"/>
                              </a:rPr>
                              <m:t>𝑛</m:t>
                            </m:r>
                          </m:sup>
                          <m:e>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𝑥</m:t>
                                </m:r>
                              </m:e>
                              <m:sub>
                                <m:r>
                                  <a:rPr lang="en-US">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m:t>
                            </m:r>
                            <m:r>
                              <a:rPr lang="en-US">
                                <a:solidFill>
                                  <a:srgbClr val="002060"/>
                                </a:solidFill>
                                <a:latin typeface="Cambria Math" panose="02040503050406030204" pitchFamily="18" charset="0"/>
                                <a:ea typeface="Cambria Math" panose="02040503050406030204" pitchFamily="18" charset="0"/>
                              </a:rPr>
                              <m:t>𝑦</m:t>
                            </m:r>
                          </m:e>
                        </m:nary>
                      </m:e>
                      <m:sub>
                        <m:r>
                          <a:rPr lang="en-US">
                            <a:solidFill>
                              <a:srgbClr val="002060"/>
                            </a:solidFill>
                            <a:latin typeface="Cambria Math" panose="02040503050406030204" pitchFamily="18" charset="0"/>
                            <a:ea typeface="Cambria Math" panose="02040503050406030204" pitchFamily="18" charset="0"/>
                          </a:rPr>
                          <m:t>𝑖</m:t>
                        </m:r>
                      </m:sub>
                    </m:sSub>
                  </m:oMath>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gn="just"/>
                <a:endParaRPr lang="en-US" sz="1536" b="1"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6" y="1667206"/>
                <a:ext cx="7857229" cy="3680298"/>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E5E73A-12D3-49FC-BDC9-3A8026F5C276}"/>
                  </a:ext>
                </a:extLst>
              </p:cNvPr>
              <p:cNvSpPr/>
              <p:nvPr/>
            </p:nvSpPr>
            <p:spPr>
              <a:xfrm>
                <a:off x="464970" y="5611037"/>
                <a:ext cx="7729905" cy="61802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dirty="0">
                    <a:cs typeface="Times New Roman" panose="02020603050405020304" pitchFamily="18" charset="0"/>
                  </a:rPr>
                  <a:t>The system of linear equations can be solved for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0</m:t>
                        </m:r>
                      </m:sub>
                    </m:sSub>
                    <m:r>
                      <a:rPr lang="en-US"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𝑘</m:t>
                        </m:r>
                      </m:sub>
                    </m:sSub>
                  </m:oMath>
                </a14:m>
                <a:r>
                  <a:rPr lang="en-US" dirty="0">
                    <a:cs typeface="Times New Roman" panose="02020603050405020304" pitchFamily="18" charset="0"/>
                  </a:rPr>
                  <a:t> by any appropriate method for solving system of linear equations.</a:t>
                </a:r>
              </a:p>
            </p:txBody>
          </p:sp>
        </mc:Choice>
        <mc:Fallback xmlns="">
          <p:sp>
            <p:nvSpPr>
              <p:cNvPr id="9" name="Rectangle 8">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464970" y="5611037"/>
                <a:ext cx="7729905" cy="61802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B1011545-B828-BA7C-CFA2-C933F21EFD3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4C10699B-6697-DBE6-7DE3-5759D455CC0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8125843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039640" y="2521744"/>
            <a:ext cx="5282208" cy="1459948"/>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4000" b="1" dirty="0">
                <a:solidFill>
                  <a:schemeClr val="bg1"/>
                </a:solidFill>
                <a:latin typeface="Times New Roman"/>
                <a:ea typeface="Times New Roman"/>
                <a:cs typeface="Times New Roman"/>
                <a:sym typeface="Times New Roman"/>
              </a:rPr>
              <a:t>Non-Linear Regression Model</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112</a:t>
            </a:fld>
            <a:endParaRPr lang="en-US" altLang="en-US"/>
          </a:p>
        </p:txBody>
      </p:sp>
      <p:sp>
        <p:nvSpPr>
          <p:cNvPr id="3" name="Date Placeholder 2">
            <a:extLst>
              <a:ext uri="{FF2B5EF4-FFF2-40B4-BE49-F238E27FC236}">
                <a16:creationId xmlns:a16="http://schemas.microsoft.com/office/drawing/2014/main" id="{8729EC47-D712-671E-F41A-101BCF22F9B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631419A7-B739-BAF3-71EE-AC997296043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3637915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17620"/>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Regression Analyses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113</a:t>
            </a:fld>
            <a:endParaRPr lang="en-US" altLang="en-US" sz="921">
              <a:solidFill>
                <a:srgbClr val="898989"/>
              </a:solidFill>
            </a:endParaRPr>
          </a:p>
        </p:txBody>
      </p:sp>
      <p:cxnSp>
        <p:nvCxnSpPr>
          <p:cNvPr id="7" name="Straight Connector 6"/>
          <p:cNvCxnSpPr/>
          <p:nvPr/>
        </p:nvCxnSpPr>
        <p:spPr>
          <a:xfrm>
            <a:off x="275482" y="111443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681E6FFA-4A21-4155-843C-D798B81CC27F}"/>
              </a:ext>
            </a:extLst>
          </p:cNvPr>
          <p:cNvGrpSpPr/>
          <p:nvPr/>
        </p:nvGrpSpPr>
        <p:grpSpPr>
          <a:xfrm>
            <a:off x="863575" y="1664890"/>
            <a:ext cx="7111382" cy="1764110"/>
            <a:chOff x="1228922" y="3014998"/>
            <a:chExt cx="7984137" cy="2862733"/>
          </a:xfrm>
        </p:grpSpPr>
        <p:sp>
          <p:nvSpPr>
            <p:cNvPr id="8" name="Freeform: Shape 7">
              <a:extLst>
                <a:ext uri="{FF2B5EF4-FFF2-40B4-BE49-F238E27FC236}">
                  <a16:creationId xmlns:a16="http://schemas.microsoft.com/office/drawing/2014/main" id="{48A43AE7-6D1E-471C-8952-E7CA53B44807}"/>
                </a:ext>
              </a:extLst>
            </p:cNvPr>
            <p:cNvSpPr/>
            <p:nvPr/>
          </p:nvSpPr>
          <p:spPr>
            <a:xfrm>
              <a:off x="1228922" y="4223124"/>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843" dirty="0">
                  <a:solidFill>
                    <a:schemeClr val="accent2">
                      <a:lumMod val="75000"/>
                    </a:schemeClr>
                  </a:solidFill>
                </a:rPr>
                <a:t>Regression Analysis</a:t>
              </a:r>
            </a:p>
          </p:txBody>
        </p:sp>
        <p:sp>
          <p:nvSpPr>
            <p:cNvPr id="9" name="Freeform: Shape 8">
              <a:extLst>
                <a:ext uri="{FF2B5EF4-FFF2-40B4-BE49-F238E27FC236}">
                  <a16:creationId xmlns:a16="http://schemas.microsoft.com/office/drawing/2014/main" id="{1CA2740D-1277-41EC-AEFC-65EAEF3EA6CC}"/>
                </a:ext>
              </a:extLst>
            </p:cNvPr>
            <p:cNvSpPr/>
            <p:nvPr/>
          </p:nvSpPr>
          <p:spPr>
            <a:xfrm rot="19457599">
              <a:off x="3232729" y="4418284"/>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387240" tIns="1694" rIns="387239" bIns="1694" numCol="1" spcCol="1270" anchor="ctr" anchorCtr="0">
              <a:noAutofit/>
            </a:bodyPr>
            <a:lstStyle/>
            <a:p>
              <a:pPr algn="ctr" defTabSz="170644">
                <a:lnSpc>
                  <a:spcPct val="90000"/>
                </a:lnSpc>
                <a:spcBef>
                  <a:spcPct val="0"/>
                </a:spcBef>
                <a:spcAft>
                  <a:spcPct val="35000"/>
                </a:spcAft>
              </a:pPr>
              <a:endParaRPr lang="en-IN" sz="384"/>
            </a:p>
          </p:txBody>
        </p:sp>
        <p:sp>
          <p:nvSpPr>
            <p:cNvPr id="10" name="Freeform: Shape 9">
              <a:extLst>
                <a:ext uri="{FF2B5EF4-FFF2-40B4-BE49-F238E27FC236}">
                  <a16:creationId xmlns:a16="http://schemas.microsoft.com/office/drawing/2014/main" id="{9B0AF54B-6B34-4F18-87AE-FD84EB57C337}"/>
                </a:ext>
              </a:extLst>
            </p:cNvPr>
            <p:cNvSpPr/>
            <p:nvPr/>
          </p:nvSpPr>
          <p:spPr>
            <a:xfrm>
              <a:off x="4170447" y="3619061"/>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Linear Regression Models </a:t>
              </a:r>
            </a:p>
          </p:txBody>
        </p:sp>
        <p:sp>
          <p:nvSpPr>
            <p:cNvPr id="11" name="Freeform: Shape 10">
              <a:extLst>
                <a:ext uri="{FF2B5EF4-FFF2-40B4-BE49-F238E27FC236}">
                  <a16:creationId xmlns:a16="http://schemas.microsoft.com/office/drawing/2014/main" id="{1A5889ED-0FAE-4B48-9987-EBA7FC5A6C23}"/>
                </a:ext>
              </a:extLst>
            </p:cNvPr>
            <p:cNvSpPr/>
            <p:nvPr/>
          </p:nvSpPr>
          <p:spPr>
            <a:xfrm rot="19457599">
              <a:off x="6174253" y="3814221"/>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87240" tIns="1694" rIns="387239" bIns="1694" numCol="1" spcCol="1270" anchor="ctr" anchorCtr="0">
              <a:noAutofit/>
            </a:bodyPr>
            <a:lstStyle/>
            <a:p>
              <a:pPr algn="ctr" defTabSz="170644">
                <a:lnSpc>
                  <a:spcPct val="90000"/>
                </a:lnSpc>
                <a:spcBef>
                  <a:spcPct val="0"/>
                </a:spcBef>
                <a:spcAft>
                  <a:spcPct val="35000"/>
                </a:spcAft>
              </a:pPr>
              <a:endParaRPr lang="en-IN" sz="1382"/>
            </a:p>
          </p:txBody>
        </p:sp>
        <p:sp>
          <p:nvSpPr>
            <p:cNvPr id="12" name="Freeform: Shape 11">
              <a:extLst>
                <a:ext uri="{FF2B5EF4-FFF2-40B4-BE49-F238E27FC236}">
                  <a16:creationId xmlns:a16="http://schemas.microsoft.com/office/drawing/2014/main" id="{F11CF58A-FECB-4969-9207-97B321CEE211}"/>
                </a:ext>
              </a:extLst>
            </p:cNvPr>
            <p:cNvSpPr/>
            <p:nvPr/>
          </p:nvSpPr>
          <p:spPr>
            <a:xfrm>
              <a:off x="7111971" y="3014998"/>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1">
                <a:lumMod val="50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Simple Linear Regression</a:t>
              </a:r>
            </a:p>
          </p:txBody>
        </p:sp>
        <p:sp>
          <p:nvSpPr>
            <p:cNvPr id="13" name="Freeform: Shape 12">
              <a:extLst>
                <a:ext uri="{FF2B5EF4-FFF2-40B4-BE49-F238E27FC236}">
                  <a16:creationId xmlns:a16="http://schemas.microsoft.com/office/drawing/2014/main" id="{91C36C4D-DE58-48B7-A038-283F7BFAA68A}"/>
                </a:ext>
              </a:extLst>
            </p:cNvPr>
            <p:cNvSpPr/>
            <p:nvPr/>
          </p:nvSpPr>
          <p:spPr>
            <a:xfrm rot="2142401">
              <a:off x="6174253" y="4418284"/>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5">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txBody>
            <a:bodyPr spcFirstLastPara="0" vert="horz" wrap="square" lIns="387239" tIns="1693" rIns="387240" bIns="1695" numCol="1" spcCol="1270" anchor="ctr" anchorCtr="0">
              <a:noAutofit/>
            </a:bodyPr>
            <a:lstStyle/>
            <a:p>
              <a:pPr algn="ctr" defTabSz="170644">
                <a:lnSpc>
                  <a:spcPct val="90000"/>
                </a:lnSpc>
                <a:spcBef>
                  <a:spcPct val="0"/>
                </a:spcBef>
                <a:spcAft>
                  <a:spcPct val="35000"/>
                </a:spcAft>
              </a:pPr>
              <a:endParaRPr lang="en-IN" sz="1382"/>
            </a:p>
          </p:txBody>
        </p:sp>
        <p:sp>
          <p:nvSpPr>
            <p:cNvPr id="14" name="Freeform: Shape 13">
              <a:extLst>
                <a:ext uri="{FF2B5EF4-FFF2-40B4-BE49-F238E27FC236}">
                  <a16:creationId xmlns:a16="http://schemas.microsoft.com/office/drawing/2014/main" id="{CEC78E59-092C-4EAA-80FD-1619BB071C71}"/>
                </a:ext>
              </a:extLst>
            </p:cNvPr>
            <p:cNvSpPr/>
            <p:nvPr/>
          </p:nvSpPr>
          <p:spPr>
            <a:xfrm>
              <a:off x="7111971" y="4223124"/>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2">
                <a:lumMod val="7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Multiple Linear Regression</a:t>
              </a:r>
            </a:p>
          </p:txBody>
        </p:sp>
        <p:sp>
          <p:nvSpPr>
            <p:cNvPr id="15" name="Freeform: Shape 14">
              <a:extLst>
                <a:ext uri="{FF2B5EF4-FFF2-40B4-BE49-F238E27FC236}">
                  <a16:creationId xmlns:a16="http://schemas.microsoft.com/office/drawing/2014/main" id="{3D9D7F3E-F2A0-431B-863D-305762B9E5E2}"/>
                </a:ext>
              </a:extLst>
            </p:cNvPr>
            <p:cNvSpPr/>
            <p:nvPr/>
          </p:nvSpPr>
          <p:spPr>
            <a:xfrm rot="2142401">
              <a:off x="3232729" y="5022347"/>
              <a:ext cx="1034999" cy="56162"/>
            </a:xfrm>
            <a:custGeom>
              <a:avLst/>
              <a:gdLst>
                <a:gd name="connsiteX0" fmla="*/ 0 w 1034999"/>
                <a:gd name="connsiteY0" fmla="*/ 28081 h 56162"/>
                <a:gd name="connsiteX1" fmla="*/ 1034999 w 1034999"/>
                <a:gd name="connsiteY1" fmla="*/ 28081 h 56162"/>
              </a:gdLst>
              <a:ahLst/>
              <a:cxnLst>
                <a:cxn ang="0">
                  <a:pos x="connsiteX0" y="connsiteY0"/>
                </a:cxn>
                <a:cxn ang="0">
                  <a:pos x="connsiteX1" y="connsiteY1"/>
                </a:cxn>
              </a:cxnLst>
              <a:rect l="l" t="t" r="r" b="b"/>
              <a:pathLst>
                <a:path w="1034999" h="56162">
                  <a:moveTo>
                    <a:pt x="0" y="28081"/>
                  </a:moveTo>
                  <a:lnTo>
                    <a:pt x="1034999" y="28081"/>
                  </a:lnTo>
                </a:path>
              </a:pathLst>
            </a:custGeom>
            <a:noFill/>
            <a:ln w="28575"/>
          </p:spPr>
          <p:style>
            <a:lnRef idx="2">
              <a:schemeClr val="accent4">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txBody>
            <a:bodyPr spcFirstLastPara="0" vert="horz" wrap="square" lIns="387239" tIns="1693" rIns="387240" bIns="1695" numCol="1" spcCol="1270" anchor="ctr" anchorCtr="0">
              <a:noAutofit/>
            </a:bodyPr>
            <a:lstStyle/>
            <a:p>
              <a:pPr algn="ctr" defTabSz="170644">
                <a:lnSpc>
                  <a:spcPct val="90000"/>
                </a:lnSpc>
                <a:spcBef>
                  <a:spcPct val="0"/>
                </a:spcBef>
                <a:spcAft>
                  <a:spcPct val="35000"/>
                </a:spcAft>
              </a:pPr>
              <a:endParaRPr lang="en-IN" sz="384"/>
            </a:p>
          </p:txBody>
        </p:sp>
        <p:sp>
          <p:nvSpPr>
            <p:cNvPr id="16" name="Freeform: Shape 15">
              <a:extLst>
                <a:ext uri="{FF2B5EF4-FFF2-40B4-BE49-F238E27FC236}">
                  <a16:creationId xmlns:a16="http://schemas.microsoft.com/office/drawing/2014/main" id="{2D184FF1-A3B2-4C9D-91FB-50B1361DAAA7}"/>
                </a:ext>
              </a:extLst>
            </p:cNvPr>
            <p:cNvSpPr/>
            <p:nvPr/>
          </p:nvSpPr>
          <p:spPr>
            <a:xfrm>
              <a:off x="4170447" y="4827187"/>
              <a:ext cx="2101088" cy="1050544"/>
            </a:xfrm>
            <a:custGeom>
              <a:avLst/>
              <a:gdLst>
                <a:gd name="connsiteX0" fmla="*/ 0 w 2101088"/>
                <a:gd name="connsiteY0" fmla="*/ 105054 h 1050544"/>
                <a:gd name="connsiteX1" fmla="*/ 105054 w 2101088"/>
                <a:gd name="connsiteY1" fmla="*/ 0 h 1050544"/>
                <a:gd name="connsiteX2" fmla="*/ 1996034 w 2101088"/>
                <a:gd name="connsiteY2" fmla="*/ 0 h 1050544"/>
                <a:gd name="connsiteX3" fmla="*/ 2101088 w 2101088"/>
                <a:gd name="connsiteY3" fmla="*/ 105054 h 1050544"/>
                <a:gd name="connsiteX4" fmla="*/ 2101088 w 2101088"/>
                <a:gd name="connsiteY4" fmla="*/ 945490 h 1050544"/>
                <a:gd name="connsiteX5" fmla="*/ 1996034 w 2101088"/>
                <a:gd name="connsiteY5" fmla="*/ 1050544 h 1050544"/>
                <a:gd name="connsiteX6" fmla="*/ 105054 w 2101088"/>
                <a:gd name="connsiteY6" fmla="*/ 1050544 h 1050544"/>
                <a:gd name="connsiteX7" fmla="*/ 0 w 2101088"/>
                <a:gd name="connsiteY7" fmla="*/ 945490 h 1050544"/>
                <a:gd name="connsiteX8" fmla="*/ 0 w 2101088"/>
                <a:gd name="connsiteY8" fmla="*/ 105054 h 10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1088" h="1050544">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chemeClr val="accent2">
                <a:lumMod val="75000"/>
              </a:scheme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34352" tIns="34352" rIns="34352" bIns="34352" numCol="1" spcCol="1270" anchor="ctr" anchorCtr="0">
              <a:noAutofit/>
            </a:bodyPr>
            <a:lstStyle/>
            <a:p>
              <a:pPr algn="ctr" defTabSz="750832">
                <a:lnSpc>
                  <a:spcPct val="90000"/>
                </a:lnSpc>
                <a:spcBef>
                  <a:spcPct val="0"/>
                </a:spcBef>
                <a:spcAft>
                  <a:spcPct val="35000"/>
                </a:spcAft>
              </a:pPr>
              <a:r>
                <a:rPr lang="en-IN" sz="1536" dirty="0"/>
                <a:t>Non-linear Regression Models</a:t>
              </a:r>
            </a:p>
          </p:txBody>
        </p:sp>
      </p:grpSp>
      <p:graphicFrame>
        <p:nvGraphicFramePr>
          <p:cNvPr id="19" name="Object 18">
            <a:extLst>
              <a:ext uri="{FF2B5EF4-FFF2-40B4-BE49-F238E27FC236}">
                <a16:creationId xmlns:a16="http://schemas.microsoft.com/office/drawing/2014/main" id="{110C4D36-7791-408A-A2DD-474394B506F0}"/>
              </a:ext>
            </a:extLst>
          </p:cNvPr>
          <p:cNvGraphicFramePr>
            <a:graphicFrameLocks noChangeAspect="1"/>
          </p:cNvGraphicFramePr>
          <p:nvPr/>
        </p:nvGraphicFramePr>
        <p:xfrm>
          <a:off x="863575" y="3833953"/>
          <a:ext cx="7278131" cy="2056598"/>
        </p:xfrm>
        <a:graphic>
          <a:graphicData uri="http://schemas.openxmlformats.org/presentationml/2006/ole">
            <mc:AlternateContent xmlns:mc="http://schemas.openxmlformats.org/markup-compatibility/2006">
              <mc:Choice xmlns:v="urn:schemas-microsoft-com:vml" Requires="v">
                <p:oleObj spid="_x0000_s17447" name="Visio" r:id="rId3" imgW="7578630" imgH="2140968" progId="Visio.Drawing.11">
                  <p:embed/>
                </p:oleObj>
              </mc:Choice>
              <mc:Fallback>
                <p:oleObj name="Visio" r:id="rId3" imgW="7578630" imgH="2140968" progId="Visio.Drawing.11">
                  <p:embed/>
                  <p:pic>
                    <p:nvPicPr>
                      <p:cNvPr id="19" name="Object 18">
                        <a:extLst>
                          <a:ext uri="{FF2B5EF4-FFF2-40B4-BE49-F238E27FC236}">
                            <a16:creationId xmlns:a16="http://schemas.microsoft.com/office/drawing/2014/main" id="{110C4D36-7791-408A-A2DD-474394B506F0}"/>
                          </a:ext>
                        </a:extLst>
                      </p:cNvPr>
                      <p:cNvPicPr/>
                      <p:nvPr/>
                    </p:nvPicPr>
                    <p:blipFill>
                      <a:blip r:embed="rId4"/>
                      <a:stretch>
                        <a:fillRect/>
                      </a:stretch>
                    </p:blipFill>
                    <p:spPr>
                      <a:xfrm>
                        <a:off x="863575" y="3833953"/>
                        <a:ext cx="7278131" cy="205659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402C40FD-9CF0-A39A-754E-A0E4538D8DC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E6CA79D-D728-AF14-6F56-B7F519CA51B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8197191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Non-linear Regression Model</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114</a:t>
            </a:fld>
            <a:endParaRPr lang="en-US" altLang="en-US" sz="921">
              <a:solidFill>
                <a:srgbClr val="898989"/>
              </a:solidFill>
            </a:endParaRPr>
          </a:p>
        </p:txBody>
      </p:sp>
      <p:cxnSp>
        <p:nvCxnSpPr>
          <p:cNvPr id="7" name="Straight Connector 6"/>
          <p:cNvCxnSpPr/>
          <p:nvPr/>
        </p:nvCxnSpPr>
        <p:spPr>
          <a:xfrm>
            <a:off x="275482" y="107971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8" y="1367717"/>
            <a:ext cx="8435962"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Definition and Formulation: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8" y="1905807"/>
                <a:ext cx="8435962" cy="431256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Blip>
                    <a:blip r:embed="rId2"/>
                  </a:buBlip>
                </a:pPr>
                <a:r>
                  <a:rPr lang="en-US" b="1" dirty="0">
                    <a:solidFill>
                      <a:srgbClr val="0070C0"/>
                    </a:solidFill>
                    <a:ea typeface="Cambria Math" panose="02040503050406030204" pitchFamily="18" charset="0"/>
                    <a:cs typeface="Times New Roman" panose="02020603050405020304" pitchFamily="18" charset="0"/>
                  </a:rPr>
                  <a:t>Non-linear Regression Model: </a:t>
                </a:r>
                <a:r>
                  <a:rPr lang="en-US" dirty="0">
                    <a:solidFill>
                      <a:schemeClr val="tx1"/>
                    </a:solidFill>
                    <a:ea typeface="Cambria Math" panose="02040503050406030204" pitchFamily="18" charset="0"/>
                    <a:cs typeface="Times New Roman" panose="02020603050405020304" pitchFamily="18" charset="0"/>
                  </a:rPr>
                  <a:t>When the regression equation is in terms of </a:t>
                </a:r>
                <a14:m>
                  <m:oMath xmlns:m="http://schemas.openxmlformats.org/officeDocument/2006/math">
                    <m: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𝑟</m:t>
                    </m:r>
                    <m: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dirty="0">
                    <a:solidFill>
                      <a:schemeClr val="tx1"/>
                    </a:solidFill>
                    <a:ea typeface="Cambria Math" panose="02040503050406030204" pitchFamily="18" charset="0"/>
                    <a:cs typeface="Times New Roman" panose="02020603050405020304" pitchFamily="18" charset="0"/>
                  </a:rPr>
                  <a:t>degree, </a:t>
                </a:r>
                <a14:m>
                  <m:oMath xmlns:m="http://schemas.openxmlformats.org/officeDocument/2006/math">
                    <m: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𝑟</m:t>
                    </m:r>
                    <m: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&gt;1</m:t>
                    </m:r>
                  </m:oMath>
                </a14:m>
                <a:r>
                  <a:rPr lang="en-US" dirty="0">
                    <a:solidFill>
                      <a:schemeClr val="tx1"/>
                    </a:solidFill>
                    <a:ea typeface="Cambria Math" panose="02040503050406030204" pitchFamily="18" charset="0"/>
                    <a:cs typeface="Times New Roman" panose="02020603050405020304" pitchFamily="18" charset="0"/>
                  </a:rPr>
                  <a:t>, then it is called </a:t>
                </a:r>
                <a:r>
                  <a:rPr lang="en-US" dirty="0">
                    <a:solidFill>
                      <a:srgbClr val="C00000"/>
                    </a:solidFill>
                    <a:ea typeface="Cambria Math" panose="02040503050406030204" pitchFamily="18" charset="0"/>
                    <a:cs typeface="Times New Roman" panose="02020603050405020304" pitchFamily="18" charset="0"/>
                  </a:rPr>
                  <a:t>non-linear regression model</a:t>
                </a:r>
              </a:p>
              <a:p>
                <a:pPr marL="263279" indent="-263279" algn="just">
                  <a:buBlip>
                    <a:blip r:embed="rId2"/>
                  </a:buBlip>
                </a:pPr>
                <a:endParaRPr lang="en-US" dirty="0">
                  <a:solidFill>
                    <a:schemeClr val="tx2">
                      <a:lumMod val="50000"/>
                    </a:schemeClr>
                  </a:solidFill>
                  <a:ea typeface="Cambria Math" panose="02040503050406030204" pitchFamily="18" charset="0"/>
                  <a:cs typeface="Times New Roman" panose="02020603050405020304" pitchFamily="18" charset="0"/>
                </a:endParaRPr>
              </a:p>
              <a:p>
                <a:pPr marL="263279" indent="-263279" algn="just">
                  <a:buBlip>
                    <a:blip r:embed="rId2"/>
                  </a:buBlip>
                </a:pPr>
                <a:r>
                  <a:rPr lang="it-IT" b="1" dirty="0">
                    <a:solidFill>
                      <a:srgbClr val="0070C0"/>
                    </a:solidFill>
                    <a:ea typeface="Cambria Math" panose="02040503050406030204" pitchFamily="18" charset="0"/>
                    <a:cs typeface="Times New Roman" panose="02020603050405020304" pitchFamily="18" charset="0"/>
                  </a:rPr>
                  <a:t>Multiple Non-linear Regression Model: </a:t>
                </a:r>
                <a:r>
                  <a:rPr lang="en-US" dirty="0">
                    <a:solidFill>
                      <a:schemeClr val="tx1"/>
                    </a:solidFill>
                    <a:ea typeface="Cambria Math" panose="02040503050406030204" pitchFamily="18" charset="0"/>
                    <a:cs typeface="Times New Roman" panose="02020603050405020304" pitchFamily="18" charset="0"/>
                  </a:rPr>
                  <a:t>When more than one independent variables are there, then it is called </a:t>
                </a:r>
                <a:r>
                  <a:rPr lang="en-US" dirty="0">
                    <a:solidFill>
                      <a:srgbClr val="C00000"/>
                    </a:solidFill>
                    <a:ea typeface="Cambria Math" panose="02040503050406030204" pitchFamily="18" charset="0"/>
                    <a:cs typeface="Times New Roman" panose="02020603050405020304" pitchFamily="18" charset="0"/>
                  </a:rPr>
                  <a:t>multiple non-linear regression model</a:t>
                </a:r>
              </a:p>
              <a:p>
                <a:pPr algn="just"/>
                <a:endParaRPr lang="en-US" dirty="0">
                  <a:solidFill>
                    <a:schemeClr val="tx1"/>
                  </a:solidFill>
                  <a:ea typeface="Cambria Math" panose="02040503050406030204" pitchFamily="18" charset="0"/>
                  <a:cs typeface="Times New Roman" panose="02020603050405020304" pitchFamily="18" charset="0"/>
                </a:endParaRPr>
              </a:p>
              <a:p>
                <a:pPr marL="614317" lvl="1" indent="-263279" algn="just">
                  <a:buBlip>
                    <a:blip r:embed="rId2"/>
                  </a:buBlip>
                </a:pPr>
                <a:r>
                  <a:rPr lang="en-US" dirty="0">
                    <a:solidFill>
                      <a:schemeClr val="tx1"/>
                    </a:solidFill>
                    <a:ea typeface="Cambria Math" panose="02040503050406030204" pitchFamily="18" charset="0"/>
                    <a:cs typeface="Times New Roman" panose="02020603050405020304" pitchFamily="18" charset="0"/>
                  </a:rPr>
                  <a:t>It is alternatively termed as </a:t>
                </a:r>
                <a:r>
                  <a:rPr lang="en-US" dirty="0">
                    <a:solidFill>
                      <a:srgbClr val="C00000"/>
                    </a:solidFill>
                    <a:ea typeface="Cambria Math" panose="02040503050406030204" pitchFamily="18" charset="0"/>
                    <a:cs typeface="Times New Roman" panose="02020603050405020304" pitchFamily="18" charset="0"/>
                  </a:rPr>
                  <a:t>polynomial regression model</a:t>
                </a:r>
                <a:r>
                  <a:rPr lang="en-US" dirty="0">
                    <a:solidFill>
                      <a:schemeClr val="tx1"/>
                    </a:solidFill>
                    <a:ea typeface="Cambria Math" panose="02040503050406030204" pitchFamily="18" charset="0"/>
                    <a:cs typeface="Times New Roman" panose="02020603050405020304" pitchFamily="18" charset="0"/>
                  </a:rPr>
                  <a:t>.</a:t>
                </a:r>
              </a:p>
              <a:p>
                <a:pPr algn="just"/>
                <a:endParaRPr lang="en-US" dirty="0">
                  <a:solidFill>
                    <a:schemeClr val="tx1"/>
                  </a:solidFill>
                  <a:ea typeface="Cambria Math" panose="02040503050406030204" pitchFamily="18" charset="0"/>
                  <a:cs typeface="Times New Roman" panose="02020603050405020304" pitchFamily="18" charset="0"/>
                </a:endParaRPr>
              </a:p>
              <a:p>
                <a:pPr marL="263279" indent="-263279" algn="just">
                  <a:buBlip>
                    <a:blip r:embed="rId2"/>
                  </a:buBlip>
                </a:pPr>
                <a:r>
                  <a:rPr lang="en-US" dirty="0">
                    <a:solidFill>
                      <a:schemeClr val="tx1"/>
                    </a:solidFill>
                    <a:ea typeface="Cambria Math" panose="02040503050406030204" pitchFamily="18" charset="0"/>
                    <a:cs typeface="Times New Roman" panose="02020603050405020304" pitchFamily="18" charset="0"/>
                  </a:rPr>
                  <a:t>In general, it takes the form</a:t>
                </a:r>
              </a:p>
              <a:p>
                <a:pPr algn="just"/>
                <a:endParaRPr lang="en-US" dirty="0">
                  <a:solidFill>
                    <a:schemeClr val="tx2">
                      <a:lumMod val="50000"/>
                    </a:schemeClr>
                  </a:solidFill>
                  <a:ea typeface="Cambria Math" panose="02040503050406030204" pitchFamily="18" charset="0"/>
                  <a:cs typeface="Times New Roman" panose="02020603050405020304" pitchFamily="18" charset="0"/>
                </a:endParaRPr>
              </a:p>
              <a:p>
                <a:pPr algn="ctr"/>
                <a14:m>
                  <m:oMath xmlns:m="http://schemas.openxmlformats.org/officeDocument/2006/math">
                    <m:r>
                      <m:rPr>
                        <m:sty m:val="p"/>
                      </m:rPr>
                      <a:rPr lang="en-US">
                        <a:solidFill>
                          <a:srgbClr val="002060"/>
                        </a:solidFill>
                        <a:latin typeface="Cambria Math" panose="02040503050406030204" pitchFamily="18" charset="0"/>
                      </a:rPr>
                      <m:t>y</m:t>
                    </m:r>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𝑥</m:t>
                    </m:r>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2</m:t>
                        </m:r>
                      </m:sub>
                    </m:sSub>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2</m:t>
                        </m:r>
                      </m:sup>
                    </m:sSup>
                  </m:oMath>
                </a14:m>
                <a:r>
                  <a:rPr lang="en-US"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i="1">
                            <a:solidFill>
                              <a:srgbClr val="002060"/>
                            </a:solidFill>
                            <a:latin typeface="Cambria Math" panose="02040503050406030204" pitchFamily="18" charset="0"/>
                          </a:rPr>
                          <m:t>𝑟</m:t>
                        </m:r>
                      </m:sub>
                    </m:sSub>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𝑟</m:t>
                        </m:r>
                      </m:sup>
                    </m:sSup>
                    <m:r>
                      <a:rPr lang="en-US">
                        <a:solidFill>
                          <a:srgbClr val="002060"/>
                        </a:solidFill>
                        <a:latin typeface="Cambria Math" panose="02040503050406030204" pitchFamily="18" charset="0"/>
                      </a:rPr>
                      <m:t>+</m:t>
                    </m:r>
                    <m:r>
                      <m:rPr>
                        <m:sty m:val="p"/>
                      </m:rPr>
                      <a:rPr lang="el-GR" i="1">
                        <a:solidFill>
                          <a:srgbClr val="002060"/>
                        </a:solidFill>
                        <a:latin typeface="Cambria Math" panose="02040503050406030204" pitchFamily="18" charset="0"/>
                        <a:ea typeface="Cambria Math" panose="02040503050406030204" pitchFamily="18" charset="0"/>
                      </a:rPr>
                      <m:t>ϵ</m:t>
                    </m:r>
                  </m:oMath>
                </a14:m>
                <a:endParaRPr lang="en-US" dirty="0">
                  <a:solidFill>
                    <a:srgbClr val="002060"/>
                  </a:solidFill>
                  <a:latin typeface="Times New Roman" panose="02020603050405020304" pitchFamily="18" charset="0"/>
                  <a:cs typeface="Times New Roman" panose="02020603050405020304" pitchFamily="18" charset="0"/>
                </a:endParaRPr>
              </a:p>
              <a:p>
                <a:pPr algn="just"/>
                <a:endParaRPr lang="en-US" dirty="0">
                  <a:solidFill>
                    <a:schemeClr val="tx2">
                      <a:lumMod val="50000"/>
                    </a:schemeClr>
                  </a:solidFill>
                  <a:ea typeface="Cambria Math" panose="02040503050406030204" pitchFamily="18" charset="0"/>
                  <a:cs typeface="Times New Roman" panose="02020603050405020304" pitchFamily="18" charset="0"/>
                </a:endParaRPr>
              </a:p>
              <a:p>
                <a:pPr marL="263279" indent="-263279" algn="just">
                  <a:buBlip>
                    <a:blip r:embed="rId2"/>
                  </a:buBlip>
                </a:pPr>
                <a:r>
                  <a:rPr lang="en-US" dirty="0">
                    <a:cs typeface="Times New Roman" panose="02020603050405020304" pitchFamily="18" charset="0"/>
                  </a:rPr>
                  <a:t>The estimated response is obtained as</a:t>
                </a:r>
              </a:p>
              <a:p>
                <a:pPr algn="just"/>
                <a:endParaRPr lang="en-US" dirty="0">
                  <a:cs typeface="Times New Roman" panose="02020603050405020304" pitchFamily="18" charset="0"/>
                </a:endParaRPr>
              </a:p>
              <a:p>
                <a:pPr algn="ctr"/>
                <a14:m>
                  <m:oMath xmlns:m="http://schemas.openxmlformats.org/officeDocument/2006/math">
                    <m:r>
                      <a:rPr lang="cy-GB" i="1">
                        <a:solidFill>
                          <a:srgbClr val="002060"/>
                        </a:solidFill>
                        <a:latin typeface="Cambria Math" panose="02040503050406030204" pitchFamily="18" charset="0"/>
                      </a:rPr>
                      <m:t>ŷ</m:t>
                    </m:r>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0</m:t>
                        </m:r>
                      </m:sub>
                    </m:sSub>
                  </m:oMath>
                </a14:m>
                <a:r>
                  <a:rPr lang="en-US"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𝑥</m:t>
                    </m:r>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2</m:t>
                        </m:r>
                      </m:sub>
                    </m:sSub>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2</m:t>
                        </m:r>
                      </m:sup>
                    </m:sSup>
                  </m:oMath>
                </a14:m>
                <a:r>
                  <a:rPr lang="en-US"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𝑟</m:t>
                        </m:r>
                      </m:sub>
                    </m:sSub>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𝑟</m:t>
                        </m:r>
                      </m:sup>
                    </m:sSup>
                  </m:oMath>
                </a14:m>
                <a:endParaRPr lang="en-US" dirty="0">
                  <a:solidFill>
                    <a:srgbClr val="002060"/>
                  </a:solidFill>
                  <a:ea typeface="Cambria Math" panose="02040503050406030204" pitchFamily="18" charset="0"/>
                  <a:cs typeface="Times New Roman" panose="02020603050405020304" pitchFamily="18" charset="0"/>
                </a:endParaRPr>
              </a:p>
              <a:p>
                <a:pPr marL="263279" indent="-263279" algn="just">
                  <a:buBlip>
                    <a:blip r:embed="rId2"/>
                  </a:buBlip>
                </a:pPr>
                <a:endParaRPr lang="en-US" sz="1536" dirty="0">
                  <a:solidFill>
                    <a:srgbClr val="002060"/>
                  </a:solidFill>
                  <a:ea typeface="Cambria Math" panose="020405030504060302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1905807"/>
                <a:ext cx="8435962" cy="4312569"/>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725E6855-6976-DBA9-FD01-C45EFA29DCB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6275B8C-D38A-6BAE-011F-E6569B048F09}"/>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5422092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Solving for Polynomial Regression Model</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115</a:t>
            </a:fld>
            <a:endParaRPr lang="en-US" altLang="en-US" sz="921">
              <a:solidFill>
                <a:srgbClr val="898989"/>
              </a:solidFill>
            </a:endParaRPr>
          </a:p>
        </p:txBody>
      </p:sp>
      <p:cxnSp>
        <p:nvCxnSpPr>
          <p:cNvPr id="7" name="Straight Connector 6"/>
          <p:cNvCxnSpPr/>
          <p:nvPr/>
        </p:nvCxnSpPr>
        <p:spPr>
          <a:xfrm>
            <a:off x="275482" y="107971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8" y="1417594"/>
            <a:ext cx="8019274"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Model formulation:</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275481" y="1932969"/>
                <a:ext cx="8301359" cy="319461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dirty="0">
                    <a:cs typeface="Times New Roman" panose="02020603050405020304" pitchFamily="18" charset="0"/>
                  </a:rPr>
                  <a:t>Given that </a:t>
                </a:r>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𝑥</m:t>
                        </m:r>
                      </m:e>
                      <m:sub>
                        <m:r>
                          <a:rPr lang="en-US" i="1">
                            <a:solidFill>
                              <a:srgbClr val="002060"/>
                            </a:solidFill>
                            <a:latin typeface="Cambria Math" panose="02040503050406030204" pitchFamily="18" charset="0"/>
                            <a:ea typeface="Cambria Math" panose="02040503050406030204" pitchFamily="18" charset="0"/>
                          </a:rPr>
                          <m:t>𝑖</m:t>
                        </m:r>
                      </m:sub>
                    </m:sSub>
                    <m:r>
                      <a:rPr lang="en-US" i="1">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𝑦</m:t>
                        </m:r>
                      </m:e>
                      <m:sub>
                        <m:r>
                          <a:rPr lang="en-US" i="1">
                            <a:solidFill>
                              <a:srgbClr val="002060"/>
                            </a:solidFill>
                            <a:latin typeface="Cambria Math" panose="02040503050406030204" pitchFamily="18" charset="0"/>
                            <a:ea typeface="Cambria Math" panose="02040503050406030204" pitchFamily="18" charset="0"/>
                          </a:rPr>
                          <m:t>𝑖</m:t>
                        </m:r>
                      </m:sub>
                    </m:sSub>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a:t>
                </a:r>
                <a: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i </a:t>
                </a:r>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1,2,…,</a:t>
                </a:r>
                <a: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n </a:t>
                </a:r>
                <a:r>
                  <a:rPr lang="en-US" dirty="0">
                    <a:cs typeface="Times New Roman" panose="02020603050405020304" pitchFamily="18" charset="0"/>
                  </a:rPr>
                  <a:t>are</a:t>
                </a:r>
                <a:r>
                  <a:rPr lang="en-US" i="1" dirty="0">
                    <a:cs typeface="Times New Roman" panose="02020603050405020304" pitchFamily="18" charset="0"/>
                  </a:rPr>
                  <a:t> </a:t>
                </a:r>
                <a: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n</a:t>
                </a:r>
                <a:r>
                  <a:rPr lang="en-US" i="1" dirty="0">
                    <a:cs typeface="Times New Roman" panose="02020603050405020304" pitchFamily="18" charset="0"/>
                  </a:rPr>
                  <a:t> </a:t>
                </a:r>
                <a:r>
                  <a:rPr lang="en-US" dirty="0">
                    <a:cs typeface="Times New Roman" panose="02020603050405020304" pitchFamily="18" charset="0"/>
                  </a:rPr>
                  <a:t>pairs of observations.</a:t>
                </a:r>
              </a:p>
              <a:p>
                <a:pPr algn="just"/>
                <a:endParaRPr lang="en-US" dirty="0">
                  <a:cs typeface="Times New Roman" panose="02020603050405020304" pitchFamily="18" charset="0"/>
                </a:endParaRPr>
              </a:p>
              <a:p>
                <a:pPr algn="just"/>
                <a:r>
                  <a:rPr lang="en-US" dirty="0">
                    <a:cs typeface="Times New Roman" panose="02020603050405020304" pitchFamily="18" charset="0"/>
                  </a:rPr>
                  <a:t>Each observations would satisfy the equations:</a:t>
                </a:r>
              </a:p>
              <a:p>
                <a:pPr algn="just"/>
                <a:endParaRPr lang="en-US" dirty="0">
                  <a:cs typeface="Times New Roman" panose="02020603050405020304" pitchFamily="18" charset="0"/>
                </a:endParaRPr>
              </a:p>
              <a:p>
                <a:pPr algn="ctr"/>
                <a:r>
                  <a:rPr lang="en-US" dirty="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n-US">
                            <a:solidFill>
                              <a:srgbClr val="002060"/>
                            </a:solidFill>
                            <a:latin typeface="Cambria Math" panose="02040503050406030204" pitchFamily="18" charset="0"/>
                            <a:ea typeface="Cambria Math" panose="02040503050406030204" pitchFamily="18" charset="0"/>
                          </a:rPr>
                          <m:t>y</m:t>
                        </m:r>
                      </m:e>
                      <m:sub>
                        <m:r>
                          <a:rPr lang="en-US" i="1">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 </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𝛽</m:t>
                        </m:r>
                      </m:e>
                      <m:sub>
                        <m:r>
                          <a:rPr lang="en-US">
                            <a:solidFill>
                              <a:srgbClr val="002060"/>
                            </a:solidFill>
                            <a:latin typeface="Cambria Math" panose="02040503050406030204" pitchFamily="18" charset="0"/>
                            <a:ea typeface="Cambria Math" panose="02040503050406030204" pitchFamily="18" charset="0"/>
                          </a:rPr>
                          <m:t>0</m:t>
                        </m:r>
                      </m:sub>
                    </m:sSub>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a:rPr lang="en-US">
                            <a:solidFill>
                              <a:srgbClr val="002060"/>
                            </a:solidFill>
                            <a:latin typeface="Cambria Math" panose="02040503050406030204" pitchFamily="18" charset="0"/>
                            <a:ea typeface="Cambria Math" panose="02040503050406030204" pitchFamily="18" charset="0"/>
                          </a:rPr>
                          <m:t>𝛽</m:t>
                        </m:r>
                      </m:e>
                      <m:sub>
                        <m:r>
                          <a:rPr lang="en-US">
                            <a:solidFill>
                              <a:srgbClr val="002060"/>
                            </a:solidFill>
                            <a:latin typeface="Cambria Math" panose="02040503050406030204" pitchFamily="18" charset="0"/>
                            <a:ea typeface="Cambria Math" panose="02040503050406030204" pitchFamily="18" charset="0"/>
                          </a:rPr>
                          <m:t>1</m:t>
                        </m:r>
                      </m:sub>
                    </m:sSub>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𝛽</m:t>
                        </m:r>
                      </m:e>
                      <m:sub>
                        <m:r>
                          <a:rPr lang="en-US">
                            <a:solidFill>
                              <a:srgbClr val="002060"/>
                            </a:solidFill>
                            <a:latin typeface="Cambria Math" panose="02040503050406030204" pitchFamily="18" charset="0"/>
                            <a:ea typeface="Cambria Math" panose="02040503050406030204" pitchFamily="18" charset="0"/>
                          </a:rPr>
                          <m:t>2</m:t>
                        </m:r>
                      </m:sub>
                    </m:sSub>
                    <m:sSup>
                      <m:sSupPr>
                        <m:ctrlPr>
                          <a:rPr lang="en-US" i="1">
                            <a:solidFill>
                              <a:srgbClr val="002060"/>
                            </a:solidFill>
                            <a:latin typeface="Cambria Math" panose="02040503050406030204" pitchFamily="18" charset="0"/>
                            <a:ea typeface="Cambria Math" panose="02040503050406030204" pitchFamily="18" charset="0"/>
                          </a:rPr>
                        </m:ctrlPr>
                      </m:sSupPr>
                      <m:e>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e>
                      <m:sup>
                        <m:r>
                          <a:rPr lang="en-US" i="1">
                            <a:solidFill>
                              <a:srgbClr val="002060"/>
                            </a:solidFill>
                            <a:latin typeface="Cambria Math" panose="02040503050406030204" pitchFamily="18" charset="0"/>
                            <a:ea typeface="Cambria Math" panose="02040503050406030204" pitchFamily="18" charset="0"/>
                          </a:rPr>
                          <m:t>2</m:t>
                        </m:r>
                      </m:sup>
                    </m:sSup>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a:rPr lang="en-US">
                            <a:solidFill>
                              <a:srgbClr val="002060"/>
                            </a:solidFill>
                            <a:latin typeface="Cambria Math" panose="02040503050406030204" pitchFamily="18" charset="0"/>
                            <a:ea typeface="Cambria Math" panose="02040503050406030204" pitchFamily="18" charset="0"/>
                          </a:rPr>
                          <m:t>𝛽</m:t>
                        </m:r>
                      </m:e>
                      <m:sub>
                        <m:r>
                          <a:rPr lang="en-US" i="1">
                            <a:solidFill>
                              <a:srgbClr val="002060"/>
                            </a:solidFill>
                            <a:latin typeface="Cambria Math" panose="02040503050406030204" pitchFamily="18" charset="0"/>
                            <a:ea typeface="Cambria Math" panose="02040503050406030204" pitchFamily="18" charset="0"/>
                          </a:rPr>
                          <m:t>𝑟</m:t>
                        </m:r>
                      </m:sub>
                    </m:sSub>
                    <m:sSup>
                      <m:sSupPr>
                        <m:ctrlPr>
                          <a:rPr lang="en-US" i="1">
                            <a:solidFill>
                              <a:srgbClr val="002060"/>
                            </a:solidFill>
                            <a:latin typeface="Cambria Math" panose="02040503050406030204" pitchFamily="18" charset="0"/>
                            <a:ea typeface="Cambria Math" panose="02040503050406030204" pitchFamily="18" charset="0"/>
                          </a:rPr>
                        </m:ctrlPr>
                      </m:sSupPr>
                      <m:e>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e>
                      <m:sup>
                        <m:r>
                          <a:rPr lang="en-US" i="1">
                            <a:solidFill>
                              <a:srgbClr val="002060"/>
                            </a:solidFill>
                            <a:latin typeface="Cambria Math" panose="02040503050406030204" pitchFamily="18" charset="0"/>
                            <a:ea typeface="Cambria Math" panose="02040503050406030204" pitchFamily="18" charset="0"/>
                          </a:rPr>
                          <m:t>𝑟</m:t>
                        </m:r>
                      </m:sup>
                    </m:sSup>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l-GR" i="1">
                            <a:solidFill>
                              <a:srgbClr val="002060"/>
                            </a:solidFill>
                            <a:latin typeface="Cambria Math" panose="02040503050406030204" pitchFamily="18" charset="0"/>
                            <a:ea typeface="Cambria Math" panose="02040503050406030204" pitchFamily="18" charset="0"/>
                          </a:rPr>
                          <m:t>ϵ</m:t>
                        </m:r>
                      </m:e>
                      <m:sub>
                        <m:r>
                          <a:rPr lang="en-US" i="1">
                            <a:solidFill>
                              <a:srgbClr val="002060"/>
                            </a:solidFill>
                            <a:latin typeface="Cambria Math" panose="02040503050406030204" pitchFamily="18" charset="0"/>
                            <a:ea typeface="Cambria Math" panose="02040503050406030204" pitchFamily="18" charset="0"/>
                          </a:rPr>
                          <m:t>𝑖</m:t>
                        </m:r>
                      </m:sub>
                    </m:sSub>
                  </m:oMath>
                </a14:m>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gn="ctr"/>
                <a:endParaRPr lang="en-US" dirty="0">
                  <a:latin typeface="Cambria Math" panose="02040503050406030204" pitchFamily="18" charset="0"/>
                  <a:ea typeface="Cambria Math" panose="02040503050406030204" pitchFamily="18" charset="0"/>
                  <a:cs typeface="Times New Roman" panose="02020603050405020304" pitchFamily="18" charset="0"/>
                </a:endParaRPr>
              </a:p>
              <a:p>
                <a:pPr algn="ctr"/>
                <a:r>
                  <a:rPr lang="cy-GB" dirty="0">
                    <a:cs typeface="Times New Roman" panose="02020603050405020304" pitchFamily="18" charset="0"/>
                  </a:rPr>
                  <a:t>   and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cy-GB" i="1">
                            <a:solidFill>
                              <a:srgbClr val="002060"/>
                            </a:solidFill>
                            <a:latin typeface="Cambria Math" panose="02040503050406030204" pitchFamily="18" charset="0"/>
                            <a:ea typeface="Cambria Math" panose="02040503050406030204" pitchFamily="18" charset="0"/>
                          </a:rPr>
                          <m:t>ŷ</m:t>
                        </m:r>
                      </m:e>
                      <m:sub>
                        <m:r>
                          <a:rPr lang="en-US" i="1">
                            <a:solidFill>
                              <a:srgbClr val="002060"/>
                            </a:solidFill>
                            <a:latin typeface="Cambria Math" panose="02040503050406030204" pitchFamily="18" charset="0"/>
                            <a:ea typeface="Cambria Math" panose="02040503050406030204" pitchFamily="18" charset="0"/>
                          </a:rPr>
                          <m:t>𝑖</m:t>
                        </m:r>
                      </m:sub>
                    </m:sSub>
                    <m:r>
                      <a:rPr lang="en-US">
                        <a:solidFill>
                          <a:srgbClr val="002060"/>
                        </a:solidFill>
                        <a:latin typeface="Cambria Math" panose="02040503050406030204" pitchFamily="18" charset="0"/>
                        <a:ea typeface="Cambria Math" panose="02040503050406030204" pitchFamily="18" charset="0"/>
                      </a:rPr>
                      <m:t>= </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𝑏</m:t>
                        </m:r>
                      </m:e>
                      <m:sub>
                        <m:r>
                          <a:rPr lang="en-US">
                            <a:solidFill>
                              <a:srgbClr val="002060"/>
                            </a:solidFill>
                            <a:latin typeface="Cambria Math" panose="02040503050406030204" pitchFamily="18" charset="0"/>
                            <a:ea typeface="Cambria Math" panose="02040503050406030204" pitchFamily="18" charset="0"/>
                          </a:rPr>
                          <m:t>0</m:t>
                        </m:r>
                      </m:sub>
                    </m:sSub>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 </m:t>
                        </m:r>
                        <m:r>
                          <a:rPr lang="en-US" i="1">
                            <a:solidFill>
                              <a:srgbClr val="002060"/>
                            </a:solidFill>
                            <a:latin typeface="Cambria Math" panose="02040503050406030204" pitchFamily="18" charset="0"/>
                            <a:ea typeface="Cambria Math" panose="02040503050406030204" pitchFamily="18" charset="0"/>
                          </a:rPr>
                          <m:t>𝑏</m:t>
                        </m:r>
                      </m:e>
                      <m:sub>
                        <m:r>
                          <a:rPr lang="en-US">
                            <a:solidFill>
                              <a:srgbClr val="002060"/>
                            </a:solidFill>
                            <a:latin typeface="Cambria Math" panose="02040503050406030204" pitchFamily="18" charset="0"/>
                            <a:ea typeface="Cambria Math" panose="02040503050406030204" pitchFamily="18" charset="0"/>
                          </a:rPr>
                          <m:t>1</m:t>
                        </m:r>
                      </m:sub>
                    </m:sSub>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r>
                      <a:rPr lang="en-US">
                        <a:solidFill>
                          <a:srgbClr val="002060"/>
                        </a:solidFill>
                        <a:latin typeface="Cambria Math" panose="02040503050406030204" pitchFamily="18" charset="0"/>
                        <a:ea typeface="Cambria Math" panose="02040503050406030204" pitchFamily="18" charset="0"/>
                      </a:rPr>
                      <m:t>+</m:t>
                    </m:r>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𝑏</m:t>
                        </m:r>
                      </m:e>
                      <m:sub>
                        <m:r>
                          <a:rPr lang="en-US">
                            <a:solidFill>
                              <a:srgbClr val="002060"/>
                            </a:solidFill>
                            <a:latin typeface="Cambria Math" panose="02040503050406030204" pitchFamily="18" charset="0"/>
                            <a:ea typeface="Cambria Math" panose="02040503050406030204" pitchFamily="18" charset="0"/>
                          </a:rPr>
                          <m:t>2</m:t>
                        </m:r>
                      </m:sub>
                    </m:sSub>
                    <m:sSup>
                      <m:sSupPr>
                        <m:ctrlPr>
                          <a:rPr lang="en-US" i="1">
                            <a:solidFill>
                              <a:srgbClr val="002060"/>
                            </a:solidFill>
                            <a:latin typeface="Cambria Math" panose="02040503050406030204" pitchFamily="18" charset="0"/>
                            <a:ea typeface="Cambria Math" panose="02040503050406030204" pitchFamily="18" charset="0"/>
                          </a:rPr>
                        </m:ctrlPr>
                      </m:sSupPr>
                      <m:e>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e>
                      <m:sup>
                        <m:r>
                          <a:rPr lang="en-US" i="1">
                            <a:solidFill>
                              <a:srgbClr val="002060"/>
                            </a:solidFill>
                            <a:latin typeface="Cambria Math" panose="02040503050406030204" pitchFamily="18" charset="0"/>
                            <a:ea typeface="Cambria Math" panose="02040503050406030204" pitchFamily="18" charset="0"/>
                          </a:rPr>
                          <m:t>2</m:t>
                        </m:r>
                      </m:sup>
                    </m:sSup>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m:t>
                        </m:r>
                        <m:r>
                          <a:rPr lang="en-US" i="1">
                            <a:solidFill>
                              <a:srgbClr val="002060"/>
                            </a:solidFill>
                            <a:latin typeface="Cambria Math" panose="02040503050406030204" pitchFamily="18" charset="0"/>
                            <a:ea typeface="Cambria Math" panose="02040503050406030204" pitchFamily="18" charset="0"/>
                          </a:rPr>
                          <m:t>𝑏</m:t>
                        </m:r>
                      </m:e>
                      <m:sub>
                        <m:r>
                          <a:rPr lang="en-US" i="1">
                            <a:solidFill>
                              <a:srgbClr val="002060"/>
                            </a:solidFill>
                            <a:latin typeface="Cambria Math" panose="02040503050406030204" pitchFamily="18" charset="0"/>
                            <a:ea typeface="Cambria Math" panose="02040503050406030204" pitchFamily="18" charset="0"/>
                          </a:rPr>
                          <m:t>𝑟</m:t>
                        </m:r>
                      </m:sub>
                    </m:sSub>
                    <m:sSup>
                      <m:sSupPr>
                        <m:ctrlPr>
                          <a:rPr lang="en-US" i="1">
                            <a:solidFill>
                              <a:srgbClr val="002060"/>
                            </a:solidFill>
                            <a:latin typeface="Cambria Math" panose="02040503050406030204" pitchFamily="18" charset="0"/>
                            <a:ea typeface="Cambria Math" panose="02040503050406030204" pitchFamily="18" charset="0"/>
                          </a:rPr>
                        </m:ctrlPr>
                      </m:sSupPr>
                      <m:e>
                        <m:r>
                          <a:rPr lang="en-US" i="1">
                            <a:solidFill>
                              <a:srgbClr val="002060"/>
                            </a:solidFill>
                            <a:latin typeface="Cambria Math" panose="02040503050406030204" pitchFamily="18" charset="0"/>
                            <a:ea typeface="Cambria Math" panose="02040503050406030204" pitchFamily="18" charset="0"/>
                          </a:rPr>
                          <m:t>𝑥</m:t>
                        </m:r>
                        <m:r>
                          <a:rPr lang="en-US" i="1" baseline="-25000">
                            <a:solidFill>
                              <a:srgbClr val="002060"/>
                            </a:solidFill>
                            <a:latin typeface="Cambria Math" panose="02040503050406030204" pitchFamily="18" charset="0"/>
                            <a:ea typeface="Cambria Math" panose="02040503050406030204" pitchFamily="18" charset="0"/>
                          </a:rPr>
                          <m:t>𝑖</m:t>
                        </m:r>
                      </m:e>
                      <m:sup>
                        <m:r>
                          <a:rPr lang="en-US" i="1">
                            <a:solidFill>
                              <a:srgbClr val="002060"/>
                            </a:solidFill>
                            <a:latin typeface="Cambria Math" panose="02040503050406030204" pitchFamily="18" charset="0"/>
                            <a:ea typeface="Cambria Math" panose="02040503050406030204" pitchFamily="18" charset="0"/>
                          </a:rPr>
                          <m:t>𝑟</m:t>
                        </m:r>
                      </m:sup>
                    </m:sSup>
                  </m:oMath>
                </a14:m>
                <a:r>
                  <a:rPr lang="en-US"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 +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𝑒</m:t>
                        </m:r>
                      </m:e>
                      <m:sub>
                        <m:r>
                          <a:rPr lang="en-US" i="1">
                            <a:solidFill>
                              <a:srgbClr val="002060"/>
                            </a:solidFill>
                            <a:latin typeface="Cambria Math" panose="02040503050406030204" pitchFamily="18" charset="0"/>
                            <a:ea typeface="Cambria Math" panose="02040503050406030204" pitchFamily="18" charset="0"/>
                          </a:rPr>
                          <m:t>𝑖</m:t>
                        </m:r>
                      </m:sub>
                    </m:sSub>
                  </m:oMath>
                </a14:m>
                <a:endParaRPr lang="en-US" dirty="0">
                  <a:latin typeface="Cambria Math" panose="02040503050406030204" pitchFamily="18" charset="0"/>
                  <a:ea typeface="Cambria Math" panose="02040503050406030204" pitchFamily="18" charset="0"/>
                </a:endParaRPr>
              </a:p>
              <a:p>
                <a:pPr algn="just"/>
                <a:endParaRPr lang="en-US" dirty="0">
                  <a:cs typeface="Times New Roman" panose="02020603050405020304" pitchFamily="18" charset="0"/>
                </a:endParaRPr>
              </a:p>
              <a:p>
                <a:pPr algn="just"/>
                <a:r>
                  <a:rPr lang="en-US" dirty="0">
                    <a:cs typeface="Times New Roman" panose="02020603050405020304" pitchFamily="18" charset="0"/>
                  </a:rPr>
                  <a:t>where, </a:t>
                </a:r>
                <a:r>
                  <a:rPr lang="en-US" i="1" dirty="0">
                    <a:solidFill>
                      <a:srgbClr val="002060"/>
                    </a:solidFill>
                    <a:cs typeface="Times New Roman" panose="02020603050405020304" pitchFamily="18" charset="0"/>
                  </a:rPr>
                  <a:t>r</a:t>
                </a:r>
                <a:r>
                  <a:rPr lang="en-US" dirty="0">
                    <a:cs typeface="Times New Roman" panose="02020603050405020304" pitchFamily="18" charset="0"/>
                  </a:rPr>
                  <a:t> is the degree of polynomial </a:t>
                </a:r>
              </a:p>
              <a:p>
                <a:pPr algn="just"/>
                <a:r>
                  <a:rPr lang="en-US" dirty="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m:rPr>
                            <m:sty m:val="p"/>
                          </m:rPr>
                          <a:rPr lang="el-GR">
                            <a:solidFill>
                              <a:srgbClr val="002060"/>
                            </a:solidFill>
                            <a:latin typeface="Cambria Math" panose="02040503050406030204" pitchFamily="18" charset="0"/>
                            <a:ea typeface="Cambria Math" panose="02040503050406030204" pitchFamily="18" charset="0"/>
                          </a:rPr>
                          <m:t>ϵ</m:t>
                        </m:r>
                      </m:e>
                      <m:sub>
                        <m:r>
                          <a:rPr lang="en-US">
                            <a:solidFill>
                              <a:srgbClr val="002060"/>
                            </a:solidFill>
                            <a:latin typeface="Cambria Math" panose="02040503050406030204" pitchFamily="18" charset="0"/>
                            <a:ea typeface="Cambria Math" panose="02040503050406030204" pitchFamily="18" charset="0"/>
                          </a:rPr>
                          <m:t>𝑖</m:t>
                        </m:r>
                      </m:sub>
                    </m:sSub>
                  </m:oMath>
                </a14:m>
                <a:r>
                  <a:rPr lang="en-US" dirty="0">
                    <a:cs typeface="Times New Roman" panose="02020603050405020304" pitchFamily="18" charset="0"/>
                  </a:rPr>
                  <a:t> is the </a:t>
                </a:r>
                <a14:m>
                  <m:oMath xmlns:m="http://schemas.openxmlformats.org/officeDocument/2006/math">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𝑖</m:t>
                        </m:r>
                      </m:e>
                      <m:sup>
                        <m:r>
                          <a:rPr lang="en-US" i="1">
                            <a:solidFill>
                              <a:srgbClr val="002060"/>
                            </a:solidFill>
                            <a:latin typeface="Cambria Math" panose="02040503050406030204" pitchFamily="18" charset="0"/>
                            <a:cs typeface="Times New Roman" panose="02020603050405020304" pitchFamily="18" charset="0"/>
                          </a:rPr>
                          <m:t>𝑡h</m:t>
                        </m:r>
                      </m:sup>
                    </m:sSup>
                  </m:oMath>
                </a14:m>
                <a:r>
                  <a:rPr lang="en-US" dirty="0">
                    <a:cs typeface="Times New Roman" panose="02020603050405020304" pitchFamily="18" charset="0"/>
                  </a:rPr>
                  <a:t> random error</a:t>
                </a:r>
              </a:p>
              <a:p>
                <a:pPr marL="301893" lvl="1" algn="just"/>
                <a:r>
                  <a:rPr lang="en-US" dirty="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ea typeface="Cambria Math" panose="02040503050406030204" pitchFamily="18" charset="0"/>
                          </a:rPr>
                        </m:ctrlPr>
                      </m:sSubPr>
                      <m:e>
                        <m:r>
                          <a:rPr lang="en-US">
                            <a:solidFill>
                              <a:srgbClr val="002060"/>
                            </a:solidFill>
                            <a:latin typeface="Cambria Math" panose="02040503050406030204" pitchFamily="18" charset="0"/>
                            <a:ea typeface="Cambria Math" panose="02040503050406030204" pitchFamily="18" charset="0"/>
                          </a:rPr>
                          <m:t>𝑒</m:t>
                        </m:r>
                      </m:e>
                      <m:sub>
                        <m:r>
                          <a:rPr lang="en-US">
                            <a:solidFill>
                              <a:srgbClr val="002060"/>
                            </a:solidFill>
                            <a:latin typeface="Cambria Math" panose="02040503050406030204" pitchFamily="18" charset="0"/>
                            <a:ea typeface="Cambria Math" panose="02040503050406030204" pitchFamily="18" charset="0"/>
                          </a:rPr>
                          <m:t>𝑖</m:t>
                        </m:r>
                      </m:sub>
                    </m:sSub>
                  </m:oMath>
                </a14:m>
                <a:r>
                  <a:rPr lang="en-US" dirty="0">
                    <a:latin typeface="Cambria Math" panose="02040503050406030204" pitchFamily="18" charset="0"/>
                    <a:ea typeface="Cambria Math" panose="02040503050406030204" pitchFamily="18" charset="0"/>
                    <a:cs typeface="Times New Roman" panose="02020603050405020304" pitchFamily="18" charset="0"/>
                  </a:rPr>
                  <a:t> </a:t>
                </a:r>
                <a:r>
                  <a:rPr lang="en-US" dirty="0">
                    <a:cs typeface="Times New Roman" panose="02020603050405020304" pitchFamily="18" charset="0"/>
                  </a:rPr>
                  <a:t>is the </a:t>
                </a:r>
                <a14:m>
                  <m:oMath xmlns:m="http://schemas.openxmlformats.org/officeDocument/2006/math">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𝑖</m:t>
                        </m:r>
                      </m:e>
                      <m:sup>
                        <m:r>
                          <a:rPr lang="en-US" i="1">
                            <a:solidFill>
                              <a:srgbClr val="002060"/>
                            </a:solidFill>
                            <a:latin typeface="Cambria Math" panose="02040503050406030204" pitchFamily="18" charset="0"/>
                            <a:cs typeface="Times New Roman" panose="02020603050405020304" pitchFamily="18" charset="0"/>
                          </a:rPr>
                          <m:t>𝑡h</m:t>
                        </m:r>
                      </m:sup>
                    </m:sSup>
                  </m:oMath>
                </a14:m>
                <a:r>
                  <a:rPr lang="en-US" dirty="0">
                    <a:cs typeface="Times New Roman" panose="02020603050405020304" pitchFamily="18" charset="0"/>
                  </a:rPr>
                  <a:t> residual error</a:t>
                </a: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275481" y="1932969"/>
                <a:ext cx="8301359" cy="3194614"/>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65E5E73A-12D3-49FC-BDC9-3A8026F5C276}"/>
                  </a:ext>
                </a:extLst>
              </p:cNvPr>
              <p:cNvSpPr/>
              <p:nvPr/>
            </p:nvSpPr>
            <p:spPr>
              <a:xfrm>
                <a:off x="453394" y="5481329"/>
                <a:ext cx="8123445" cy="875028"/>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b="1" dirty="0">
                    <a:solidFill>
                      <a:srgbClr val="002060"/>
                    </a:solidFill>
                    <a:cs typeface="Times New Roman" panose="02020603050405020304" pitchFamily="18" charset="0"/>
                  </a:rPr>
                  <a:t>Note: </a:t>
                </a:r>
                <a:r>
                  <a:rPr lang="en-US" dirty="0">
                    <a:cs typeface="Times New Roman" panose="02020603050405020304" pitchFamily="18" charset="0"/>
                  </a:rPr>
                  <a:t>The number of observations,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𝑛</m:t>
                    </m:r>
                  </m:oMath>
                </a14:m>
                <a:r>
                  <a:rPr lang="en-US" dirty="0">
                    <a:cs typeface="Times New Roman" panose="02020603050405020304" pitchFamily="18" charset="0"/>
                  </a:rPr>
                  <a:t>, must be at least as large as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𝑟</m:t>
                    </m:r>
                    <m:r>
                      <a:rPr lang="en-US" i="1" dirty="0">
                        <a:solidFill>
                          <a:srgbClr val="002060"/>
                        </a:solidFill>
                        <a:latin typeface="Cambria Math" panose="02040503050406030204" pitchFamily="18" charset="0"/>
                        <a:cs typeface="Times New Roman" panose="02020603050405020304" pitchFamily="18" charset="0"/>
                      </a:rPr>
                      <m:t>+1</m:t>
                    </m:r>
                  </m:oMath>
                </a14:m>
                <a:r>
                  <a:rPr lang="en-US" dirty="0">
                    <a:cs typeface="Times New Roman" panose="02020603050405020304" pitchFamily="18" charset="0"/>
                  </a:rPr>
                  <a:t>, the number of parameters to be estimated.</a:t>
                </a:r>
              </a:p>
            </p:txBody>
          </p:sp>
        </mc:Choice>
        <mc:Fallback xmlns="">
          <p:sp>
            <p:nvSpPr>
              <p:cNvPr id="9" name="Rectangle 8">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453394" y="5481329"/>
                <a:ext cx="8123445" cy="875028"/>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AF4DCBB-0FC5-F122-5F07-B0B2AC0DA2E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3FE55B40-D444-048B-9DD4-A40981A3800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312329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6" y="505343"/>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Solving for Polynomial Regression Model</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116</a:t>
            </a:fld>
            <a:endParaRPr lang="en-US" altLang="en-US" sz="921">
              <a:solidFill>
                <a:srgbClr val="898989"/>
              </a:solidFill>
            </a:endParaRPr>
          </a:p>
        </p:txBody>
      </p:sp>
      <p:cxnSp>
        <p:nvCxnSpPr>
          <p:cNvPr id="7" name="Straight Connector 6"/>
          <p:cNvCxnSpPr/>
          <p:nvPr/>
        </p:nvCxnSpPr>
        <p:spPr>
          <a:xfrm>
            <a:off x="337646" y="11260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274D7E1-2720-47D6-9C51-E0526B65746C}"/>
              </a:ext>
            </a:extLst>
          </p:cNvPr>
          <p:cNvSpPr/>
          <p:nvPr/>
        </p:nvSpPr>
        <p:spPr>
          <a:xfrm>
            <a:off x="337646" y="1395506"/>
            <a:ext cx="8100298"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Transformation to Linear Regression: </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8" y="2088371"/>
                <a:ext cx="8100296" cy="379156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dirty="0">
                    <a:cs typeface="Times New Roman" panose="02020603050405020304" pitchFamily="18" charset="0"/>
                  </a:rPr>
                  <a:t>The polynomial model can be transformed into a general linear regression model setting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1</m:t>
                        </m:r>
                      </m:sub>
                    </m:sSub>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𝑥</m:t>
                    </m:r>
                    <m:r>
                      <a:rPr lang="en-US" i="1">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2</m:t>
                        </m:r>
                      </m:sub>
                    </m:sSub>
                    <m:r>
                      <a:rPr lang="en-US" i="1">
                        <a:solidFill>
                          <a:srgbClr val="002060"/>
                        </a:solidFill>
                        <a:latin typeface="Cambria Math" panose="02040503050406030204" pitchFamily="18" charset="0"/>
                      </a:rPr>
                      <m:t>= </m:t>
                    </m:r>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2</m:t>
                        </m:r>
                      </m:sup>
                    </m:sSup>
                  </m:oMath>
                </a14:m>
                <a:r>
                  <a:rPr lang="en-US" dirty="0">
                    <a:solidFill>
                      <a:srgbClr val="002060"/>
                    </a:solidFill>
                    <a:cs typeface="Times New Roman" panose="02020603050405020304" pitchFamily="18" charset="0"/>
                  </a:rPr>
                  <a:t>, …,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𝑛</m:t>
                        </m:r>
                      </m:sub>
                    </m:sSub>
                  </m:oMath>
                </a14:m>
                <a:r>
                  <a:rPr lang="en-US" dirty="0">
                    <a:solidFill>
                      <a:srgbClr val="002060"/>
                    </a:solidFill>
                    <a:cs typeface="Times New Roman" panose="02020603050405020304" pitchFamily="18" charset="0"/>
                  </a:rPr>
                  <a:t>= </a:t>
                </a:r>
                <a14:m>
                  <m:oMath xmlns:m="http://schemas.openxmlformats.org/officeDocument/2006/math">
                    <m:sSup>
                      <m:sSupPr>
                        <m:ctrlPr>
                          <a:rPr lang="en-US"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𝑥</m:t>
                        </m:r>
                      </m:e>
                      <m:sup>
                        <m:r>
                          <a:rPr lang="en-US" i="1">
                            <a:solidFill>
                              <a:srgbClr val="002060"/>
                            </a:solidFill>
                            <a:latin typeface="Cambria Math" panose="02040503050406030204" pitchFamily="18" charset="0"/>
                          </a:rPr>
                          <m:t>𝑟</m:t>
                        </m:r>
                      </m:sup>
                    </m:sSup>
                  </m:oMath>
                </a14:m>
                <a:r>
                  <a:rPr lang="en-US" dirty="0">
                    <a:cs typeface="Times New Roman" panose="02020603050405020304" pitchFamily="18" charset="0"/>
                  </a:rPr>
                  <a:t>. </a:t>
                </a:r>
              </a:p>
              <a:p>
                <a:endParaRPr lang="en-US" dirty="0">
                  <a:cs typeface="Times New Roman" panose="02020603050405020304" pitchFamily="18" charset="0"/>
                </a:endParaRPr>
              </a:p>
              <a:p>
                <a:r>
                  <a:rPr lang="en-US" dirty="0">
                    <a:cs typeface="Times New Roman" panose="02020603050405020304" pitchFamily="18" charset="0"/>
                  </a:rPr>
                  <a:t>Thus, the equation assumes the form:</a:t>
                </a:r>
              </a:p>
              <a:p>
                <a:endParaRPr lang="en-US" dirty="0">
                  <a:cs typeface="Times New Roman" panose="02020603050405020304" pitchFamily="18" charset="0"/>
                </a:endParaRPr>
              </a:p>
              <a:p>
                <a:pPr algn="just"/>
                <a:r>
                  <a:rPr lang="en-US" dirty="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rPr>
                        </m:ctrlPr>
                      </m:sSubPr>
                      <m:e>
                        <m:r>
                          <m:rPr>
                            <m:sty m:val="p"/>
                          </m:rPr>
                          <a:rPr lang="en-US">
                            <a:solidFill>
                              <a:srgbClr val="002060"/>
                            </a:solidFill>
                            <a:latin typeface="Cambria Math" panose="02040503050406030204" pitchFamily="18" charset="0"/>
                          </a:rPr>
                          <m:t>y</m:t>
                        </m:r>
                      </m:e>
                      <m:sub>
                        <m:r>
                          <a:rPr lang="en-US" i="1">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0</m:t>
                        </m:r>
                      </m:sub>
                    </m:sSub>
                  </m:oMath>
                </a14:m>
                <a:r>
                  <a:rPr lang="en-US" dirty="0">
                    <a:solidFill>
                      <a:srgbClr val="002060"/>
                    </a:solidFill>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1</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𝛽</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2</m:t>
                        </m:r>
                      </m:sub>
                    </m:sSub>
                  </m:oMath>
                </a14:m>
                <a:r>
                  <a:rPr lang="en-US" dirty="0">
                    <a:solidFill>
                      <a:srgbClr val="002060"/>
                    </a:solidFill>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a:solidFill>
                              <a:srgbClr val="002060"/>
                            </a:solidFill>
                            <a:latin typeface="Cambria Math" panose="02040503050406030204" pitchFamily="18" charset="0"/>
                          </a:rPr>
                          <m:t>𝛽</m:t>
                        </m:r>
                      </m:e>
                      <m:sub>
                        <m:r>
                          <a:rPr lang="en-US" i="1">
                            <a:solidFill>
                              <a:srgbClr val="002060"/>
                            </a:solidFill>
                            <a:latin typeface="Cambria Math" panose="02040503050406030204" pitchFamily="18" charset="0"/>
                          </a:rPr>
                          <m:t>𝑟</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𝑟</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m:rPr>
                            <m:sty m:val="p"/>
                          </m:rPr>
                          <a:rPr lang="el-GR" i="1">
                            <a:solidFill>
                              <a:srgbClr val="002060"/>
                            </a:solidFill>
                            <a:latin typeface="Cambria Math" panose="02040503050406030204" pitchFamily="18" charset="0"/>
                            <a:ea typeface="Cambria Math" panose="02040503050406030204" pitchFamily="18" charset="0"/>
                          </a:rPr>
                          <m:t>ϵ</m:t>
                        </m:r>
                      </m:e>
                      <m:sub>
                        <m:r>
                          <a:rPr lang="en-US" i="1">
                            <a:solidFill>
                              <a:srgbClr val="002060"/>
                            </a:solidFill>
                            <a:latin typeface="Cambria Math" panose="02040503050406030204" pitchFamily="18" charset="0"/>
                          </a:rPr>
                          <m:t>𝑖</m:t>
                        </m:r>
                      </m:sub>
                    </m:sSub>
                  </m:oMath>
                </a14:m>
                <a:endParaRPr lang="en-US" dirty="0">
                  <a:solidFill>
                    <a:srgbClr val="002060"/>
                  </a:solidFill>
                  <a:cs typeface="Times New Roman" panose="02020603050405020304" pitchFamily="18" charset="0"/>
                </a:endParaRPr>
              </a:p>
              <a:p>
                <a:pPr algn="just"/>
                <a:endParaRPr lang="en-US" dirty="0">
                  <a:solidFill>
                    <a:srgbClr val="002060"/>
                  </a:solidFill>
                  <a:cs typeface="Times New Roman" panose="02020603050405020304" pitchFamily="18" charset="0"/>
                </a:endParaRPr>
              </a:p>
              <a:p>
                <a:pPr algn="just"/>
                <a:r>
                  <a:rPr lang="cy-GB" dirty="0">
                    <a:solidFill>
                      <a:srgbClr val="002060"/>
                    </a:solidFill>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rPr>
                        </m:ctrlPr>
                      </m:sSubPr>
                      <m:e>
                        <m:r>
                          <a:rPr lang="cy-GB" i="1">
                            <a:solidFill>
                              <a:srgbClr val="002060"/>
                            </a:solidFill>
                            <a:latin typeface="Cambria Math" panose="02040503050406030204" pitchFamily="18" charset="0"/>
                          </a:rPr>
                          <m:t>ŷ</m:t>
                        </m:r>
                      </m:e>
                      <m:sub>
                        <m:r>
                          <a:rPr lang="en-US" i="1">
                            <a:solidFill>
                              <a:srgbClr val="002060"/>
                            </a:solidFill>
                            <a:latin typeface="Cambria Math" panose="02040503050406030204" pitchFamily="18" charset="0"/>
                          </a:rPr>
                          <m:t>𝑖</m:t>
                        </m:r>
                      </m:sub>
                    </m:sSub>
                    <m:r>
                      <a:rPr lang="en-US">
                        <a:solidFill>
                          <a:srgbClr val="002060"/>
                        </a:solidFill>
                        <a:latin typeface="Cambria Math" panose="02040503050406030204" pitchFamily="18" charset="0"/>
                      </a:rPr>
                      <m:t>= </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0</m:t>
                        </m:r>
                      </m:sub>
                    </m:sSub>
                  </m:oMath>
                </a14:m>
                <a:r>
                  <a:rPr lang="en-US" dirty="0">
                    <a:solidFill>
                      <a:srgbClr val="002060"/>
                    </a:solidFill>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 </m:t>
                        </m:r>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1</m:t>
                        </m:r>
                      </m:sub>
                    </m:sSub>
                    <m:sSub>
                      <m:sSubPr>
                        <m:ctrlPr>
                          <a:rPr lang="en-US" i="1">
                            <a:solidFill>
                              <a:srgbClr val="002060"/>
                            </a:solidFill>
                            <a:latin typeface="Cambria Math" panose="02040503050406030204" pitchFamily="18" charset="0"/>
                          </a:rPr>
                        </m:ctrlPr>
                      </m:sSubPr>
                      <m:e>
                        <m:r>
                          <a:rPr lang="en-US" i="1" dirty="0">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1</m:t>
                        </m:r>
                      </m:sub>
                    </m:sSub>
                    <m:r>
                      <a:rPr lang="en-US">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𝑏</m:t>
                        </m:r>
                      </m:e>
                      <m:sub>
                        <m:r>
                          <a:rPr lang="en-US">
                            <a:solidFill>
                              <a:srgbClr val="002060"/>
                            </a:solidFill>
                            <a:latin typeface="Cambria Math" panose="02040503050406030204" pitchFamily="18" charset="0"/>
                          </a:rPr>
                          <m:t>2</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𝑥</m:t>
                        </m:r>
                      </m:e>
                      <m:sub>
                        <m:r>
                          <a:rPr lang="en-US" i="1">
                            <a:solidFill>
                              <a:srgbClr val="002060"/>
                            </a:solidFill>
                            <a:latin typeface="Cambria Math" panose="02040503050406030204" pitchFamily="18" charset="0"/>
                          </a:rPr>
                          <m:t>2</m:t>
                        </m:r>
                      </m:sub>
                    </m:sSub>
                  </m:oMath>
                </a14:m>
                <a:r>
                  <a:rPr lang="en-US" dirty="0">
                    <a:solidFill>
                      <a:srgbClr val="002060"/>
                    </a:solidFill>
                    <a:cs typeface="Times New Roman" panose="02020603050405020304" pitchFamily="18" charset="0"/>
                  </a:rPr>
                  <a:t>+</a:t>
                </a:r>
                <a14:m>
                  <m:oMath xmlns:m="http://schemas.openxmlformats.org/officeDocument/2006/math">
                    <m:sSub>
                      <m:sSubPr>
                        <m:ctrlPr>
                          <a:rPr lang="en-US" i="1">
                            <a:solidFill>
                              <a:srgbClr val="002060"/>
                            </a:solidFill>
                            <a:latin typeface="Cambria Math" panose="02040503050406030204" pitchFamily="18" charset="0"/>
                          </a:rPr>
                        </m:ctrlPr>
                      </m:sSubPr>
                      <m:e>
                        <m:r>
                          <a:rPr lang="en-US">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𝑏</m:t>
                        </m:r>
                      </m:e>
                      <m:sub>
                        <m:r>
                          <a:rPr lang="en-US" i="1">
                            <a:solidFill>
                              <a:srgbClr val="002060"/>
                            </a:solidFill>
                            <a:latin typeface="Cambria Math" panose="02040503050406030204" pitchFamily="18" charset="0"/>
                          </a:rPr>
                          <m:t>𝑟</m:t>
                        </m:r>
                      </m:sub>
                    </m:sSub>
                    <m:r>
                      <a:rPr lang="en-US" i="1">
                        <a:solidFill>
                          <a:srgbClr val="002060"/>
                        </a:solidFill>
                        <a:latin typeface="Cambria Math" panose="02040503050406030204" pitchFamily="18" charset="0"/>
                      </a:rPr>
                      <m:t>𝑥</m:t>
                    </m:r>
                  </m:oMath>
                </a14:m>
                <a:r>
                  <a:rPr lang="en-US" i="1" baseline="-25000" dirty="0">
                    <a:solidFill>
                      <a:srgbClr val="002060"/>
                    </a:solidFill>
                    <a:cs typeface="Times New Roman" panose="02020603050405020304" pitchFamily="18" charset="0"/>
                  </a:rPr>
                  <a:t>r</a:t>
                </a:r>
                <a:r>
                  <a:rPr lang="en-US" dirty="0">
                    <a:solidFill>
                      <a:srgbClr val="002060"/>
                    </a:solidFill>
                    <a:cs typeface="Times New Roman" panose="02020603050405020304" pitchFamily="18" charset="0"/>
                  </a:rPr>
                  <a:t> +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𝑒</m:t>
                        </m:r>
                      </m:e>
                      <m:sub>
                        <m:r>
                          <a:rPr lang="en-US" i="1">
                            <a:solidFill>
                              <a:srgbClr val="002060"/>
                            </a:solidFill>
                            <a:latin typeface="Cambria Math" panose="02040503050406030204" pitchFamily="18" charset="0"/>
                          </a:rPr>
                          <m:t>𝑖</m:t>
                        </m:r>
                      </m:sub>
                    </m:sSub>
                  </m:oMath>
                </a14:m>
                <a:endParaRPr lang="en-US" dirty="0">
                  <a:solidFill>
                    <a:srgbClr val="002060"/>
                  </a:solidFill>
                  <a:cs typeface="Times New Roman" panose="02020603050405020304" pitchFamily="18" charset="0"/>
                </a:endParaRPr>
              </a:p>
              <a:p>
                <a:pPr algn="just"/>
                <a:endParaRPr lang="en-US" dirty="0">
                  <a:solidFill>
                    <a:srgbClr val="002060"/>
                  </a:solidFill>
                  <a:cs typeface="Times New Roman" panose="02020603050405020304" pitchFamily="18" charset="0"/>
                </a:endParaRPr>
              </a:p>
              <a:p>
                <a:pPr algn="just"/>
                <a:endParaRPr lang="en-US" dirty="0">
                  <a:solidFill>
                    <a:srgbClr val="002060"/>
                  </a:solidFill>
                  <a:cs typeface="Times New Roman" panose="02020603050405020304" pitchFamily="18" charset="0"/>
                </a:endParaRPr>
              </a:p>
              <a:p>
                <a:pPr algn="just"/>
                <a:r>
                  <a:rPr lang="en-US" dirty="0">
                    <a:cs typeface="Times New Roman" panose="02020603050405020304" pitchFamily="18" charset="0"/>
                  </a:rPr>
                  <a:t>This model then can be solved using the procedure followed for multiple linear regression model.</a:t>
                </a:r>
              </a:p>
              <a:p>
                <a:pPr algn="just"/>
                <a:endParaRPr lang="en-US" sz="1536" dirty="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88371"/>
                <a:ext cx="8100296" cy="3791567"/>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D5467DB-8A66-84B7-A83B-66BD080963C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7342C9D-058E-F3EF-7455-21EEC51DD3E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5492678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4278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Linear versus Non-Linear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117</a:t>
            </a:fld>
            <a:endParaRPr lang="en-US" altLang="en-US" sz="921">
              <a:solidFill>
                <a:srgbClr val="898989"/>
              </a:solidFill>
            </a:endParaRPr>
          </a:p>
        </p:txBody>
      </p:sp>
      <p:cxnSp>
        <p:nvCxnSpPr>
          <p:cNvPr id="7" name="Straight Connector 6"/>
          <p:cNvCxnSpPr/>
          <p:nvPr/>
        </p:nvCxnSpPr>
        <p:spPr>
          <a:xfrm>
            <a:off x="275482" y="112601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7" y="1459709"/>
                <a:ext cx="6912248" cy="179342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sz="1536" dirty="0">
                    <a:cs typeface="Times New Roman" panose="02020603050405020304" pitchFamily="18" charset="0"/>
                  </a:rPr>
                  <a:t>Simple linear regression model:</a:t>
                </a:r>
              </a:p>
              <a:p>
                <a:pPr algn="just"/>
                <a:endParaRPr lang="en-US" sz="1536" dirty="0">
                  <a:cs typeface="Times New Roman" panose="02020603050405020304" pitchFamily="18" charset="0"/>
                </a:endParaRPr>
              </a:p>
              <a:p>
                <a:pPr algn="just"/>
                <a:r>
                  <a:rPr lang="en-US" sz="1536" dirty="0">
                    <a:solidFill>
                      <a:srgbClr val="002060"/>
                    </a:solidFill>
                    <a:cs typeface="Times New Roman" panose="02020603050405020304" pitchFamily="18" charset="0"/>
                  </a:rPr>
                  <a:t>		</a:t>
                </a:r>
                <a14:m>
                  <m:oMath xmlns:m="http://schemas.openxmlformats.org/officeDocument/2006/math">
                    <m:r>
                      <a:rPr lang="en-US" sz="1536" i="1" dirty="0">
                        <a:solidFill>
                          <a:srgbClr val="002060"/>
                        </a:solidFill>
                        <a:latin typeface="Cambria Math" panose="02040503050406030204" pitchFamily="18" charset="0"/>
                        <a:cs typeface="Times New Roman" panose="02020603050405020304" pitchFamily="18" charset="0"/>
                      </a:rPr>
                      <m:t>𝑌</m:t>
                    </m:r>
                    <m:r>
                      <a:rPr lang="en-US" sz="1536" i="1" dirty="0">
                        <a:solidFill>
                          <a:srgbClr val="002060"/>
                        </a:solidFill>
                        <a:latin typeface="Cambria Math" panose="02040503050406030204" pitchFamily="18" charset="0"/>
                        <a:cs typeface="Times New Roman" panose="020206030504050203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0</m:t>
                        </m:r>
                      </m:sub>
                    </m:sSub>
                    <m:r>
                      <m:rPr>
                        <m:nor/>
                      </m:rPr>
                      <a:rPr lang="en-US" sz="1536" dirty="0">
                        <a:solidFill>
                          <a:srgbClr val="002060"/>
                        </a:solidFill>
                        <a:latin typeface="Times New Roman" panose="02020603050405020304" pitchFamily="18" charset="0"/>
                        <a:cs typeface="Times New Roman" panose="020206030504050203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1</m:t>
                        </m:r>
                      </m:sub>
                    </m:sSub>
                    <m:r>
                      <a:rPr lang="en-US" sz="1536" i="1">
                        <a:solidFill>
                          <a:srgbClr val="002060"/>
                        </a:solidFill>
                        <a:latin typeface="Cambria Math" panose="02040503050406030204" pitchFamily="18" charset="0"/>
                      </a:rPr>
                      <m:t>𝑥</m:t>
                    </m:r>
                  </m:oMath>
                </a14:m>
                <a:endParaRPr lang="en-US" sz="1536" dirty="0">
                  <a:solidFill>
                    <a:srgbClr val="002060"/>
                  </a:solidFill>
                </a:endParaRPr>
              </a:p>
              <a:p>
                <a:pPr algn="just"/>
                <a:endParaRPr lang="en-US" sz="1536" dirty="0">
                  <a:cs typeface="Times New Roman" panose="02020603050405020304" pitchFamily="18" charset="0"/>
                </a:endParaRPr>
              </a:p>
              <a:p>
                <a:pPr algn="just"/>
                <a:endParaRPr lang="en-US" sz="1536" dirty="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1459709"/>
                <a:ext cx="6912248" cy="1793421"/>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pic>
        <p:nvPicPr>
          <p:cNvPr id="9" name="Picture 8">
            <a:extLst>
              <a:ext uri="{FF2B5EF4-FFF2-40B4-BE49-F238E27FC236}">
                <a16:creationId xmlns:a16="http://schemas.microsoft.com/office/drawing/2014/main" id="{5A4EF025-04F0-BEEA-55FE-E142E66A48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141" y="1501211"/>
            <a:ext cx="1761474" cy="1710416"/>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5E5E73A-12D3-49FC-BDC9-3A8026F5C276}"/>
                  </a:ext>
                </a:extLst>
              </p:cNvPr>
              <p:cNvSpPr/>
              <p:nvPr/>
            </p:nvSpPr>
            <p:spPr>
              <a:xfrm>
                <a:off x="337647" y="3586826"/>
                <a:ext cx="6912248" cy="175325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sz="1536" dirty="0">
                    <a:cs typeface="Times New Roman" panose="02020603050405020304" pitchFamily="18" charset="0"/>
                  </a:rPr>
                  <a:t>Simple non-linear regression model:</a:t>
                </a:r>
              </a:p>
              <a:p>
                <a:pPr algn="just"/>
                <a:endParaRPr lang="en-US" sz="1536" dirty="0">
                  <a:cs typeface="Times New Roman" panose="02020603050405020304" pitchFamily="18" charset="0"/>
                </a:endParaRPr>
              </a:p>
              <a:p>
                <a:pPr algn="just"/>
                <a:endParaRPr lang="en-US" sz="1536" dirty="0">
                  <a:cs typeface="Times New Roman" panose="02020603050405020304" pitchFamily="18" charset="0"/>
                </a:endParaRPr>
              </a:p>
              <a:p>
                <a:pPr algn="just"/>
                <a:r>
                  <a:rPr lang="en-US" sz="1536" dirty="0">
                    <a:solidFill>
                      <a:srgbClr val="002060"/>
                    </a:solidFill>
                  </a:rPr>
                  <a:t>		</a:t>
                </a:r>
                <a14:m>
                  <m:oMath xmlns:m="http://schemas.openxmlformats.org/officeDocument/2006/math">
                    <m:r>
                      <a:rPr lang="en-US" sz="1536" i="1">
                        <a:solidFill>
                          <a:srgbClr val="002060"/>
                        </a:solidFill>
                        <a:latin typeface="Cambria Math" panose="02040503050406030204" pitchFamily="18" charset="0"/>
                      </a:rPr>
                      <m:t>𝑌</m:t>
                    </m:r>
                    <m:r>
                      <a:rPr lang="en-US" sz="1536">
                        <a:solidFill>
                          <a:srgbClr val="002060"/>
                        </a:solidFill>
                        <a:latin typeface="Cambria Math" panose="02040503050406030204" pitchFamily="18" charset="0"/>
                      </a:rPr>
                      <m:t>= </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0</m:t>
                        </m:r>
                      </m:sub>
                    </m:sSub>
                  </m:oMath>
                </a14:m>
                <a:r>
                  <a:rPr lang="en-US" sz="1536"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1</m:t>
                        </m:r>
                      </m:sub>
                    </m:sSub>
                    <m:r>
                      <a:rPr lang="en-US" sz="1536" i="1">
                        <a:solidFill>
                          <a:srgbClr val="002060"/>
                        </a:solidFill>
                        <a:latin typeface="Cambria Math" panose="02040503050406030204" pitchFamily="18" charset="0"/>
                      </a:rPr>
                      <m:t>𝑥</m:t>
                    </m:r>
                    <m:r>
                      <a:rPr lang="en-US"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2</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e>
                      <m:sup>
                        <m:r>
                          <a:rPr lang="en-US" sz="1536" i="1">
                            <a:solidFill>
                              <a:srgbClr val="002060"/>
                            </a:solidFill>
                            <a:latin typeface="Cambria Math" panose="02040503050406030204" pitchFamily="18" charset="0"/>
                          </a:rPr>
                          <m:t>2</m:t>
                        </m:r>
                      </m:sup>
                    </m:sSup>
                  </m:oMath>
                </a14:m>
                <a:r>
                  <a:rPr lang="en-US" sz="1536"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i="1">
                            <a:solidFill>
                              <a:srgbClr val="002060"/>
                            </a:solidFill>
                            <a:latin typeface="Cambria Math" panose="02040503050406030204" pitchFamily="18" charset="0"/>
                          </a:rPr>
                          <m:t>𝑟</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e>
                      <m:sup>
                        <m:r>
                          <a:rPr lang="en-US" sz="1536" i="1">
                            <a:solidFill>
                              <a:srgbClr val="002060"/>
                            </a:solidFill>
                            <a:latin typeface="Cambria Math" panose="02040503050406030204" pitchFamily="18" charset="0"/>
                          </a:rPr>
                          <m:t>𝑟</m:t>
                        </m:r>
                      </m:sup>
                    </m:sSup>
                  </m:oMath>
                </a14:m>
                <a:endParaRPr lang="en-US" sz="1536" dirty="0">
                  <a:cs typeface="Times New Roman" panose="02020603050405020304" pitchFamily="18" charset="0"/>
                </a:endParaRPr>
              </a:p>
              <a:p>
                <a:pPr algn="just"/>
                <a:endParaRPr lang="en-US" sz="1536" dirty="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3586826"/>
                <a:ext cx="6912248" cy="1753259"/>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pic>
        <p:nvPicPr>
          <p:cNvPr id="15" name="Picture 14">
            <a:extLst>
              <a:ext uri="{FF2B5EF4-FFF2-40B4-BE49-F238E27FC236}">
                <a16:creationId xmlns:a16="http://schemas.microsoft.com/office/drawing/2014/main" id="{F6924AF6-A91D-2F4B-5EE0-9BD35EB151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8141" y="3643973"/>
            <a:ext cx="1761474" cy="1672445"/>
          </a:xfrm>
          <a:prstGeom prst="rect">
            <a:avLst/>
          </a:prstGeom>
        </p:spPr>
      </p:pic>
      <p:sp>
        <p:nvSpPr>
          <p:cNvPr id="2" name="Date Placeholder 1">
            <a:extLst>
              <a:ext uri="{FF2B5EF4-FFF2-40B4-BE49-F238E27FC236}">
                <a16:creationId xmlns:a16="http://schemas.microsoft.com/office/drawing/2014/main" id="{AC50238F-1667-EFF7-7B8E-E159C417C1F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2225996-6D11-E763-A0D1-D01D812A6BE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027665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05525"/>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Linear versus Non-Linear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118</a:t>
            </a:fld>
            <a:endParaRPr lang="en-US" altLang="en-US" sz="921">
              <a:solidFill>
                <a:srgbClr val="898989"/>
              </a:solidFill>
            </a:endParaRPr>
          </a:p>
        </p:txBody>
      </p:sp>
      <p:cxnSp>
        <p:nvCxnSpPr>
          <p:cNvPr id="7" name="Straight Connector 6"/>
          <p:cNvCxnSpPr/>
          <p:nvPr/>
        </p:nvCxnSpPr>
        <p:spPr>
          <a:xfrm>
            <a:off x="275482" y="1091288"/>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37647" y="1685415"/>
                <a:ext cx="6912248" cy="154833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sz="1536" dirty="0">
                    <a:cs typeface="Times New Roman" panose="02020603050405020304" pitchFamily="18" charset="0"/>
                  </a:rPr>
                  <a:t>Simple linear regression model:</a:t>
                </a:r>
              </a:p>
              <a:p>
                <a:pPr algn="just"/>
                <a:endParaRPr lang="en-US" sz="768" dirty="0">
                  <a:cs typeface="Times New Roman" panose="02020603050405020304" pitchFamily="18" charset="0"/>
                </a:endParaRPr>
              </a:p>
              <a:p>
                <a:r>
                  <a:rPr lang="en-US" sz="1536" dirty="0">
                    <a:solidFill>
                      <a:srgbClr val="002060"/>
                    </a:solidFill>
                    <a:cs typeface="Times New Roman" panose="02020603050405020304" pitchFamily="18" charset="0"/>
                  </a:rPr>
                  <a:t>	</a:t>
                </a:r>
                <a14:m>
                  <m:oMath xmlns:m="http://schemas.openxmlformats.org/officeDocument/2006/math">
                    <m:r>
                      <a:rPr lang="en-US" sz="1536" i="1" dirty="0">
                        <a:solidFill>
                          <a:srgbClr val="002060"/>
                        </a:solidFill>
                        <a:latin typeface="Cambria Math" panose="02040503050406030204" pitchFamily="18" charset="0"/>
                        <a:cs typeface="Times New Roman" panose="02020603050405020304" pitchFamily="18" charset="0"/>
                      </a:rPr>
                      <m:t>𝑌</m:t>
                    </m:r>
                    <m:r>
                      <a:rPr lang="en-US" sz="1536" i="1" dirty="0">
                        <a:solidFill>
                          <a:srgbClr val="002060"/>
                        </a:solidFill>
                        <a:latin typeface="Cambria Math" panose="02040503050406030204" pitchFamily="18" charset="0"/>
                        <a:cs typeface="Times New Roman" panose="020206030504050203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0</m:t>
                        </m:r>
                      </m:sub>
                    </m:sSub>
                    <m:r>
                      <m:rPr>
                        <m:nor/>
                      </m:rPr>
                      <a:rPr lang="en-US" sz="1536" dirty="0">
                        <a:solidFill>
                          <a:srgbClr val="002060"/>
                        </a:solidFill>
                        <a:cs typeface="Times New Roman" panose="020206030504050203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1</m:t>
                        </m:r>
                      </m:sub>
                    </m:sSub>
                    <m:r>
                      <a:rPr lang="en-US" sz="1536" i="1">
                        <a:solidFill>
                          <a:srgbClr val="002060"/>
                        </a:solidFill>
                        <a:latin typeface="Cambria Math" panose="02040503050406030204" pitchFamily="18" charset="0"/>
                      </a:rPr>
                      <m:t>𝑥</m:t>
                    </m:r>
                  </m:oMath>
                </a14:m>
                <a:endParaRPr lang="en-US" sz="1536" dirty="0">
                  <a:solidFill>
                    <a:srgbClr val="002060"/>
                  </a:solidFill>
                </a:endParaRPr>
              </a:p>
              <a:p>
                <a:pPr algn="just"/>
                <a:endParaRPr lang="en-US" sz="768" dirty="0">
                  <a:cs typeface="Times New Roman" panose="02020603050405020304" pitchFamily="18" charset="0"/>
                </a:endParaRPr>
              </a:p>
              <a:p>
                <a:pPr algn="just"/>
                <a:r>
                  <a:rPr lang="en-US" sz="1536" dirty="0">
                    <a:cs typeface="Times New Roman" panose="02020603050405020304" pitchFamily="18" charset="0"/>
                  </a:rPr>
                  <a:t>Simple non-linear regression model:</a:t>
                </a:r>
              </a:p>
              <a:p>
                <a:pPr algn="just"/>
                <a:endParaRPr lang="en-US" sz="768" dirty="0">
                  <a:cs typeface="Times New Roman" panose="02020603050405020304" pitchFamily="18" charset="0"/>
                </a:endParaRPr>
              </a:p>
              <a:p>
                <a:pPr lvl="2" algn="just"/>
                <a14:m>
                  <m:oMath xmlns:m="http://schemas.openxmlformats.org/officeDocument/2006/math">
                    <m:r>
                      <a:rPr lang="en-US" sz="1536" i="1">
                        <a:solidFill>
                          <a:srgbClr val="002060"/>
                        </a:solidFill>
                        <a:latin typeface="Cambria Math" panose="02040503050406030204" pitchFamily="18" charset="0"/>
                      </a:rPr>
                      <m:t>𝑌</m:t>
                    </m:r>
                    <m:r>
                      <a:rPr lang="en-US" sz="1536">
                        <a:solidFill>
                          <a:srgbClr val="002060"/>
                        </a:solidFill>
                        <a:latin typeface="Cambria Math" panose="02040503050406030204" pitchFamily="18" charset="0"/>
                      </a:rPr>
                      <m:t>= </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0</m:t>
                        </m:r>
                      </m:sub>
                    </m:sSub>
                  </m:oMath>
                </a14:m>
                <a:r>
                  <a:rPr lang="en-US" sz="1536" dirty="0">
                    <a:solidFill>
                      <a:srgbClr val="002060"/>
                    </a:solidFill>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1</m:t>
                        </m:r>
                      </m:sub>
                    </m:sSub>
                    <m:r>
                      <a:rPr lang="en-US" sz="1536" i="1">
                        <a:solidFill>
                          <a:srgbClr val="002060"/>
                        </a:solidFill>
                        <a:latin typeface="Cambria Math" panose="02040503050406030204" pitchFamily="18" charset="0"/>
                      </a:rPr>
                      <m:t>𝑥</m:t>
                    </m:r>
                    <m:r>
                      <a:rPr lang="en-US"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2</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e>
                      <m:sup>
                        <m:r>
                          <a:rPr lang="en-US" sz="1536" i="1">
                            <a:solidFill>
                              <a:srgbClr val="002060"/>
                            </a:solidFill>
                            <a:latin typeface="Cambria Math" panose="02040503050406030204" pitchFamily="18" charset="0"/>
                          </a:rPr>
                          <m:t>2</m:t>
                        </m:r>
                      </m:sup>
                    </m:sSup>
                  </m:oMath>
                </a14:m>
                <a:r>
                  <a:rPr lang="en-US" sz="1536" dirty="0">
                    <a:solidFill>
                      <a:srgbClr val="002060"/>
                    </a:solidFill>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i="1">
                            <a:solidFill>
                              <a:srgbClr val="002060"/>
                            </a:solidFill>
                            <a:latin typeface="Cambria Math" panose="02040503050406030204" pitchFamily="18" charset="0"/>
                          </a:rPr>
                          <m:t>𝑟</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e>
                      <m:sup>
                        <m:r>
                          <a:rPr lang="en-US" sz="1536" i="1">
                            <a:solidFill>
                              <a:srgbClr val="002060"/>
                            </a:solidFill>
                            <a:latin typeface="Cambria Math" panose="02040503050406030204" pitchFamily="18" charset="0"/>
                          </a:rPr>
                          <m:t>𝑟</m:t>
                        </m:r>
                      </m:sup>
                    </m:sSup>
                  </m:oMath>
                </a14:m>
                <a:endParaRPr lang="en-US" sz="1536" dirty="0">
                  <a:cs typeface="Times New Roman" panose="02020603050405020304" pitchFamily="18" charset="0"/>
                </a:endParaRPr>
              </a:p>
              <a:p>
                <a:pPr algn="just"/>
                <a:endParaRPr lang="en-US" sz="768" dirty="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1685415"/>
                <a:ext cx="6912248" cy="1548336"/>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pic>
        <p:nvPicPr>
          <p:cNvPr id="11" name="Picture 10">
            <a:extLst>
              <a:ext uri="{FF2B5EF4-FFF2-40B4-BE49-F238E27FC236}">
                <a16:creationId xmlns:a16="http://schemas.microsoft.com/office/drawing/2014/main" id="{5A4EF025-04F0-BEEA-55FE-E142E66A4823}"/>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083450" y="1772398"/>
            <a:ext cx="1362225" cy="1375965"/>
          </a:xfrm>
          <a:prstGeom prst="rect">
            <a:avLst/>
          </a:prstGeom>
        </p:spPr>
      </p:pic>
      <p:pic>
        <p:nvPicPr>
          <p:cNvPr id="14" name="Picture 13">
            <a:extLst>
              <a:ext uri="{FF2B5EF4-FFF2-40B4-BE49-F238E27FC236}">
                <a16:creationId xmlns:a16="http://schemas.microsoft.com/office/drawing/2014/main" id="{2FF81FBF-0B77-93C7-9DB0-B4C47A1E39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302" y="1772400"/>
            <a:ext cx="1363377" cy="1375964"/>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5E5E73A-12D3-49FC-BDC9-3A8026F5C276}"/>
                  </a:ext>
                </a:extLst>
              </p:cNvPr>
              <p:cNvSpPr/>
              <p:nvPr/>
            </p:nvSpPr>
            <p:spPr>
              <a:xfrm>
                <a:off x="337647" y="4057488"/>
                <a:ext cx="6912248" cy="181986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r>
                  <a:rPr lang="en-US" sz="1536" b="1" dirty="0">
                    <a:cs typeface="Times New Roman" panose="02020603050405020304" pitchFamily="18" charset="0"/>
                  </a:rPr>
                  <a:t>Issues:</a:t>
                </a:r>
              </a:p>
              <a:p>
                <a:pPr marL="544109" lvl="1" indent="-263279" algn="just">
                  <a:buFont typeface="+mj-lt"/>
                  <a:buAutoNum type="alphaLcParenR"/>
                </a:pPr>
                <a:r>
                  <a:rPr lang="en-US" sz="1536" dirty="0">
                    <a:cs typeface="Times New Roman" panose="02020603050405020304" pitchFamily="18" charset="0"/>
                  </a:rPr>
                  <a:t>Whether linear or non-linear model?</a:t>
                </a:r>
              </a:p>
              <a:p>
                <a:pPr marL="544109" lvl="1" indent="-263279" algn="just">
                  <a:buFont typeface="+mj-lt"/>
                  <a:buAutoNum type="alphaLcParenR"/>
                </a:pPr>
                <a:r>
                  <a:rPr lang="en-US" sz="1536" dirty="0">
                    <a:cs typeface="Times New Roman" panose="02020603050405020304" pitchFamily="18" charset="0"/>
                  </a:rPr>
                  <a:t>If non-linear, then what is its degree </a:t>
                </a:r>
                <a14:m>
                  <m:oMath xmlns:m="http://schemas.openxmlformats.org/officeDocument/2006/math">
                    <m:r>
                      <a:rPr lang="en-US" sz="1536" i="1" dirty="0">
                        <a:solidFill>
                          <a:srgbClr val="002060"/>
                        </a:solidFill>
                        <a:latin typeface="Cambria Math" panose="02040503050406030204" pitchFamily="18" charset="0"/>
                        <a:cs typeface="Times New Roman" panose="02020603050405020304" pitchFamily="18" charset="0"/>
                      </a:rPr>
                      <m:t>𝑟</m:t>
                    </m:r>
                    <m:r>
                      <a:rPr lang="en-US" sz="1536" i="1" dirty="0">
                        <a:solidFill>
                          <a:srgbClr val="002060"/>
                        </a:solidFill>
                        <a:latin typeface="Cambria Math" panose="02040503050406030204" pitchFamily="18" charset="0"/>
                        <a:cs typeface="Times New Roman" panose="02020603050405020304" pitchFamily="18" charset="0"/>
                      </a:rPr>
                      <m:t> ≥ 2</m:t>
                    </m:r>
                  </m:oMath>
                </a14:m>
                <a:r>
                  <a:rPr lang="en-US" sz="1536" dirty="0">
                    <a:cs typeface="Times New Roman" panose="02020603050405020304" pitchFamily="18" charset="0"/>
                  </a:rPr>
                  <a:t>? </a:t>
                </a:r>
                <a:endParaRPr lang="en-US" sz="1536" b="1" dirty="0">
                  <a:solidFill>
                    <a:srgbClr val="FF0000"/>
                  </a:solidFill>
                  <a:cs typeface="Times New Roman" panose="02020603050405020304" pitchFamily="18" charset="0"/>
                </a:endParaRPr>
              </a:p>
              <a:p>
                <a:pPr indent="-70208" algn="just"/>
                <a:endParaRPr lang="en-US" sz="1536" dirty="0">
                  <a:cs typeface="Times New Roman" panose="02020603050405020304" pitchFamily="18" charset="0"/>
                </a:endParaRPr>
              </a:p>
              <a:p>
                <a:pPr marL="263279" indent="-263279" algn="just"/>
                <a:r>
                  <a:rPr lang="en-US" sz="1536" b="1" dirty="0">
                    <a:cs typeface="Times New Roman" panose="02020603050405020304" pitchFamily="18" charset="0"/>
                  </a:rPr>
                  <a:t>Solution:</a:t>
                </a:r>
              </a:p>
              <a:p>
                <a:pPr marL="544109" lvl="1" indent="-263279" algn="just"/>
                <a:r>
                  <a:rPr lang="en-US" sz="1536" dirty="0">
                    <a:cs typeface="Times New Roman" panose="02020603050405020304" pitchFamily="18" charset="0"/>
                  </a:rPr>
                  <a:t>Take the </a:t>
                </a:r>
                <a:r>
                  <a:rPr lang="en-US" sz="1536" i="1" dirty="0">
                    <a:solidFill>
                      <a:srgbClr val="002060"/>
                    </a:solidFill>
                    <a:cs typeface="Times New Roman" panose="02020603050405020304" pitchFamily="18" charset="0"/>
                  </a:rPr>
                  <a:t>R</a:t>
                </a:r>
                <a:r>
                  <a:rPr lang="en-US" sz="1536" i="1" baseline="30000" dirty="0">
                    <a:solidFill>
                      <a:srgbClr val="002060"/>
                    </a:solidFill>
                    <a:cs typeface="Times New Roman" panose="02020603050405020304" pitchFamily="18" charset="0"/>
                  </a:rPr>
                  <a:t>2</a:t>
                </a:r>
                <a:r>
                  <a:rPr lang="en-US" sz="1536" dirty="0">
                    <a:cs typeface="Times New Roman" panose="02020603050405020304" pitchFamily="18" charset="0"/>
                  </a:rPr>
                  <a:t> measures for all models (with r =1, 2, …) </a:t>
                </a:r>
              </a:p>
              <a:p>
                <a:pPr marL="544109" lvl="1" indent="-263279" algn="just"/>
                <a:r>
                  <a:rPr lang="en-US" sz="1536" dirty="0">
                    <a:cs typeface="Times New Roman" panose="02020603050405020304" pitchFamily="18" charset="0"/>
                  </a:rPr>
                  <a:t>and then select that model with the higher value of </a:t>
                </a:r>
                <a:r>
                  <a:rPr lang="en-US" sz="1536" i="1" dirty="0">
                    <a:solidFill>
                      <a:srgbClr val="002060"/>
                    </a:solidFill>
                    <a:cs typeface="Times New Roman" panose="02020603050405020304" pitchFamily="18" charset="0"/>
                  </a:rPr>
                  <a:t>R</a:t>
                </a:r>
                <a:r>
                  <a:rPr lang="en-US" sz="1536" i="1" baseline="30000" dirty="0">
                    <a:solidFill>
                      <a:srgbClr val="002060"/>
                    </a:solidFill>
                    <a:cs typeface="Times New Roman" panose="02020603050405020304" pitchFamily="18" charset="0"/>
                  </a:rPr>
                  <a:t>2</a:t>
                </a:r>
              </a:p>
              <a:p>
                <a:pPr indent="-70208" algn="just"/>
                <a:endParaRPr lang="en-US" sz="1536" dirty="0">
                  <a:cs typeface="Times New Roman" panose="02020603050405020304" pitchFamily="18" charset="0"/>
                </a:endParaRPr>
              </a:p>
            </p:txBody>
          </p:sp>
        </mc:Choice>
        <mc:Fallback xmlns="">
          <p:sp>
            <p:nvSpPr>
              <p:cNvPr id="16" name="Rectangle 15">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4057488"/>
                <a:ext cx="6912248" cy="1819869"/>
              </a:xfrm>
              <a:prstGeom prst="rect">
                <a:avLst/>
              </a:prstGeom>
              <a:blipFill>
                <a:blip r:embed="rId5"/>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972344721"/>
                  </p:ext>
                </p:extLst>
              </p:nvPr>
            </p:nvGraphicFramePr>
            <p:xfrm>
              <a:off x="5381869" y="4258492"/>
              <a:ext cx="1594810" cy="1417860"/>
            </p:xfrm>
            <a:graphic>
              <a:graphicData uri="http://schemas.openxmlformats.org/drawingml/2006/table">
                <a:tbl>
                  <a:tblPr bandRow="1">
                    <a:tableStyleId>{5C22544A-7EE6-4342-B048-85BDC9FD1C3A}</a:tableStyleId>
                  </a:tblPr>
                  <a:tblGrid>
                    <a:gridCol w="797405">
                      <a:extLst>
                        <a:ext uri="{9D8B030D-6E8A-4147-A177-3AD203B41FA5}">
                          <a16:colId xmlns:a16="http://schemas.microsoft.com/office/drawing/2014/main" val="1700989280"/>
                        </a:ext>
                      </a:extLst>
                    </a:gridCol>
                    <a:gridCol w="797405">
                      <a:extLst>
                        <a:ext uri="{9D8B030D-6E8A-4147-A177-3AD203B41FA5}">
                          <a16:colId xmlns:a16="http://schemas.microsoft.com/office/drawing/2014/main" val="2973340827"/>
                        </a:ext>
                      </a:extLst>
                    </a:gridCol>
                  </a:tblGrid>
                  <a:tr h="280845">
                    <a:tc>
                      <a:txBody>
                        <a:bodyPr/>
                        <a:lstStyle/>
                        <a:p>
                          <a:pPr algn="ctr"/>
                          <a:r>
                            <a:rPr lang="en-US" sz="1400" dirty="0"/>
                            <a:t>X</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400" dirty="0"/>
                            <a:t>Y</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0472381"/>
                      </a:ext>
                    </a:extLst>
                  </a:tr>
                  <a:tr h="280845">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346977981"/>
                      </a:ext>
                    </a:extLst>
                  </a:tr>
                  <a:tr h="280845">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843856053"/>
                      </a:ext>
                    </a:extLst>
                  </a:tr>
                  <a:tr h="280845">
                    <a:tc>
                      <a:txBody>
                        <a:bodyPr/>
                        <a:lstStyle/>
                        <a:p>
                          <a:pPr algn="ctr"/>
                          <a:endParaRPr lang="en-US" sz="140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000989704"/>
                      </a:ext>
                    </a:extLst>
                  </a:tr>
                  <a:tr h="280845">
                    <a:tc>
                      <a:txBody>
                        <a:bodyPr/>
                        <a:lstStyle/>
                        <a:p>
                          <a:pPr algn="ctr"/>
                          <a:endParaRPr lang="en-US" sz="140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7388363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972344721"/>
                  </p:ext>
                </p:extLst>
              </p:nvPr>
            </p:nvGraphicFramePr>
            <p:xfrm>
              <a:off x="5381869" y="4258492"/>
              <a:ext cx="1594810" cy="1417860"/>
            </p:xfrm>
            <a:graphic>
              <a:graphicData uri="http://schemas.openxmlformats.org/drawingml/2006/table">
                <a:tbl>
                  <a:tblPr bandRow="1">
                    <a:tableStyleId>{5C22544A-7EE6-4342-B048-85BDC9FD1C3A}</a:tableStyleId>
                  </a:tblPr>
                  <a:tblGrid>
                    <a:gridCol w="797405">
                      <a:extLst>
                        <a:ext uri="{9D8B030D-6E8A-4147-A177-3AD203B41FA5}">
                          <a16:colId xmlns:a16="http://schemas.microsoft.com/office/drawing/2014/main" val="1700989280"/>
                        </a:ext>
                      </a:extLst>
                    </a:gridCol>
                    <a:gridCol w="797405">
                      <a:extLst>
                        <a:ext uri="{9D8B030D-6E8A-4147-A177-3AD203B41FA5}">
                          <a16:colId xmlns:a16="http://schemas.microsoft.com/office/drawing/2014/main" val="2973340827"/>
                        </a:ext>
                      </a:extLst>
                    </a:gridCol>
                  </a:tblGrid>
                  <a:tr h="283572">
                    <a:tc>
                      <a:txBody>
                        <a:bodyPr/>
                        <a:lstStyle/>
                        <a:p>
                          <a:pPr algn="ctr"/>
                          <a:r>
                            <a:rPr lang="en-US" sz="1400" dirty="0"/>
                            <a:t>X</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r>
                            <a:rPr lang="en-US" sz="1400" dirty="0"/>
                            <a:t>Y</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830472381"/>
                      </a:ext>
                    </a:extLst>
                  </a:tr>
                  <a:tr h="283572">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346977981"/>
                      </a:ext>
                    </a:extLst>
                  </a:tr>
                  <a:tr h="283572">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563" t="-213636" r="-100000" b="-213636"/>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3175" t="-213636" r="-1587" b="-213636"/>
                          </a:stretch>
                        </a:blipFill>
                      </a:tcPr>
                    </a:tc>
                    <a:extLst>
                      <a:ext uri="{0D108BD9-81ED-4DB2-BD59-A6C34878D82A}">
                        <a16:rowId xmlns:a16="http://schemas.microsoft.com/office/drawing/2014/main" val="1843856053"/>
                      </a:ext>
                    </a:extLst>
                  </a:tr>
                  <a:tr h="283572">
                    <a:tc>
                      <a:txBody>
                        <a:bodyPr/>
                        <a:lstStyle/>
                        <a:p>
                          <a:pPr algn="ctr"/>
                          <a:endParaRPr lang="en-US" sz="140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000989704"/>
                      </a:ext>
                    </a:extLst>
                  </a:tr>
                  <a:tr h="283572">
                    <a:tc>
                      <a:txBody>
                        <a:bodyPr/>
                        <a:lstStyle/>
                        <a:p>
                          <a:pPr algn="ctr"/>
                          <a:endParaRPr lang="en-US" sz="140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2773883633"/>
                      </a:ext>
                    </a:extLst>
                  </a:tr>
                </a:tbl>
              </a:graphicData>
            </a:graphic>
          </p:graphicFrame>
        </mc:Fallback>
      </mc:AlternateContent>
      <p:sp>
        <p:nvSpPr>
          <p:cNvPr id="3" name="Date Placeholder 2">
            <a:extLst>
              <a:ext uri="{FF2B5EF4-FFF2-40B4-BE49-F238E27FC236}">
                <a16:creationId xmlns:a16="http://schemas.microsoft.com/office/drawing/2014/main" id="{5F2E0D17-21E5-6909-8510-A65B2538CC0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43CC8E7E-A990-D883-53F9-5F9255B2B93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588582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63396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Multiple Non-Linear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119</a:t>
            </a:fld>
            <a:endParaRPr lang="en-US" altLang="en-US" sz="921">
              <a:solidFill>
                <a:srgbClr val="898989"/>
              </a:solidFill>
            </a:endParaRPr>
          </a:p>
        </p:txBody>
      </p:sp>
      <p:cxnSp>
        <p:nvCxnSpPr>
          <p:cNvPr id="7" name="Straight Connector 6"/>
          <p:cNvCxnSpPr/>
          <p:nvPr/>
        </p:nvCxnSpPr>
        <p:spPr>
          <a:xfrm>
            <a:off x="275482" y="107034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5E5E73A-12D3-49FC-BDC9-3A8026F5C276}"/>
                  </a:ext>
                </a:extLst>
              </p:cNvPr>
              <p:cNvSpPr/>
              <p:nvPr/>
            </p:nvSpPr>
            <p:spPr>
              <a:xfrm>
                <a:off x="346534" y="2078741"/>
                <a:ext cx="7883066" cy="363067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endParaRPr lang="en-US" sz="768" dirty="0">
                  <a:cs typeface="Times New Roman" panose="02020603050405020304" pitchFamily="18" charset="0"/>
                </a:endParaRPr>
              </a:p>
              <a:p>
                <a:pPr algn="just"/>
                <a:r>
                  <a:rPr lang="en-US" sz="1536" dirty="0">
                    <a:cs typeface="Times New Roman" panose="02020603050405020304" pitchFamily="18" charset="0"/>
                  </a:rPr>
                  <a:t>Multiple non-linear regression model:</a:t>
                </a:r>
              </a:p>
              <a:p>
                <a:pPr algn="just"/>
                <a:endParaRPr lang="en-US" sz="1536" i="1" dirty="0">
                  <a:solidFill>
                    <a:srgbClr val="002060"/>
                  </a:solidFill>
                  <a:latin typeface="Cambria Math" panose="02040503050406030204" pitchFamily="18" charset="0"/>
                  <a:cs typeface="Times New Roman" panose="02020603050405020304" pitchFamily="18" charset="0"/>
                </a:endParaRPr>
              </a:p>
              <a:p>
                <a:pPr algn="just"/>
                <a14:m>
                  <m:oMath xmlns:m="http://schemas.openxmlformats.org/officeDocument/2006/math">
                    <m:r>
                      <a:rPr lang="en-US" sz="1536" i="1">
                        <a:solidFill>
                          <a:srgbClr val="002060"/>
                        </a:solidFill>
                        <a:latin typeface="Cambria Math" panose="02040503050406030204" pitchFamily="18" charset="0"/>
                      </a:rPr>
                      <m:t>𝑌</m:t>
                    </m:r>
                    <m:r>
                      <a:rPr lang="en-US" sz="1536">
                        <a:solidFill>
                          <a:srgbClr val="002060"/>
                        </a:solidFill>
                        <a:latin typeface="Cambria Math" panose="02040503050406030204" pitchFamily="18" charset="0"/>
                      </a:rPr>
                      <m:t>= </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0</m:t>
                        </m:r>
                      </m:sub>
                    </m:sSub>
                  </m:oMath>
                </a14:m>
                <a:r>
                  <a:rPr lang="en-US" sz="1536"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1</m:t>
                        </m:r>
                      </m:sub>
                    </m:sSub>
                    <m:r>
                      <a:rPr lang="en-US" sz="1536" i="1">
                        <a:solidFill>
                          <a:srgbClr val="002060"/>
                        </a:solidFill>
                        <a:latin typeface="Cambria Math" panose="02040503050406030204" pitchFamily="18" charset="0"/>
                      </a:rPr>
                      <m:t>𝑥</m:t>
                    </m:r>
                    <m:r>
                      <a:rPr lang="en-US" sz="1536" baseline="-25000">
                        <a:solidFill>
                          <a:srgbClr val="002060"/>
                        </a:solidFill>
                        <a:latin typeface="Cambria Math" panose="02040503050406030204" pitchFamily="18" charset="0"/>
                      </a:rPr>
                      <m:t>1</m:t>
                    </m:r>
                    <m:r>
                      <a:rPr lang="en-US"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𝛽</m:t>
                        </m:r>
                      </m:e>
                      <m:sub>
                        <m:r>
                          <a:rPr lang="en-US" sz="1536">
                            <a:solidFill>
                              <a:srgbClr val="002060"/>
                            </a:solidFill>
                            <a:latin typeface="Cambria Math" panose="02040503050406030204" pitchFamily="18" charset="0"/>
                          </a:rPr>
                          <m:t>2</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r>
                          <a:rPr lang="en-US" sz="1536" i="1" baseline="-25000">
                            <a:solidFill>
                              <a:srgbClr val="002060"/>
                            </a:solidFill>
                            <a:latin typeface="Cambria Math" panose="02040503050406030204" pitchFamily="18" charset="0"/>
                          </a:rPr>
                          <m:t>2</m:t>
                        </m:r>
                      </m:e>
                      <m:sup>
                        <m:r>
                          <a:rPr lang="en-US" sz="1536" i="1">
                            <a:solidFill>
                              <a:srgbClr val="002060"/>
                            </a:solidFill>
                            <a:latin typeface="Cambria Math" panose="02040503050406030204" pitchFamily="18" charset="0"/>
                          </a:rPr>
                          <m:t>2</m:t>
                        </m:r>
                      </m:sup>
                    </m:sSup>
                  </m:oMath>
                </a14:m>
                <a:r>
                  <a:rPr lang="en-US" sz="1536" dirty="0">
                    <a:solidFill>
                      <a:srgbClr val="002060"/>
                    </a:solidFill>
                    <a:latin typeface="Times New Roman" panose="02020603050405020304" pitchFamily="18" charset="0"/>
                    <a:cs typeface="Times New Roman" panose="02020603050405020304" pitchFamily="18" charset="0"/>
                  </a:rPr>
                  <a:t>+</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a:solidFill>
                              <a:srgbClr val="002060"/>
                            </a:solidFill>
                            <a:latin typeface="Cambria Math" panose="02040503050406030204" pitchFamily="18" charset="0"/>
                          </a:rPr>
                          <m:t>…+ </m:t>
                        </m:r>
                        <m:r>
                          <a:rPr lang="en-US" sz="1536">
                            <a:solidFill>
                              <a:srgbClr val="002060"/>
                            </a:solidFill>
                            <a:latin typeface="Cambria Math" panose="02040503050406030204" pitchFamily="18" charset="0"/>
                          </a:rPr>
                          <m:t>𝛽</m:t>
                        </m:r>
                      </m:e>
                      <m:sub>
                        <m:r>
                          <a:rPr lang="en-US" sz="1536" i="1">
                            <a:solidFill>
                              <a:srgbClr val="002060"/>
                            </a:solidFill>
                            <a:latin typeface="Cambria Math" panose="02040503050406030204" pitchFamily="18" charset="0"/>
                          </a:rPr>
                          <m:t>𝑟</m:t>
                        </m:r>
                      </m:sub>
                    </m:sSub>
                    <m:sSup>
                      <m:sSupPr>
                        <m:ctrlPr>
                          <a:rPr lang="en-US" sz="1536" i="1">
                            <a:solidFill>
                              <a:srgbClr val="002060"/>
                            </a:solidFill>
                            <a:latin typeface="Cambria Math" panose="02040503050406030204" pitchFamily="18" charset="0"/>
                          </a:rPr>
                        </m:ctrlPr>
                      </m:sSupPr>
                      <m:e>
                        <m:r>
                          <a:rPr lang="en-US" sz="1536" i="1">
                            <a:solidFill>
                              <a:srgbClr val="002060"/>
                            </a:solidFill>
                            <a:latin typeface="Cambria Math" panose="02040503050406030204" pitchFamily="18" charset="0"/>
                          </a:rPr>
                          <m:t>𝑥</m:t>
                        </m:r>
                        <m:r>
                          <a:rPr lang="en-US" sz="1536" i="1" baseline="-25000">
                            <a:solidFill>
                              <a:srgbClr val="002060"/>
                            </a:solidFill>
                            <a:latin typeface="Cambria Math" panose="02040503050406030204" pitchFamily="18" charset="0"/>
                          </a:rPr>
                          <m:t>𝑘</m:t>
                        </m:r>
                      </m:e>
                      <m:sup>
                        <m:r>
                          <a:rPr lang="en-US" sz="1536" i="1">
                            <a:solidFill>
                              <a:srgbClr val="002060"/>
                            </a:solidFill>
                            <a:latin typeface="Cambria Math" panose="02040503050406030204" pitchFamily="18" charset="0"/>
                          </a:rPr>
                          <m:t>𝑟</m:t>
                        </m:r>
                      </m:sup>
                    </m:sSup>
                  </m:oMath>
                </a14:m>
                <a:endParaRPr lang="en-US" sz="1536" dirty="0">
                  <a:solidFill>
                    <a:srgbClr val="002060"/>
                  </a:solidFill>
                  <a:cs typeface="Times New Roman" panose="02020603050405020304" pitchFamily="18" charset="0"/>
                </a:endParaRPr>
              </a:p>
              <a:p>
                <a:pPr algn="just"/>
                <a:endParaRPr lang="en-US" sz="1536" dirty="0">
                  <a:solidFill>
                    <a:srgbClr val="002060"/>
                  </a:solidFill>
                  <a:cs typeface="Times New Roman" panose="02020603050405020304" pitchFamily="18" charset="0"/>
                </a:endParaRPr>
              </a:p>
              <a:p>
                <a:pPr algn="just"/>
                <a:endParaRPr lang="en-US" sz="1536" dirty="0">
                  <a:solidFill>
                    <a:srgbClr val="002060"/>
                  </a:solidFill>
                  <a:cs typeface="Times New Roman" panose="02020603050405020304" pitchFamily="18" charset="0"/>
                </a:endParaRPr>
              </a:p>
              <a:p>
                <a:pPr algn="just"/>
                <a:r>
                  <a:rPr lang="en-US" sz="1536" b="1" dirty="0">
                    <a:solidFill>
                      <a:schemeClr val="tx1"/>
                    </a:solidFill>
                    <a:cs typeface="Times New Roman" panose="02020603050405020304" pitchFamily="18" charset="0"/>
                  </a:rPr>
                  <a:t>Issues:</a:t>
                </a:r>
              </a:p>
              <a:p>
                <a:pPr marL="263279" indent="-263279" algn="just">
                  <a:buBlip>
                    <a:blip r:embed="rId2"/>
                  </a:buBlip>
                </a:pPr>
                <a:r>
                  <a:rPr lang="en-US" sz="1536" dirty="0">
                    <a:solidFill>
                      <a:schemeClr val="tx1"/>
                    </a:solidFill>
                    <a:cs typeface="Times New Roman" panose="02020603050405020304" pitchFamily="18" charset="0"/>
                  </a:rPr>
                  <a:t>Too complex to solve. Many parameters, </a:t>
                </a:r>
              </a:p>
              <a:p>
                <a:pPr algn="just"/>
                <a:r>
                  <a:rPr lang="en-US" sz="1536" dirty="0">
                    <a:solidFill>
                      <a:schemeClr val="tx1"/>
                    </a:solidFill>
                    <a:cs typeface="Times New Roman" panose="02020603050405020304" pitchFamily="18" charset="0"/>
                  </a:rPr>
                  <a:t>	many variations!</a:t>
                </a:r>
              </a:p>
              <a:p>
                <a:pPr algn="just"/>
                <a:endParaRPr lang="en-US" sz="1536" dirty="0">
                  <a:solidFill>
                    <a:schemeClr val="tx1"/>
                  </a:solidFill>
                  <a:cs typeface="Times New Roman" panose="02020603050405020304" pitchFamily="18" charset="0"/>
                </a:endParaRPr>
              </a:p>
              <a:p>
                <a:pPr marL="263279" indent="-263279" algn="just">
                  <a:buBlip>
                    <a:blip r:embed="rId2"/>
                  </a:buBlip>
                </a:pPr>
                <a:r>
                  <a:rPr lang="en-US" sz="1536" dirty="0">
                    <a:solidFill>
                      <a:schemeClr val="tx1"/>
                    </a:solidFill>
                    <a:cs typeface="Times New Roman" panose="02020603050405020304" pitchFamily="18" charset="0"/>
                  </a:rPr>
                  <a:t>Usually, used advanced machine learning </a:t>
                </a:r>
              </a:p>
              <a:p>
                <a:pPr algn="just"/>
                <a:r>
                  <a:rPr lang="en-US" sz="1536" dirty="0">
                    <a:solidFill>
                      <a:schemeClr val="tx1"/>
                    </a:solidFill>
                    <a:cs typeface="Times New Roman" panose="02020603050405020304" pitchFamily="18" charset="0"/>
                  </a:rPr>
                  <a:t>                models, such as SVM, </a:t>
                </a:r>
                <a:r>
                  <a:rPr lang="en-US" sz="1536" dirty="0" err="1">
                    <a:solidFill>
                      <a:schemeClr val="tx1"/>
                    </a:solidFill>
                    <a:cs typeface="Times New Roman" panose="02020603050405020304" pitchFamily="18" charset="0"/>
                  </a:rPr>
                  <a:t>kNN</a:t>
                </a:r>
                <a:r>
                  <a:rPr lang="en-US" sz="1536" dirty="0">
                    <a:solidFill>
                      <a:schemeClr val="tx1"/>
                    </a:solidFill>
                    <a:cs typeface="Times New Roman" panose="02020603050405020304" pitchFamily="18" charset="0"/>
                  </a:rPr>
                  <a:t>, ANN, etc.</a:t>
                </a:r>
              </a:p>
              <a:p>
                <a:pPr algn="ctr"/>
                <a:endParaRPr lang="en-US" sz="768" dirty="0">
                  <a:solidFill>
                    <a:srgbClr val="002060"/>
                  </a:solidFill>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46534" y="2078741"/>
                <a:ext cx="7883066" cy="3630679"/>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3" name="Rectangle 2"/>
          <p:cNvSpPr/>
          <p:nvPr/>
        </p:nvSpPr>
        <p:spPr>
          <a:xfrm>
            <a:off x="323864" y="1406079"/>
            <a:ext cx="8227618" cy="31120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536" b="1" dirty="0">
                <a:solidFill>
                  <a:schemeClr val="bg1"/>
                </a:solidFill>
              </a:rPr>
              <a:t>Issues with Multiple Non-Linear Regression</a:t>
            </a:r>
          </a:p>
        </p:txBody>
      </p:sp>
      <p:graphicFrame>
        <p:nvGraphicFramePr>
          <p:cNvPr id="15" name="Table 14">
            <a:extLst>
              <a:ext uri="{FF2B5EF4-FFF2-40B4-BE49-F238E27FC236}">
                <a16:creationId xmlns:a16="http://schemas.microsoft.com/office/drawing/2014/main" id="{B7717778-D795-79A3-CE41-9E7C4FF80CB3}"/>
              </a:ext>
            </a:extLst>
          </p:cNvPr>
          <p:cNvGraphicFramePr>
            <a:graphicFrameLocks noGrp="1"/>
          </p:cNvGraphicFramePr>
          <p:nvPr>
            <p:extLst>
              <p:ext uri="{D42A27DB-BD31-4B8C-83A1-F6EECF244321}">
                <p14:modId xmlns:p14="http://schemas.microsoft.com/office/powerpoint/2010/main" val="2531211598"/>
              </p:ext>
            </p:extLst>
          </p:nvPr>
        </p:nvGraphicFramePr>
        <p:xfrm>
          <a:off x="5804355" y="3826805"/>
          <a:ext cx="1624382" cy="1343424"/>
        </p:xfrm>
        <a:graphic>
          <a:graphicData uri="http://schemas.openxmlformats.org/drawingml/2006/table">
            <a:tbl>
              <a:tblPr firstCol="1" bandRow="1"/>
              <a:tblGrid>
                <a:gridCol w="481644">
                  <a:extLst>
                    <a:ext uri="{9D8B030D-6E8A-4147-A177-3AD203B41FA5}">
                      <a16:colId xmlns:a16="http://schemas.microsoft.com/office/drawing/2014/main" val="1328931066"/>
                    </a:ext>
                  </a:extLst>
                </a:gridCol>
                <a:gridCol w="532607">
                  <a:extLst>
                    <a:ext uri="{9D8B030D-6E8A-4147-A177-3AD203B41FA5}">
                      <a16:colId xmlns:a16="http://schemas.microsoft.com/office/drawing/2014/main" val="1792026586"/>
                    </a:ext>
                  </a:extLst>
                </a:gridCol>
                <a:gridCol w="610131">
                  <a:extLst>
                    <a:ext uri="{9D8B030D-6E8A-4147-A177-3AD203B41FA5}">
                      <a16:colId xmlns:a16="http://schemas.microsoft.com/office/drawing/2014/main" val="4138439265"/>
                    </a:ext>
                  </a:extLst>
                </a:gridCol>
              </a:tblGrid>
              <a:tr h="167928">
                <a:tc>
                  <a:txBody>
                    <a:bodyPr/>
                    <a:lstStyle/>
                    <a:p>
                      <a:pPr algn="ctr"/>
                      <a:r>
                        <a:rPr lang="en-IN" sz="900" b="1" dirty="0">
                          <a:effectLst/>
                          <a:latin typeface="Calibri" panose="020F0502020204030204" pitchFamily="34" charset="0"/>
                          <a:ea typeface="Calibri" panose="020F0502020204030204" pitchFamily="34" charset="0"/>
                          <a:cs typeface="Times New Roman" panose="02020603050405020304" pitchFamily="18" charset="0"/>
                        </a:rPr>
                        <a:t>X</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pPr algn="ctr"/>
                      <a:r>
                        <a:rPr lang="en-IN" sz="900" b="1" dirty="0">
                          <a:effectLst/>
                          <a:latin typeface="Calibri" panose="020F0502020204030204" pitchFamily="34" charset="0"/>
                          <a:ea typeface="Calibri" panose="020F0502020204030204" pitchFamily="34" charset="0"/>
                          <a:cs typeface="Times New Roman" panose="02020603050405020304" pitchFamily="18" charset="0"/>
                        </a:rPr>
                        <a:t>Y</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pPr algn="ctr"/>
                      <a:r>
                        <a:rPr lang="en-IN" sz="900" b="1">
                          <a:effectLst/>
                          <a:latin typeface="Calibri" panose="020F0502020204030204" pitchFamily="34" charset="0"/>
                          <a:ea typeface="Calibri" panose="020F0502020204030204" pitchFamily="34" charset="0"/>
                          <a:cs typeface="Times New Roman" panose="02020603050405020304" pitchFamily="18" charset="0"/>
                        </a:rPr>
                        <a:t>Z</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1297013079"/>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2547921692"/>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4078203991"/>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2594205907"/>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736276372"/>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4092550646"/>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3439884738"/>
                  </a:ext>
                </a:extLst>
              </a:tr>
              <a:tr h="167928">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tc>
                  <a:txBody>
                    <a:bodyPr/>
                    <a:lstStyle/>
                    <a:p>
                      <a:r>
                        <a:rPr lang="en-IN" sz="900" dirty="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path path="circle">
                        <a:fillToRect l="100000" b="100000"/>
                      </a:path>
                      <a:tileRect t="-100000" r="-100000"/>
                    </a:gradFill>
                  </a:tcPr>
                </a:tc>
                <a:extLst>
                  <a:ext uri="{0D108BD9-81ED-4DB2-BD59-A6C34878D82A}">
                    <a16:rowId xmlns:a16="http://schemas.microsoft.com/office/drawing/2014/main" val="3319205356"/>
                  </a:ext>
                </a:extLst>
              </a:tr>
            </a:tbl>
          </a:graphicData>
        </a:graphic>
      </p:graphicFrame>
      <p:pic>
        <p:nvPicPr>
          <p:cNvPr id="17" name="Picture 16">
            <a:extLst>
              <a:ext uri="{FF2B5EF4-FFF2-40B4-BE49-F238E27FC236}">
                <a16:creationId xmlns:a16="http://schemas.microsoft.com/office/drawing/2014/main" id="{05DC5B6D-CEE1-A5DC-98D7-0875C61D2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355" y="2127933"/>
            <a:ext cx="1624382" cy="1494223"/>
          </a:xfrm>
          <a:prstGeom prst="rect">
            <a:avLst/>
          </a:prstGeom>
        </p:spPr>
      </p:pic>
      <p:sp>
        <p:nvSpPr>
          <p:cNvPr id="2" name="Date Placeholder 1">
            <a:extLst>
              <a:ext uri="{FF2B5EF4-FFF2-40B4-BE49-F238E27FC236}">
                <a16:creationId xmlns:a16="http://schemas.microsoft.com/office/drawing/2014/main" id="{5F95D22F-BAB0-7158-4A61-8FD1ED5BF44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B87014F-F571-3A36-3CA2-993116875FB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21437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6175" y="464631"/>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Measures of Relationship</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a:t>
            </a:fld>
            <a:endParaRPr lang="en-US" altLang="en-US" sz="921">
              <a:solidFill>
                <a:srgbClr val="898989"/>
              </a:solidFill>
            </a:endParaRPr>
          </a:p>
        </p:txBody>
      </p:sp>
      <p:cxnSp>
        <p:nvCxnSpPr>
          <p:cNvPr id="7" name="Straight Connector 6"/>
          <p:cNvCxnSpPr/>
          <p:nvPr/>
        </p:nvCxnSpPr>
        <p:spPr>
          <a:xfrm>
            <a:off x="275482" y="987116"/>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Freeform: Shape 3">
            <a:extLst>
              <a:ext uri="{FF2B5EF4-FFF2-40B4-BE49-F238E27FC236}">
                <a16:creationId xmlns:a16="http://schemas.microsoft.com/office/drawing/2014/main" id="{A2934E31-C8A4-4665-A128-4EA35B0763AB}"/>
              </a:ext>
            </a:extLst>
          </p:cNvPr>
          <p:cNvSpPr/>
          <p:nvPr/>
        </p:nvSpPr>
        <p:spPr>
          <a:xfrm>
            <a:off x="435914" y="1988824"/>
            <a:ext cx="8297067" cy="1888696"/>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ctr" anchorCtr="0">
            <a:noAutofit/>
          </a:bodyPr>
          <a:lstStyle/>
          <a:p>
            <a:pPr defTabSz="682574">
              <a:lnSpc>
                <a:spcPct val="90000"/>
              </a:lnSpc>
              <a:spcAft>
                <a:spcPct val="35000"/>
              </a:spcAft>
            </a:pPr>
            <a:r>
              <a:rPr lang="en-US" b="1" dirty="0">
                <a:solidFill>
                  <a:prstClr val="black"/>
                </a:solidFill>
              </a:rPr>
              <a:t>Q1: </a:t>
            </a:r>
            <a:r>
              <a:rPr lang="en-US" dirty="0">
                <a:solidFill>
                  <a:prstClr val="black"/>
                </a:solidFill>
              </a:rPr>
              <a:t>Does there exist relation between two variables (in case of bivariate population) ?</a:t>
            </a:r>
          </a:p>
          <a:p>
            <a:pPr defTabSz="682574">
              <a:lnSpc>
                <a:spcPct val="90000"/>
              </a:lnSpc>
              <a:spcAft>
                <a:spcPct val="35000"/>
              </a:spcAft>
            </a:pPr>
            <a:endParaRPr lang="en-US" sz="1000" dirty="0">
              <a:solidFill>
                <a:prstClr val="black"/>
              </a:solidFill>
            </a:endParaRPr>
          </a:p>
          <a:p>
            <a:pPr defTabSz="682574">
              <a:lnSpc>
                <a:spcPct val="90000"/>
              </a:lnSpc>
              <a:spcAft>
                <a:spcPct val="35000"/>
              </a:spcAft>
            </a:pPr>
            <a:r>
              <a:rPr lang="en-US" b="1" dirty="0">
                <a:solidFill>
                  <a:prstClr val="black"/>
                </a:solidFill>
              </a:rPr>
              <a:t>Q2: </a:t>
            </a:r>
            <a:r>
              <a:rPr lang="en-US" dirty="0">
                <a:solidFill>
                  <a:prstClr val="black"/>
                </a:solidFill>
              </a:rPr>
              <a:t>Is there any relationship between one variable in one side and two or more variables on the other side (in case of multivariate population)?  </a:t>
            </a:r>
            <a:endParaRPr lang="en-IN" dirty="0">
              <a:solidFill>
                <a:prstClr val="black"/>
              </a:solidFill>
            </a:endParaRPr>
          </a:p>
        </p:txBody>
      </p:sp>
      <p:graphicFrame>
        <p:nvGraphicFramePr>
          <p:cNvPr id="2" name="Diagram 1">
            <a:extLst>
              <a:ext uri="{FF2B5EF4-FFF2-40B4-BE49-F238E27FC236}">
                <a16:creationId xmlns:a16="http://schemas.microsoft.com/office/drawing/2014/main" id="{DB4530EB-812A-4191-BA49-762DD3F00DE1}"/>
              </a:ext>
            </a:extLst>
          </p:cNvPr>
          <p:cNvGraphicFramePr/>
          <p:nvPr>
            <p:extLst>
              <p:ext uri="{D42A27DB-BD31-4B8C-83A1-F6EECF244321}">
                <p14:modId xmlns:p14="http://schemas.microsoft.com/office/powerpoint/2010/main" val="3406511025"/>
              </p:ext>
            </p:extLst>
          </p:nvPr>
        </p:nvGraphicFramePr>
        <p:xfrm>
          <a:off x="637480" y="4576441"/>
          <a:ext cx="7893933" cy="15391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3BA7D289-5195-4EEC-86B7-2BC1F7D04005}"/>
              </a:ext>
            </a:extLst>
          </p:cNvPr>
          <p:cNvSpPr/>
          <p:nvPr/>
        </p:nvSpPr>
        <p:spPr>
          <a:xfrm>
            <a:off x="435914" y="1377389"/>
            <a:ext cx="8297067" cy="711417"/>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dirty="0">
                <a:cs typeface="Times New Roman" pitchFamily="18" charset="0"/>
              </a:rPr>
              <a:t>In case of bivariate and multivariate populations, usually, we have to answer two types of questions:  </a:t>
            </a:r>
          </a:p>
        </p:txBody>
      </p:sp>
      <p:sp>
        <p:nvSpPr>
          <p:cNvPr id="3" name="Date Placeholder 2">
            <a:extLst>
              <a:ext uri="{FF2B5EF4-FFF2-40B4-BE49-F238E27FC236}">
                <a16:creationId xmlns:a16="http://schemas.microsoft.com/office/drawing/2014/main" id="{70F80ACD-B8EF-AEC6-569F-8F26DE0957F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A2C80073-F04F-38B1-83A8-A528D20817B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8232179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10927"/>
          </a:xfrm>
        </p:spPr>
        <p:txBody>
          <a:bodyPr>
            <a:normAutofit/>
          </a:bodyPr>
          <a:lstStyle/>
          <a:p>
            <a:r>
              <a:rPr lang="en-US" sz="4000" dirty="0">
                <a:solidFill>
                  <a:srgbClr val="A50021"/>
                </a:solidFill>
                <a:latin typeface="Times New Roman" pitchFamily="18" charset="0"/>
                <a:cs typeface="Times New Roman" pitchFamily="18" charset="0"/>
              </a:rPr>
              <a:t>Today’s Topics of Learning…</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868" y="1640904"/>
            <a:ext cx="8501751" cy="4130152"/>
          </a:xfrm>
        </p:spPr>
        <p:txBody>
          <a:bodyPr>
            <a:noAutofit/>
          </a:bodyPr>
          <a:lstStyle/>
          <a:p>
            <a:r>
              <a:rPr lang="en-US" sz="2400" dirty="0">
                <a:latin typeface="Times New Roman" pitchFamily="18" charset="0"/>
                <a:cs typeface="Times New Roman" pitchFamily="18" charset="0"/>
              </a:rPr>
              <a:t>Auto-Regression Analysis</a:t>
            </a:r>
          </a:p>
          <a:p>
            <a:pPr marL="2286000" lvl="8" indent="0">
              <a:buNone/>
            </a:pPr>
            <a:endParaRPr lang="en-US" sz="1000" dirty="0">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Logistic Regression Analysis</a:t>
            </a:r>
          </a:p>
          <a:p>
            <a:pPr lvl="1"/>
            <a:r>
              <a:rPr lang="en-US" sz="2000" dirty="0">
                <a:latin typeface="Times New Roman" pitchFamily="18" charset="0"/>
                <a:cs typeface="Times New Roman" pitchFamily="18" charset="0"/>
              </a:rPr>
              <a:t>Concept of Logistic Regression</a:t>
            </a:r>
          </a:p>
          <a:p>
            <a:pPr lvl="8"/>
            <a:endParaRPr lang="en-US" sz="1000" dirty="0">
              <a:latin typeface="Times New Roman" pitchFamily="18" charset="0"/>
              <a:cs typeface="Times New Roman" pitchFamily="18" charset="0"/>
            </a:endParaRPr>
          </a:p>
          <a:p>
            <a:pPr lvl="1"/>
            <a:r>
              <a:rPr lang="en-US" sz="2000" dirty="0">
                <a:latin typeface="Times New Roman" pitchFamily="18" charset="0"/>
                <a:cs typeface="Times New Roman" pitchFamily="18" charset="0"/>
              </a:rPr>
              <a:t>Types of Logistic Regression</a:t>
            </a:r>
          </a:p>
          <a:p>
            <a:pPr lvl="8"/>
            <a:endParaRPr lang="en-US" sz="1000" dirty="0">
              <a:latin typeface="Times New Roman" pitchFamily="18" charset="0"/>
              <a:cs typeface="Times New Roman" pitchFamily="18" charset="0"/>
            </a:endParaRPr>
          </a:p>
          <a:p>
            <a:pPr lvl="2"/>
            <a:r>
              <a:rPr lang="en-US" sz="1800" dirty="0">
                <a:latin typeface="Times New Roman" pitchFamily="18" charset="0"/>
                <a:cs typeface="Times New Roman" pitchFamily="18" charset="0"/>
              </a:rPr>
              <a:t>Binary Logistic Regression</a:t>
            </a:r>
          </a:p>
          <a:p>
            <a:pPr lvl="3"/>
            <a:r>
              <a:rPr lang="en-US" sz="1600" dirty="0">
                <a:latin typeface="Times New Roman" pitchFamily="18" charset="0"/>
                <a:cs typeface="Times New Roman" pitchFamily="18" charset="0"/>
              </a:rPr>
              <a:t>One explanatory variable, two categories</a:t>
            </a:r>
          </a:p>
          <a:p>
            <a:pPr lvl="3"/>
            <a:r>
              <a:rPr lang="en-US" sz="1600" dirty="0">
                <a:latin typeface="Times New Roman" pitchFamily="18" charset="0"/>
                <a:cs typeface="Times New Roman" pitchFamily="18" charset="0"/>
              </a:rPr>
              <a:t>Many explanatory variables, two outcomes</a:t>
            </a:r>
          </a:p>
          <a:p>
            <a:pPr lvl="8"/>
            <a:endParaRPr lang="en-US" sz="1000" dirty="0">
              <a:latin typeface="Times New Roman" pitchFamily="18" charset="0"/>
              <a:cs typeface="Times New Roman" pitchFamily="18" charset="0"/>
            </a:endParaRPr>
          </a:p>
          <a:p>
            <a:pPr lvl="2"/>
            <a:r>
              <a:rPr lang="en-US" sz="1800" dirty="0">
                <a:latin typeface="Times New Roman" pitchFamily="18" charset="0"/>
                <a:cs typeface="Times New Roman" pitchFamily="18" charset="0"/>
              </a:rPr>
              <a:t>Multinomial Logistic Regression</a:t>
            </a:r>
          </a:p>
          <a:p>
            <a:pPr lvl="3"/>
            <a:r>
              <a:rPr lang="en-US" sz="1600" dirty="0">
                <a:latin typeface="Times New Roman" pitchFamily="18" charset="0"/>
                <a:cs typeface="Times New Roman" pitchFamily="18" charset="0"/>
              </a:rPr>
              <a:t>Many explanatory variable, many categories</a:t>
            </a:r>
          </a:p>
          <a:p>
            <a:pPr lvl="3"/>
            <a:endParaRPr lang="en-US" sz="12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78E55563-6A15-4B28-937A-FA49BB2B707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2192018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Auto-Regression Analysis</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121</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9BA1F3CF-D8EB-4522-B1F0-ACCEB328F27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007182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055043" y="2629600"/>
            <a:ext cx="5410628" cy="1629883"/>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solidFill>
                  <a:schemeClr val="bg1"/>
                </a:solidFill>
                <a:latin typeface="Times New Roman"/>
                <a:ea typeface="Times New Roman"/>
                <a:cs typeface="Times New Roman"/>
                <a:sym typeface="Times New Roman"/>
              </a:rPr>
              <a:t>Introduction to </a:t>
            </a:r>
          </a:p>
          <a:p>
            <a:pPr marL="0" lvl="1" algn="ctr">
              <a:defRPr/>
            </a:pPr>
            <a:r>
              <a:rPr lang="en-US" sz="3600" b="1" dirty="0">
                <a:solidFill>
                  <a:schemeClr val="bg1"/>
                </a:solidFill>
                <a:latin typeface="Times New Roman"/>
                <a:ea typeface="Times New Roman"/>
                <a:cs typeface="Times New Roman"/>
                <a:sym typeface="Times New Roman"/>
              </a:rPr>
              <a:t>Time-Series Data</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122</a:t>
            </a:fld>
            <a:endParaRPr lang="en-US" altLang="en-US"/>
          </a:p>
        </p:txBody>
      </p:sp>
      <p:sp>
        <p:nvSpPr>
          <p:cNvPr id="3" name="Date Placeholder 2">
            <a:extLst>
              <a:ext uri="{FF2B5EF4-FFF2-40B4-BE49-F238E27FC236}">
                <a16:creationId xmlns:a16="http://schemas.microsoft.com/office/drawing/2014/main" id="{0A1DB440-ABA9-92D5-97D9-DF7938053A2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AB10FEC1-8CD4-889D-3802-C9389A5AAC3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15924740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612273"/>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Time-series Data</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123</a:t>
            </a:fld>
            <a:endParaRPr lang="en-US" altLang="en-US" sz="921">
              <a:solidFill>
                <a:srgbClr val="898989"/>
              </a:solidFill>
            </a:endParaRPr>
          </a:p>
        </p:txBody>
      </p:sp>
      <p:cxnSp>
        <p:nvCxnSpPr>
          <p:cNvPr id="7" name="Straight Connector 6"/>
          <p:cNvCxnSpPr/>
          <p:nvPr/>
        </p:nvCxnSpPr>
        <p:spPr>
          <a:xfrm>
            <a:off x="275482" y="120703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8" y="2037330"/>
            <a:ext cx="8181318" cy="381946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IN" dirty="0">
                <a:solidFill>
                  <a:srgbClr val="0B5ED7"/>
                </a:solidFill>
                <a:cs typeface="Times New Roman" pitchFamily="18" charset="0"/>
              </a:rPr>
              <a:t>Time-series data: </a:t>
            </a:r>
            <a:r>
              <a:rPr lang="en-IN" dirty="0">
                <a:cs typeface="Times New Roman" pitchFamily="18" charset="0"/>
              </a:rPr>
              <a:t>The data collected </a:t>
            </a:r>
            <a:r>
              <a:rPr lang="en-IN" dirty="0">
                <a:solidFill>
                  <a:srgbClr val="C00000"/>
                </a:solidFill>
                <a:cs typeface="Times New Roman" pitchFamily="18" charset="0"/>
              </a:rPr>
              <a:t>on the same observational unit </a:t>
            </a:r>
            <a:r>
              <a:rPr lang="en-IN" dirty="0">
                <a:cs typeface="Times New Roman" pitchFamily="18" charset="0"/>
              </a:rPr>
              <a:t>at multiple time periods</a:t>
            </a:r>
          </a:p>
          <a:p>
            <a:r>
              <a:rPr lang="en-US" dirty="0">
                <a:solidFill>
                  <a:srgbClr val="0B5ED7"/>
                </a:solidFill>
                <a:cs typeface="Times New Roman" pitchFamily="18" charset="0"/>
              </a:rPr>
              <a:t>Example: </a:t>
            </a:r>
            <a:r>
              <a:rPr lang="en-US" dirty="0">
                <a:solidFill>
                  <a:schemeClr val="tx1"/>
                </a:solidFill>
                <a:cs typeface="Times New Roman" pitchFamily="18" charset="0"/>
              </a:rPr>
              <a:t>R</a:t>
            </a:r>
            <a:r>
              <a:rPr lang="en-US" dirty="0">
                <a:cs typeface="Times New Roman" pitchFamily="18" charset="0"/>
              </a:rPr>
              <a:t>ate of price inflation</a:t>
            </a:r>
          </a:p>
        </p:txBody>
      </p:sp>
      <p:sp>
        <p:nvSpPr>
          <p:cNvPr id="9" name="Rectangle 8">
            <a:extLst>
              <a:ext uri="{FF2B5EF4-FFF2-40B4-BE49-F238E27FC236}">
                <a16:creationId xmlns:a16="http://schemas.microsoft.com/office/drawing/2014/main" id="{5274D7E1-2720-47D6-9C51-E0526B65746C}"/>
              </a:ext>
            </a:extLst>
          </p:cNvPr>
          <p:cNvSpPr/>
          <p:nvPr/>
        </p:nvSpPr>
        <p:spPr>
          <a:xfrm>
            <a:off x="337647" y="1436532"/>
            <a:ext cx="8181319"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Time-series Data</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274" y="3265430"/>
            <a:ext cx="4630150" cy="238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4038D91C-7D87-7F14-2AA4-64C39C55825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66ADD9F-6536-E9C9-2EF3-FF527C1BE6D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1200287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550734"/>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Time-series Data</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124</a:t>
            </a:fld>
            <a:endParaRPr lang="en-US" altLang="en-US" sz="921">
              <a:solidFill>
                <a:srgbClr val="898989"/>
              </a:solidFill>
            </a:endParaRPr>
          </a:p>
        </p:txBody>
      </p:sp>
      <p:cxnSp>
        <p:nvCxnSpPr>
          <p:cNvPr id="7" name="Straight Connector 6"/>
          <p:cNvCxnSpPr/>
          <p:nvPr/>
        </p:nvCxnSpPr>
        <p:spPr>
          <a:xfrm>
            <a:off x="275482" y="103668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275481" y="1951967"/>
            <a:ext cx="7984548" cy="352238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lvl="8" algn="just"/>
            <a:endParaRPr lang="en-US" sz="1536" dirty="0">
              <a:solidFill>
                <a:srgbClr val="0B5ED7"/>
              </a:solidFill>
              <a:cs typeface="Times New Roman" pitchFamily="18" charset="0"/>
            </a:endParaRPr>
          </a:p>
          <a:p>
            <a:pPr marL="614317" lvl="1" indent="-263279">
              <a:buBlip>
                <a:blip r:embed="rId2"/>
              </a:buBlip>
            </a:pPr>
            <a:r>
              <a:rPr lang="en-US" dirty="0">
                <a:solidFill>
                  <a:schemeClr val="accent2">
                    <a:lumMod val="75000"/>
                  </a:schemeClr>
                </a:solidFill>
                <a:cs typeface="Times New Roman" pitchFamily="18" charset="0"/>
              </a:rPr>
              <a:t>Aggregate consumption and GDP for a country (for example, 20 years of quarterly observations = 80 observations)</a:t>
            </a:r>
          </a:p>
          <a:p>
            <a:pPr marL="1667431" lvl="4" indent="-263279">
              <a:buBlip>
                <a:blip r:embed="rId2"/>
              </a:buBlip>
            </a:pPr>
            <a:endParaRPr lang="en-IN" dirty="0">
              <a:cs typeface="Times New Roman" pitchFamily="18" charset="0"/>
            </a:endParaRPr>
          </a:p>
          <a:p>
            <a:pPr marL="614317" lvl="1" indent="-263279">
              <a:buBlip>
                <a:blip r:embed="rId2"/>
              </a:buBlip>
            </a:pPr>
            <a:r>
              <a:rPr lang="en-US" dirty="0">
                <a:solidFill>
                  <a:schemeClr val="accent6">
                    <a:lumMod val="50000"/>
                  </a:schemeClr>
                </a:solidFill>
                <a:cs typeface="Times New Roman" pitchFamily="18" charset="0"/>
              </a:rPr>
              <a:t>Yen/$, pound/$ and Euro/$ exchange rates (daily data for</a:t>
            </a:r>
            <a:r>
              <a:rPr lang="en-IN" dirty="0">
                <a:solidFill>
                  <a:schemeClr val="accent6">
                    <a:lumMod val="50000"/>
                  </a:schemeClr>
                </a:solidFill>
                <a:cs typeface="Times New Roman" pitchFamily="18" charset="0"/>
              </a:rPr>
              <a:t> </a:t>
            </a:r>
            <a:r>
              <a:rPr lang="en-US" dirty="0">
                <a:solidFill>
                  <a:schemeClr val="accent6">
                    <a:lumMod val="50000"/>
                  </a:schemeClr>
                </a:solidFill>
                <a:cs typeface="Times New Roman" pitchFamily="18" charset="0"/>
              </a:rPr>
              <a:t>1 year = 365 observations)</a:t>
            </a:r>
          </a:p>
          <a:p>
            <a:pPr lvl="8"/>
            <a:endParaRPr lang="en-IN" dirty="0">
              <a:cs typeface="Times New Roman" pitchFamily="18" charset="0"/>
            </a:endParaRPr>
          </a:p>
          <a:p>
            <a:pPr marL="614317" lvl="1" indent="-263279">
              <a:buBlip>
                <a:blip r:embed="rId2"/>
              </a:buBlip>
            </a:pPr>
            <a:r>
              <a:rPr lang="en-US" dirty="0">
                <a:solidFill>
                  <a:schemeClr val="accent2">
                    <a:lumMod val="75000"/>
                  </a:schemeClr>
                </a:solidFill>
                <a:cs typeface="Times New Roman" pitchFamily="18" charset="0"/>
              </a:rPr>
              <a:t>Cigarette consumption per capita in a state, by years</a:t>
            </a:r>
          </a:p>
          <a:p>
            <a:pPr marL="3071584" lvl="8" indent="-263279">
              <a:buBlip>
                <a:blip r:embed="rId2"/>
              </a:buBlip>
            </a:pPr>
            <a:endParaRPr lang="en-US" dirty="0">
              <a:cs typeface="Times New Roman" pitchFamily="18" charset="0"/>
            </a:endParaRPr>
          </a:p>
          <a:p>
            <a:pPr marL="614317" lvl="1" indent="-263279">
              <a:buBlip>
                <a:blip r:embed="rId2"/>
              </a:buBlip>
            </a:pPr>
            <a:r>
              <a:rPr lang="en-US" dirty="0">
                <a:solidFill>
                  <a:schemeClr val="accent6">
                    <a:lumMod val="50000"/>
                  </a:schemeClr>
                </a:solidFill>
                <a:cs typeface="Times New Roman" pitchFamily="18" charset="0"/>
              </a:rPr>
              <a:t>Rainfall data over a year or a period of years</a:t>
            </a:r>
          </a:p>
          <a:p>
            <a:pPr marL="2018469" lvl="5" indent="-263279">
              <a:buBlip>
                <a:blip r:embed="rId2"/>
              </a:buBlip>
            </a:pPr>
            <a:endParaRPr lang="en-US" dirty="0">
              <a:cs typeface="Times New Roman" pitchFamily="18" charset="0"/>
            </a:endParaRPr>
          </a:p>
          <a:p>
            <a:pPr marL="614317" lvl="1" indent="-263279">
              <a:buBlip>
                <a:blip r:embed="rId2"/>
              </a:buBlip>
            </a:pPr>
            <a:r>
              <a:rPr lang="en-US" dirty="0">
                <a:solidFill>
                  <a:schemeClr val="accent2">
                    <a:lumMod val="75000"/>
                  </a:schemeClr>
                </a:solidFill>
                <a:cs typeface="Times New Roman" pitchFamily="18" charset="0"/>
              </a:rPr>
              <a:t>Sales of tea from a tea shop in a season</a:t>
            </a:r>
          </a:p>
          <a:p>
            <a:endParaRPr lang="en-US" sz="1536" dirty="0">
              <a:cs typeface="Times New Roman"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275481" y="1383648"/>
            <a:ext cx="8046715"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Examples of time-series data:</a:t>
            </a:r>
          </a:p>
        </p:txBody>
      </p:sp>
      <p:sp>
        <p:nvSpPr>
          <p:cNvPr id="2" name="Date Placeholder 1">
            <a:extLst>
              <a:ext uri="{FF2B5EF4-FFF2-40B4-BE49-F238E27FC236}">
                <a16:creationId xmlns:a16="http://schemas.microsoft.com/office/drawing/2014/main" id="{40E50434-08C7-1DB0-E48E-85D5FDEAC47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2A08C8A-DB25-FBFE-1095-130216BF251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211998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39159"/>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Use of Time-series Data</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125</a:t>
            </a:fld>
            <a:endParaRPr lang="en-US" altLang="en-US" sz="921">
              <a:solidFill>
                <a:srgbClr val="898989"/>
              </a:solidFill>
            </a:endParaRPr>
          </a:p>
        </p:txBody>
      </p:sp>
      <p:cxnSp>
        <p:nvCxnSpPr>
          <p:cNvPr id="7" name="Straight Connector 6"/>
          <p:cNvCxnSpPr/>
          <p:nvPr/>
        </p:nvCxnSpPr>
        <p:spPr>
          <a:xfrm>
            <a:off x="275482" y="110286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8" y="2037331"/>
            <a:ext cx="7891952" cy="371780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Blip>
                <a:blip r:embed="rId2"/>
              </a:buBlip>
            </a:pPr>
            <a:endParaRPr lang="en-US" sz="1536" dirty="0">
              <a:cs typeface="Times New Roman" pitchFamily="18" charset="0"/>
            </a:endParaRPr>
          </a:p>
          <a:p>
            <a:pPr marL="263279" indent="-263279" algn="just">
              <a:buBlip>
                <a:blip r:embed="rId2"/>
              </a:buBlip>
            </a:pPr>
            <a:r>
              <a:rPr lang="en-US" dirty="0">
                <a:cs typeface="Times New Roman" pitchFamily="18" charset="0"/>
              </a:rPr>
              <a:t>To develop forecast model</a:t>
            </a:r>
          </a:p>
          <a:p>
            <a:pPr marL="614317" lvl="1" indent="-263279" algn="just">
              <a:buBlip>
                <a:blip r:embed="rId2"/>
              </a:buBlip>
            </a:pPr>
            <a:r>
              <a:rPr lang="en-US" dirty="0">
                <a:solidFill>
                  <a:srgbClr val="0070C0"/>
                </a:solidFill>
                <a:cs typeface="Times New Roman" pitchFamily="18" charset="0"/>
              </a:rPr>
              <a:t>What will be the rate of inflation in next year?</a:t>
            </a:r>
          </a:p>
          <a:p>
            <a:pPr lvl="1" algn="just"/>
            <a:endParaRPr lang="en-US" dirty="0">
              <a:cs typeface="Times New Roman" pitchFamily="18" charset="0"/>
            </a:endParaRPr>
          </a:p>
          <a:p>
            <a:pPr marL="263279" indent="-263279" algn="just">
              <a:buBlip>
                <a:blip r:embed="rId2"/>
              </a:buBlip>
            </a:pPr>
            <a:r>
              <a:rPr lang="en-US" dirty="0">
                <a:cs typeface="Times New Roman" pitchFamily="18" charset="0"/>
              </a:rPr>
              <a:t>To estimate dynamic causal effects</a:t>
            </a:r>
          </a:p>
          <a:p>
            <a:pPr marL="614317" lvl="1" indent="-263279" algn="just">
              <a:buBlip>
                <a:blip r:embed="rId2"/>
              </a:buBlip>
            </a:pPr>
            <a:r>
              <a:rPr lang="en-US" dirty="0">
                <a:solidFill>
                  <a:srgbClr val="0070C0"/>
                </a:solidFill>
                <a:cs typeface="Times New Roman" pitchFamily="18" charset="0"/>
              </a:rPr>
              <a:t>If the rate of interest increases, what will be the effect on the rates of inflation and unemployment in 3 months? in 12 months?</a:t>
            </a:r>
          </a:p>
          <a:p>
            <a:pPr marL="614317" lvl="1" indent="-263279" algn="just">
              <a:buBlip>
                <a:blip r:embed="rId2"/>
              </a:buBlip>
            </a:pPr>
            <a:r>
              <a:rPr lang="en-US" dirty="0">
                <a:solidFill>
                  <a:srgbClr val="0070C0"/>
                </a:solidFill>
                <a:cs typeface="Times New Roman" pitchFamily="18" charset="0"/>
              </a:rPr>
              <a:t>What is the effect over time on electronics good consumption due to a hike in the excise duty?</a:t>
            </a:r>
          </a:p>
          <a:p>
            <a:pPr lvl="1" algn="just"/>
            <a:endParaRPr lang="en-US" dirty="0">
              <a:cs typeface="Times New Roman" pitchFamily="18" charset="0"/>
            </a:endParaRPr>
          </a:p>
          <a:p>
            <a:pPr marL="263279" indent="-263279" algn="just">
              <a:buBlip>
                <a:blip r:embed="rId2"/>
              </a:buBlip>
            </a:pPr>
            <a:r>
              <a:rPr lang="en-US" dirty="0">
                <a:cs typeface="Times New Roman" pitchFamily="18" charset="0"/>
              </a:rPr>
              <a:t>Time dependent analysis</a:t>
            </a:r>
          </a:p>
          <a:p>
            <a:pPr marL="614317" lvl="1" indent="-263279" algn="just">
              <a:buBlip>
                <a:blip r:embed="rId2"/>
              </a:buBlip>
            </a:pPr>
            <a:r>
              <a:rPr lang="en-US" dirty="0">
                <a:solidFill>
                  <a:srgbClr val="0070C0"/>
                </a:solidFill>
                <a:cs typeface="Times New Roman" pitchFamily="18" charset="0"/>
              </a:rPr>
              <a:t>Rates of inflation and unemployment in the country can be observed over a time period.</a:t>
            </a:r>
          </a:p>
        </p:txBody>
      </p:sp>
      <p:sp>
        <p:nvSpPr>
          <p:cNvPr id="9" name="Rectangle 8">
            <a:extLst>
              <a:ext uri="{FF2B5EF4-FFF2-40B4-BE49-F238E27FC236}">
                <a16:creationId xmlns:a16="http://schemas.microsoft.com/office/drawing/2014/main" id="{5274D7E1-2720-47D6-9C51-E0526B65746C}"/>
              </a:ext>
            </a:extLst>
          </p:cNvPr>
          <p:cNvSpPr/>
          <p:nvPr/>
        </p:nvSpPr>
        <p:spPr>
          <a:xfrm>
            <a:off x="337648" y="1626195"/>
            <a:ext cx="7891952"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Use of time-series data</a:t>
            </a:r>
          </a:p>
        </p:txBody>
      </p:sp>
      <p:sp>
        <p:nvSpPr>
          <p:cNvPr id="2" name="Date Placeholder 1">
            <a:extLst>
              <a:ext uri="{FF2B5EF4-FFF2-40B4-BE49-F238E27FC236}">
                <a16:creationId xmlns:a16="http://schemas.microsoft.com/office/drawing/2014/main" id="{C4B61AEF-BAEE-9237-9BDE-138082540A3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8308604-67ED-78DF-7916-A3FFBF5F4AA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5183958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9385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Modeling with Time-series Data</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126</a:t>
            </a:fld>
            <a:endParaRPr lang="en-US" altLang="en-US" sz="921">
              <a:solidFill>
                <a:srgbClr val="898989"/>
              </a:solidFill>
            </a:endParaRPr>
          </a:p>
        </p:txBody>
      </p:sp>
      <p:cxnSp>
        <p:nvCxnSpPr>
          <p:cNvPr id="7" name="Straight Connector 6"/>
          <p:cNvCxnSpPr/>
          <p:nvPr/>
        </p:nvCxnSpPr>
        <p:spPr>
          <a:xfrm>
            <a:off x="275482" y="109128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588564" y="1401437"/>
            <a:ext cx="7235921" cy="3483078"/>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Blip>
                <a:blip r:embed="rId2"/>
              </a:buBlip>
            </a:pPr>
            <a:endParaRPr lang="en-US" sz="1536" dirty="0">
              <a:solidFill>
                <a:schemeClr val="tx1"/>
              </a:solidFill>
              <a:cs typeface="Times New Roman" pitchFamily="18" charset="0"/>
            </a:endParaRPr>
          </a:p>
          <a:p>
            <a:pPr marL="263279" indent="-263279" algn="just">
              <a:buBlip>
                <a:blip r:embed="rId2"/>
              </a:buBlip>
            </a:pPr>
            <a:r>
              <a:rPr lang="en-US" dirty="0">
                <a:solidFill>
                  <a:schemeClr val="tx1"/>
                </a:solidFill>
                <a:cs typeface="Times New Roman" pitchFamily="18" charset="0"/>
              </a:rPr>
              <a:t>Correlation over time</a:t>
            </a:r>
          </a:p>
          <a:p>
            <a:pPr marL="614317" lvl="1" indent="-263279" algn="just">
              <a:buBlip>
                <a:blip r:embed="rId2"/>
              </a:buBlip>
            </a:pPr>
            <a:r>
              <a:rPr lang="en-US" dirty="0">
                <a:solidFill>
                  <a:srgbClr val="0070C0"/>
                </a:solidFill>
                <a:cs typeface="Times New Roman" pitchFamily="18" charset="0"/>
              </a:rPr>
              <a:t>Serial correlation, also called autocorrelation</a:t>
            </a:r>
          </a:p>
          <a:p>
            <a:pPr marL="614317" lvl="1" indent="-263279" algn="just">
              <a:buBlip>
                <a:blip r:embed="rId2"/>
              </a:buBlip>
            </a:pPr>
            <a:r>
              <a:rPr lang="en-US" dirty="0">
                <a:solidFill>
                  <a:srgbClr val="0070C0"/>
                </a:solidFill>
                <a:cs typeface="Times New Roman" pitchFamily="18" charset="0"/>
              </a:rPr>
              <a:t>Calculating standard error</a:t>
            </a:r>
          </a:p>
          <a:p>
            <a:pPr lvl="1" algn="just"/>
            <a:endParaRPr lang="en-US" dirty="0">
              <a:solidFill>
                <a:srgbClr val="0070C0"/>
              </a:solidFill>
              <a:cs typeface="Times New Roman" pitchFamily="18" charset="0"/>
            </a:endParaRPr>
          </a:p>
          <a:p>
            <a:pPr marL="263279" indent="-263279" algn="just">
              <a:buBlip>
                <a:blip r:embed="rId2"/>
              </a:buBlip>
            </a:pPr>
            <a:r>
              <a:rPr lang="en-US" dirty="0">
                <a:solidFill>
                  <a:schemeClr val="tx1"/>
                </a:solidFill>
                <a:cs typeface="Times New Roman" pitchFamily="18" charset="0"/>
              </a:rPr>
              <a:t>To estimate dynamic causal effects</a:t>
            </a:r>
          </a:p>
          <a:p>
            <a:pPr marL="614317" lvl="1" indent="-263279" algn="just">
              <a:buBlip>
                <a:blip r:embed="rId2"/>
              </a:buBlip>
            </a:pPr>
            <a:r>
              <a:rPr lang="en-US" dirty="0">
                <a:solidFill>
                  <a:srgbClr val="0070C0"/>
                </a:solidFill>
                <a:cs typeface="Times New Roman" pitchFamily="18" charset="0"/>
              </a:rPr>
              <a:t>Under which dynamic effects can be estimated?</a:t>
            </a:r>
          </a:p>
          <a:p>
            <a:pPr marL="614317" lvl="1" indent="-263279" algn="just">
              <a:buBlip>
                <a:blip r:embed="rId2"/>
              </a:buBlip>
            </a:pPr>
            <a:r>
              <a:rPr lang="en-US" dirty="0">
                <a:solidFill>
                  <a:srgbClr val="0070C0"/>
                </a:solidFill>
                <a:cs typeface="Times New Roman" pitchFamily="18" charset="0"/>
              </a:rPr>
              <a:t>How to estimate?</a:t>
            </a:r>
          </a:p>
          <a:p>
            <a:pPr lvl="1" algn="just"/>
            <a:endParaRPr lang="en-US" dirty="0">
              <a:solidFill>
                <a:srgbClr val="0070C0"/>
              </a:solidFill>
              <a:cs typeface="Times New Roman" pitchFamily="18" charset="0"/>
            </a:endParaRPr>
          </a:p>
          <a:p>
            <a:pPr marL="263279" indent="-263279" algn="just">
              <a:buBlip>
                <a:blip r:embed="rId2"/>
              </a:buBlip>
            </a:pPr>
            <a:r>
              <a:rPr lang="en-US" dirty="0">
                <a:solidFill>
                  <a:schemeClr val="tx1"/>
                </a:solidFill>
                <a:cs typeface="Times New Roman" pitchFamily="18" charset="0"/>
              </a:rPr>
              <a:t>Forecasting model</a:t>
            </a:r>
          </a:p>
          <a:p>
            <a:pPr marL="614317" lvl="1" indent="-263279" algn="just">
              <a:buBlip>
                <a:blip r:embed="rId2"/>
              </a:buBlip>
            </a:pPr>
            <a:r>
              <a:rPr lang="en-US" dirty="0">
                <a:solidFill>
                  <a:srgbClr val="0070C0"/>
                </a:solidFill>
                <a:cs typeface="Times New Roman" pitchFamily="18" charset="0"/>
              </a:rPr>
              <a:t>Forecasting model build on regression model</a:t>
            </a:r>
          </a:p>
        </p:txBody>
      </p:sp>
      <p:sp>
        <p:nvSpPr>
          <p:cNvPr id="2" name="Date Placeholder 1">
            <a:extLst>
              <a:ext uri="{FF2B5EF4-FFF2-40B4-BE49-F238E27FC236}">
                <a16:creationId xmlns:a16="http://schemas.microsoft.com/office/drawing/2014/main" id="{88BA1145-46D0-5E37-6148-DAC557070A0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48D6D7C-48B7-62ED-647B-B123D7675CB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2791652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94102"/>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Modeling with Time-series Data: Example</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127</a:t>
            </a:fld>
            <a:endParaRPr lang="en-US" altLang="en-US" sz="921">
              <a:solidFill>
                <a:srgbClr val="898989"/>
              </a:solidFill>
            </a:endParaRPr>
          </a:p>
        </p:txBody>
      </p:sp>
      <p:cxnSp>
        <p:nvCxnSpPr>
          <p:cNvPr id="7" name="Straight Connector 6"/>
          <p:cNvCxnSpPr/>
          <p:nvPr/>
        </p:nvCxnSpPr>
        <p:spPr>
          <a:xfrm>
            <a:off x="275482" y="10797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8" y="2037331"/>
            <a:ext cx="6910304" cy="323696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endParaRPr lang="en-US" sz="1536" dirty="0">
              <a:solidFill>
                <a:srgbClr val="0070C0"/>
              </a:solidFill>
              <a:cs typeface="Times New Roman" pitchFamily="18" charset="0"/>
            </a:endParaRPr>
          </a:p>
          <a:p>
            <a:pPr marL="263279" indent="-263279" algn="just">
              <a:buFont typeface="Wingdings" panose="05000000000000000000" pitchFamily="2" charset="2"/>
              <a:buChar char="q"/>
            </a:pPr>
            <a:r>
              <a:rPr lang="en-US" sz="1536" b="1" dirty="0">
                <a:solidFill>
                  <a:schemeClr val="tx1"/>
                </a:solidFill>
                <a:cs typeface="Times New Roman" pitchFamily="18" charset="0"/>
              </a:rPr>
              <a:t>Can we predict the trend at a time say 2017?</a:t>
            </a:r>
          </a:p>
        </p:txBody>
      </p:sp>
      <p:sp>
        <p:nvSpPr>
          <p:cNvPr id="9" name="Rectangle 8">
            <a:extLst>
              <a:ext uri="{FF2B5EF4-FFF2-40B4-BE49-F238E27FC236}">
                <a16:creationId xmlns:a16="http://schemas.microsoft.com/office/drawing/2014/main" id="{5274D7E1-2720-47D6-9C51-E0526B65746C}"/>
              </a:ext>
            </a:extLst>
          </p:cNvPr>
          <p:cNvSpPr/>
          <p:nvPr/>
        </p:nvSpPr>
        <p:spPr>
          <a:xfrm>
            <a:off x="337648" y="1390390"/>
            <a:ext cx="8297066"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Modeling with time-series data</a:t>
            </a:r>
          </a:p>
        </p:txBody>
      </p:sp>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622" y="2137510"/>
            <a:ext cx="4116008" cy="2489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F737E673-9570-269C-DE4C-CDB16CE8DA3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BDBEB5D-992A-EDAB-E518-EEA149A712C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7002554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81217" y="2726628"/>
            <a:ext cx="5399054" cy="156758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solidFill>
                  <a:schemeClr val="bg1"/>
                </a:solidFill>
                <a:latin typeface="Times New Roman"/>
                <a:ea typeface="Times New Roman"/>
                <a:cs typeface="Times New Roman"/>
                <a:sym typeface="Times New Roman"/>
              </a:rPr>
              <a:t>Concept and Notations</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128</a:t>
            </a:fld>
            <a:endParaRPr lang="en-US" altLang="en-US"/>
          </a:p>
        </p:txBody>
      </p:sp>
      <p:sp>
        <p:nvSpPr>
          <p:cNvPr id="3" name="Date Placeholder 2">
            <a:extLst>
              <a:ext uri="{FF2B5EF4-FFF2-40B4-BE49-F238E27FC236}">
                <a16:creationId xmlns:a16="http://schemas.microsoft.com/office/drawing/2014/main" id="{C8A94A90-2CAE-ABE0-B21A-15D7B48A864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6A607550-A352-464A-4309-FE872016BFB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64185801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1398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Related Concepts and Notations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129</a:t>
            </a:fld>
            <a:endParaRPr lang="en-US" altLang="en-US" sz="921">
              <a:solidFill>
                <a:srgbClr val="898989"/>
              </a:solidFill>
            </a:endParaRPr>
          </a:p>
        </p:txBody>
      </p:sp>
      <p:cxnSp>
        <p:nvCxnSpPr>
          <p:cNvPr id="7" name="Straight Connector 6"/>
          <p:cNvCxnSpPr/>
          <p:nvPr/>
        </p:nvCxnSpPr>
        <p:spPr>
          <a:xfrm>
            <a:off x="213316" y="110286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8" y="1681831"/>
                <a:ext cx="8019274" cy="366567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buBlip>
                    <a:blip r:embed="rId2"/>
                  </a:buBlip>
                </a:pPr>
                <a14:m>
                  <m:oMath xmlns:m="http://schemas.openxmlformats.org/officeDocument/2006/math">
                    <m:r>
                      <a:rPr lang="en-US" i="1" dirty="0" smtClean="0">
                        <a:solidFill>
                          <a:srgbClr val="002060"/>
                        </a:solidFill>
                        <a:latin typeface="Cambria Math" panose="02040503050406030204" pitchFamily="18" charset="0"/>
                        <a:cs typeface="Times New Roman" panose="02020603050405020304" pitchFamily="18" charset="0"/>
                      </a:rPr>
                      <m:t>𝑌</m:t>
                    </m:r>
                    <m:r>
                      <a:rPr lang="en-US" i="1" baseline="-25000" dirty="0" err="1">
                        <a:solidFill>
                          <a:srgbClr val="002060"/>
                        </a:solidFill>
                        <a:latin typeface="Cambria Math" panose="02040503050406030204" pitchFamily="18" charset="0"/>
                        <a:cs typeface="Times New Roman" panose="02020603050405020304" pitchFamily="18" charset="0"/>
                      </a:rPr>
                      <m:t>𝑡</m:t>
                    </m:r>
                    <m:r>
                      <a:rPr lang="en-US" i="1" dirty="0">
                        <a:solidFill>
                          <a:srgbClr val="002060"/>
                        </a:solidFill>
                        <a:latin typeface="Cambria Math" panose="02040503050406030204" pitchFamily="18" charset="0"/>
                        <a:cs typeface="Times New Roman" panose="02020603050405020304" pitchFamily="18" charset="0"/>
                      </a:rPr>
                      <m:t> </m:t>
                    </m:r>
                    <m:r>
                      <a:rPr lang="en-US" i="1" dirty="0">
                        <a:latin typeface="Cambria Math" panose="02040503050406030204" pitchFamily="18" charset="0"/>
                        <a:cs typeface="Times New Roman" panose="02020603050405020304" pitchFamily="18" charset="0"/>
                      </a:rPr>
                      <m:t>=</m:t>
                    </m:r>
                  </m:oMath>
                </a14:m>
                <a:r>
                  <a:rPr lang="en-US" dirty="0">
                    <a:cs typeface="Times New Roman" panose="02020603050405020304" pitchFamily="18" charset="0"/>
                  </a:rPr>
                  <a:t> Value of </a:t>
                </a:r>
                <a14:m>
                  <m:oMath xmlns:m="http://schemas.openxmlformats.org/officeDocument/2006/math">
                    <m:r>
                      <a:rPr lang="en-US" i="1" dirty="0">
                        <a:latin typeface="Cambria Math" panose="02040503050406030204" pitchFamily="18" charset="0"/>
                        <a:cs typeface="Times New Roman" panose="02020603050405020304" pitchFamily="18" charset="0"/>
                      </a:rPr>
                      <m:t>𝑌</m:t>
                    </m:r>
                  </m:oMath>
                </a14:m>
                <a:r>
                  <a:rPr lang="en-US" dirty="0">
                    <a:cs typeface="Times New Roman" panose="02020603050405020304" pitchFamily="18" charset="0"/>
                  </a:rPr>
                  <a:t> in a period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𝑡</m:t>
                    </m:r>
                  </m:oMath>
                </a14:m>
                <a:endParaRPr lang="en-US" i="1" dirty="0">
                  <a:solidFill>
                    <a:srgbClr val="002060"/>
                  </a:solidFill>
                  <a:cs typeface="Times New Roman" panose="02020603050405020304" pitchFamily="18" charset="0"/>
                </a:endParaRPr>
              </a:p>
              <a:p>
                <a:pPr lvl="8"/>
                <a:endParaRPr lang="en-US" dirty="0">
                  <a:cs typeface="Times New Roman" panose="02020603050405020304" pitchFamily="18" charset="0"/>
                </a:endParaRPr>
              </a:p>
              <a:p>
                <a:pPr marL="263279" indent="-263279">
                  <a:buBlip>
                    <a:blip r:embed="rId2"/>
                  </a:buBlip>
                </a:pPr>
                <a:r>
                  <a:rPr lang="en-US" dirty="0">
                    <a:cs typeface="Times New Roman" panose="02020603050405020304" pitchFamily="18" charset="0"/>
                  </a:rPr>
                  <a:t>Data set </a:t>
                </a:r>
                <a14:m>
                  <m:oMath xmlns:m="http://schemas.openxmlformats.org/officeDocument/2006/math">
                    <m:d>
                      <m:dPr>
                        <m:begChr m:val="["/>
                        <m:endChr m:val="]"/>
                        <m:ctrlPr>
                          <a:rPr lang="en-US" i="1" dirty="0">
                            <a:solidFill>
                              <a:srgbClr val="002060"/>
                            </a:solidFill>
                            <a:latin typeface="Cambria Math" panose="02040503050406030204" pitchFamily="18" charset="0"/>
                            <a:cs typeface="Times New Roman" panose="02020603050405020304" pitchFamily="18" charset="0"/>
                          </a:rPr>
                        </m:ctrlPr>
                      </m:dPr>
                      <m:e>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1</m:t>
                        </m:r>
                        <m:r>
                          <a:rPr lang="en-US" i="1"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2</m:t>
                        </m:r>
                        <m:r>
                          <a:rPr lang="en-US" i="1" dirty="0">
                            <a:solidFill>
                              <a:srgbClr val="002060"/>
                            </a:solidFill>
                            <a:latin typeface="Cambria Math" panose="02040503050406030204" pitchFamily="18" charset="0"/>
                            <a:cs typeface="Times New Roman" panose="02020603050405020304" pitchFamily="18" charset="0"/>
                          </a:rPr>
                          <m:t>, …</m:t>
                        </m:r>
                        <m:r>
                          <a:rPr lang="en-US" b="0" i="1" dirty="0" smtClean="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𝑇</m:t>
                        </m:r>
                        <m:r>
                          <a:rPr lang="en-US" i="1" baseline="-25000" dirty="0">
                            <a:solidFill>
                              <a:srgbClr val="002060"/>
                            </a:solidFill>
                            <a:latin typeface="Cambria Math" panose="02040503050406030204" pitchFamily="18" charset="0"/>
                            <a:cs typeface="Times New Roman" panose="02020603050405020304" pitchFamily="18" charset="0"/>
                          </a:rPr>
                          <m:t>−1, </m:t>
                        </m:r>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𝑇</m:t>
                        </m:r>
                      </m:e>
                    </m:d>
                    <m:r>
                      <a:rPr lang="en-US" i="1" dirty="0">
                        <a:solidFill>
                          <a:srgbClr val="002060"/>
                        </a:solidFill>
                        <a:latin typeface="Cambria Math" panose="02040503050406030204" pitchFamily="18" charset="0"/>
                        <a:cs typeface="Times New Roman" panose="02020603050405020304" pitchFamily="18" charset="0"/>
                      </a:rPr>
                      <m:t>:</m:t>
                    </m:r>
                    <m:r>
                      <m:rPr>
                        <m:sty m:val="p"/>
                      </m:rPr>
                      <a:rPr lang="en-US" dirty="0">
                        <a:solidFill>
                          <a:srgbClr val="002060"/>
                        </a:solidFill>
                        <a:latin typeface="Cambria Math" panose="02040503050406030204" pitchFamily="18" charset="0"/>
                        <a:cs typeface="Times New Roman" panose="02020603050405020304" pitchFamily="18" charset="0"/>
                      </a:rPr>
                      <m:t>This</m:t>
                    </m:r>
                    <m:r>
                      <a:rPr lang="en-US" dirty="0">
                        <a:solidFill>
                          <a:srgbClr val="002060"/>
                        </a:solidFill>
                        <a:latin typeface="Cambria Math" panose="02040503050406030204" pitchFamily="18" charset="0"/>
                        <a:cs typeface="Times New Roman" panose="02020603050405020304" pitchFamily="18" charset="0"/>
                      </a:rPr>
                      <m:t> </m:t>
                    </m:r>
                    <m:r>
                      <m:rPr>
                        <m:sty m:val="p"/>
                      </m:rPr>
                      <a:rPr lang="en-US" dirty="0">
                        <a:solidFill>
                          <a:srgbClr val="002060"/>
                        </a:solidFill>
                        <a:latin typeface="Cambria Math" panose="02040503050406030204" pitchFamily="18" charset="0"/>
                        <a:cs typeface="Times New Roman" panose="02020603050405020304" pitchFamily="18" charset="0"/>
                      </a:rPr>
                      <m:t>is</m:t>
                    </m:r>
                    <m:r>
                      <a:rPr lang="en-US" dirty="0">
                        <a:solidFill>
                          <a:srgbClr val="002060"/>
                        </a:solidFill>
                        <a:latin typeface="Cambria Math" panose="02040503050406030204" pitchFamily="18" charset="0"/>
                        <a:cs typeface="Times New Roman" panose="02020603050405020304" pitchFamily="18" charset="0"/>
                      </a:rPr>
                      <m:t> </m:t>
                    </m:r>
                    <m:r>
                      <m:rPr>
                        <m:sty m:val="p"/>
                      </m:rPr>
                      <a:rPr lang="en-US" dirty="0">
                        <a:solidFill>
                          <a:srgbClr val="002060"/>
                        </a:solidFill>
                        <a:latin typeface="Cambria Math" panose="02040503050406030204" pitchFamily="18" charset="0"/>
                        <a:cs typeface="Times New Roman" panose="02020603050405020304" pitchFamily="18" charset="0"/>
                      </a:rPr>
                      <m:t>the</m:t>
                    </m:r>
                    <m:r>
                      <a:rPr lang="en-US"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𝑇</m:t>
                    </m:r>
                    <m:r>
                      <a:rPr lang="en-US" i="1" dirty="0">
                        <a:latin typeface="Cambria Math" panose="02040503050406030204" pitchFamily="18" charset="0"/>
                        <a:cs typeface="Times New Roman" panose="02020603050405020304" pitchFamily="18" charset="0"/>
                      </a:rPr>
                      <m:t> </m:t>
                    </m:r>
                  </m:oMath>
                </a14:m>
                <a:r>
                  <a:rPr lang="en-US" dirty="0">
                    <a:cs typeface="Times New Roman" panose="02020603050405020304" pitchFamily="18" charset="0"/>
                  </a:rPr>
                  <a:t>observations on the time series random variable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𝑌</m:t>
                    </m:r>
                  </m:oMath>
                </a14:m>
                <a:endParaRPr lang="en-US" dirty="0">
                  <a:cs typeface="Times New Roman" panose="02020603050405020304" pitchFamily="18" charset="0"/>
                </a:endParaRPr>
              </a:p>
              <a:p>
                <a:endParaRPr lang="en-US" dirty="0">
                  <a:cs typeface="Times New Roman" panose="02020603050405020304" pitchFamily="18" charset="0"/>
                </a:endParaRPr>
              </a:p>
              <a:p>
                <a:endParaRPr lang="en-US" b="1" dirty="0">
                  <a:solidFill>
                    <a:srgbClr val="0B5ED7"/>
                  </a:solidFill>
                  <a:cs typeface="Times New Roman" panose="02020603050405020304" pitchFamily="18" charset="0"/>
                </a:endParaRPr>
              </a:p>
              <a:p>
                <a:r>
                  <a:rPr lang="en-US" b="1" dirty="0">
                    <a:solidFill>
                      <a:srgbClr val="0B5ED7"/>
                    </a:solidFill>
                    <a:cs typeface="Times New Roman" panose="02020603050405020304" pitchFamily="18" charset="0"/>
                  </a:rPr>
                  <a:t>Example</a:t>
                </a:r>
              </a:p>
              <a:p>
                <a:r>
                  <a:rPr lang="en-US" dirty="0">
                    <a:cs typeface="Times New Roman" panose="02020603050405020304" pitchFamily="18" charset="0"/>
                  </a:rPr>
                  <a:t>Rainfall data in a region.  </a:t>
                </a:r>
              </a:p>
              <a:p>
                <a:pPr marL="702076" lvl="1" indent="-351038">
                  <a:buBlip>
                    <a:blip r:embed="rId2"/>
                  </a:buBlip>
                </a:pPr>
                <a:r>
                  <a:rPr lang="en-US" dirty="0">
                    <a:solidFill>
                      <a:srgbClr val="002060"/>
                    </a:solidFill>
                    <a:cs typeface="Times New Roman" panose="02020603050405020304" pitchFamily="18" charset="0"/>
                  </a:rPr>
                  <a:t>Here, </a:t>
                </a:r>
                <a:r>
                  <a:rPr lang="en-US" i="1" dirty="0" err="1">
                    <a:solidFill>
                      <a:srgbClr val="002060"/>
                    </a:solidFill>
                    <a:cs typeface="Times New Roman" panose="02020603050405020304" pitchFamily="18" charset="0"/>
                  </a:rPr>
                  <a:t>Y</a:t>
                </a:r>
                <a:r>
                  <a:rPr lang="en-US" i="1" baseline="-25000" dirty="0" err="1">
                    <a:solidFill>
                      <a:srgbClr val="002060"/>
                    </a:solidFill>
                    <a:cs typeface="Times New Roman" panose="02020603050405020304" pitchFamily="18" charset="0"/>
                  </a:rPr>
                  <a:t>t</a:t>
                </a:r>
                <a:r>
                  <a:rPr lang="en-US" dirty="0">
                    <a:solidFill>
                      <a:srgbClr val="002060"/>
                    </a:solidFill>
                    <a:cs typeface="Times New Roman" panose="02020603050405020304" pitchFamily="18" charset="0"/>
                  </a:rPr>
                  <a:t> denotes the daily/ weekly/ monthly rainfall in a year. More precisely, for example, for the year 2021, 365 days data</a:t>
                </a:r>
              </a:p>
              <a:p>
                <a:pPr marL="702076" lvl="1" indent="-351038">
                  <a:buBlip>
                    <a:blip r:embed="rId2"/>
                  </a:buBlip>
                </a:pPr>
                <a:r>
                  <a:rPr lang="en-US" dirty="0">
                    <a:solidFill>
                      <a:srgbClr val="002060"/>
                    </a:solidFill>
                    <a:cs typeface="Times New Roman" panose="02020603050405020304" pitchFamily="18" charset="0"/>
                  </a:rPr>
                  <a:t>Data set: The rainfall data from 2012-2021, that is, the last 1o years data.</a:t>
                </a:r>
              </a:p>
              <a:p>
                <a:pPr lvl="1"/>
                <a:endParaRPr lang="en-US" sz="768" dirty="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1681831"/>
                <a:ext cx="8019274" cy="3665671"/>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E37C82F6-E191-BEE0-55A4-BA02A59210C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92C4BA5-B51D-3AF2-05BA-4B7811267A3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27399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Correlation Analyses</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0C1064BA-736F-44EC-8995-36063906AE7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649948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29513"/>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Related Concepts and Notations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130</a:t>
            </a:fld>
            <a:endParaRPr lang="en-US" altLang="en-US" sz="921">
              <a:solidFill>
                <a:srgbClr val="898989"/>
              </a:solidFill>
            </a:endParaRPr>
          </a:p>
        </p:txBody>
      </p:sp>
      <p:cxnSp>
        <p:nvCxnSpPr>
          <p:cNvPr id="7" name="Straight Connector 6"/>
          <p:cNvCxnSpPr/>
          <p:nvPr/>
        </p:nvCxnSpPr>
        <p:spPr>
          <a:xfrm>
            <a:off x="213316" y="1183886"/>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8" y="1681831"/>
                <a:ext cx="7775642" cy="365409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buBlip>
                    <a:blip r:embed="rId2"/>
                  </a:buBlip>
                </a:pPr>
                <a:endParaRPr lang="en-US" sz="1536" dirty="0">
                  <a:cs typeface="Times New Roman" panose="02020603050405020304" pitchFamily="18" charset="0"/>
                </a:endParaRPr>
              </a:p>
              <a:p>
                <a:pPr marL="263279" indent="-263279">
                  <a:buBlip>
                    <a:blip r:embed="rId2"/>
                  </a:buBlip>
                </a:pPr>
                <a:r>
                  <a:rPr lang="en-US" dirty="0">
                    <a:cs typeface="Times New Roman" panose="02020603050405020304" pitchFamily="18" charset="0"/>
                  </a:rPr>
                  <a:t>There are four ways to have the time series data for Auto-regression analysis</a:t>
                </a:r>
              </a:p>
              <a:p>
                <a:pPr marL="3071584" lvl="8" indent="-263279">
                  <a:buBlip>
                    <a:blip r:embed="rId2"/>
                  </a:buBlip>
                </a:pPr>
                <a:endParaRPr lang="en-US" dirty="0">
                  <a:solidFill>
                    <a:srgbClr val="0B5ED7"/>
                  </a:solidFill>
                  <a:cs typeface="Times New Roman" panose="02020603050405020304" pitchFamily="18" charset="0"/>
                </a:endParaRPr>
              </a:p>
              <a:p>
                <a:pPr marL="614317" lvl="1" indent="-263279">
                  <a:buBlip>
                    <a:blip r:embed="rId2"/>
                  </a:buBlip>
                </a:pPr>
                <a:r>
                  <a:rPr lang="en-US" b="1" dirty="0">
                    <a:solidFill>
                      <a:srgbClr val="0B5ED7"/>
                    </a:solidFill>
                    <a:cs typeface="Times New Roman" panose="02020603050405020304" pitchFamily="18" charset="0"/>
                  </a:rPr>
                  <a:t>Lag:</a:t>
                </a:r>
                <a:r>
                  <a:rPr lang="en-US" dirty="0">
                    <a:cs typeface="Times New Roman" panose="02020603050405020304" pitchFamily="18" charset="0"/>
                  </a:rPr>
                  <a:t> The first lag of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r>
                  <a:rPr lang="en-US" dirty="0">
                    <a:cs typeface="Times New Roman" panose="02020603050405020304" pitchFamily="18" charset="0"/>
                  </a:rPr>
                  <a:t> is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oMath>
                </a14:m>
                <a:r>
                  <a:rPr lang="en-US" dirty="0">
                    <a:cs typeface="Times New Roman" panose="02020603050405020304" pitchFamily="18" charset="0"/>
                  </a:rPr>
                  <a:t>, its </a:t>
                </a:r>
                <a:r>
                  <a:rPr lang="en-US" i="1" dirty="0" err="1">
                    <a:solidFill>
                      <a:srgbClr val="002060"/>
                    </a:solidFill>
                    <a:cs typeface="Times New Roman" panose="02020603050405020304" pitchFamily="18" charset="0"/>
                  </a:rPr>
                  <a:t>j</a:t>
                </a:r>
                <a:r>
                  <a:rPr lang="en-US" baseline="30000" dirty="0" err="1">
                    <a:solidFill>
                      <a:srgbClr val="002060"/>
                    </a:solidFill>
                    <a:cs typeface="Times New Roman" panose="02020603050405020304" pitchFamily="18" charset="0"/>
                  </a:rPr>
                  <a:t>th</a:t>
                </a:r>
                <a:r>
                  <a:rPr lang="en-US" dirty="0">
                    <a:cs typeface="Times New Roman" panose="02020603050405020304" pitchFamily="18" charset="0"/>
                  </a:rPr>
                  <a:t> lag is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m:t>
                        </m:r>
                        <m:r>
                          <a:rPr lang="en-US" i="1">
                            <a:solidFill>
                              <a:srgbClr val="002060"/>
                            </a:solidFill>
                            <a:latin typeface="Cambria Math" panose="02040503050406030204" pitchFamily="18" charset="0"/>
                            <a:cs typeface="Times New Roman" panose="02020603050405020304" pitchFamily="18" charset="0"/>
                          </a:rPr>
                          <m:t>𝑗</m:t>
                        </m:r>
                      </m:sub>
                    </m:sSub>
                  </m:oMath>
                </a14:m>
                <a:endParaRPr lang="en-US" i="1" baseline="-25000" dirty="0">
                  <a:cs typeface="Times New Roman" panose="02020603050405020304" pitchFamily="18" charset="0"/>
                </a:endParaRPr>
              </a:p>
              <a:p>
                <a:pPr lvl="1"/>
                <a:endParaRPr lang="en-US" i="1" baseline="-25000" dirty="0">
                  <a:cs typeface="Times New Roman" panose="02020603050405020304" pitchFamily="18" charset="0"/>
                </a:endParaRPr>
              </a:p>
              <a:p>
                <a:pPr marL="614317" lvl="1" indent="-263279">
                  <a:buBlip>
                    <a:blip r:embed="rId2"/>
                  </a:buBlip>
                </a:pPr>
                <a:r>
                  <a:rPr lang="en-US" b="1" dirty="0">
                    <a:solidFill>
                      <a:srgbClr val="0B5ED7"/>
                    </a:solidFill>
                    <a:cs typeface="Times New Roman" panose="02020603050405020304" pitchFamily="18" charset="0"/>
                  </a:rPr>
                  <a:t>Difference: </a:t>
                </a:r>
                <a:r>
                  <a:rPr lang="en-US" dirty="0">
                    <a:cs typeface="Times New Roman" panose="02020603050405020304" pitchFamily="18" charset="0"/>
                  </a:rPr>
                  <a:t>The fist difference of a series,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r>
                  <a:rPr lang="en-US" dirty="0">
                    <a:cs typeface="Times New Roman" panose="02020603050405020304" pitchFamily="18" charset="0"/>
                  </a:rPr>
                  <a:t>  is its change between period </a:t>
                </a:r>
                <a:r>
                  <a:rPr lang="en-US" i="1" dirty="0">
                    <a:solidFill>
                      <a:srgbClr val="002060"/>
                    </a:solidFill>
                    <a:cs typeface="Times New Roman" panose="02020603050405020304" pitchFamily="18" charset="0"/>
                  </a:rPr>
                  <a:t>t</a:t>
                </a:r>
                <a:r>
                  <a:rPr lang="en-US" dirty="0">
                    <a:cs typeface="Times New Roman" panose="02020603050405020304" pitchFamily="18" charset="0"/>
                  </a:rPr>
                  <a:t> and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𝑡</m:t>
                    </m:r>
                    <m:r>
                      <a:rPr lang="en-US" i="1" dirty="0">
                        <a:solidFill>
                          <a:srgbClr val="002060"/>
                        </a:solidFill>
                        <a:latin typeface="Cambria Math" panose="02040503050406030204" pitchFamily="18" charset="0"/>
                        <a:cs typeface="Times New Roman" panose="02020603050405020304" pitchFamily="18" charset="0"/>
                      </a:rPr>
                      <m:t>−1</m:t>
                    </m:r>
                  </m:oMath>
                </a14:m>
                <a:r>
                  <a:rPr lang="en-US" dirty="0">
                    <a:cs typeface="Times New Roman" panose="02020603050405020304" pitchFamily="18" charset="0"/>
                  </a:rPr>
                  <a:t>, that is,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𝑦</m:t>
                        </m:r>
                      </m:e>
                      <m:sub>
                        <m:r>
                          <a:rPr lang="en-US" i="1">
                            <a:solidFill>
                              <a:srgbClr val="002060"/>
                            </a:solidFill>
                            <a:latin typeface="Cambria Math" panose="02040503050406030204" pitchFamily="18" charset="0"/>
                            <a:cs typeface="Times New Roman" panose="02020603050405020304" pitchFamily="18" charset="0"/>
                          </a:rPr>
                          <m:t>𝑡</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oMath>
                </a14:m>
                <a:endParaRPr lang="en-US" i="1" baseline="-25000" dirty="0">
                  <a:cs typeface="Times New Roman" panose="02020603050405020304" pitchFamily="18" charset="0"/>
                </a:endParaRPr>
              </a:p>
              <a:p>
                <a:pPr marL="3071584" lvl="8" indent="-263279">
                  <a:buBlip>
                    <a:blip r:embed="rId2"/>
                  </a:buBlip>
                </a:pPr>
                <a:endParaRPr lang="en-US" dirty="0">
                  <a:cs typeface="Times New Roman" panose="02020603050405020304" pitchFamily="18" charset="0"/>
                </a:endParaRPr>
              </a:p>
              <a:p>
                <a:pPr marL="614317" lvl="1" indent="-263279">
                  <a:buBlip>
                    <a:blip r:embed="rId2"/>
                  </a:buBlip>
                </a:pPr>
                <a:r>
                  <a:rPr lang="en-US" b="1" dirty="0">
                    <a:solidFill>
                      <a:srgbClr val="0B5ED7"/>
                    </a:solidFill>
                    <a:cs typeface="Times New Roman" panose="02020603050405020304" pitchFamily="18" charset="0"/>
                  </a:rPr>
                  <a:t>Log difference: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𝑦</m:t>
                        </m:r>
                      </m:e>
                      <m:sub>
                        <m:r>
                          <a:rPr lang="en-US" i="1">
                            <a:solidFill>
                              <a:srgbClr val="002060"/>
                            </a:solidFill>
                            <a:latin typeface="Cambria Math" panose="02040503050406030204" pitchFamily="18" charset="0"/>
                            <a:cs typeface="Times New Roman" panose="02020603050405020304" pitchFamily="18" charset="0"/>
                          </a:rPr>
                          <m:t>𝑡</m:t>
                        </m:r>
                      </m:sub>
                    </m:sSub>
                    <m:r>
                      <a:rPr lang="en-US" i="1">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log</m:t>
                    </m:r>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r>
                      <a:rPr lang="en-US" i="1">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log</m:t>
                    </m:r>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r>
                      <a:rPr lang="en-US" i="1">
                        <a:solidFill>
                          <a:srgbClr val="002060"/>
                        </a:solidFill>
                        <a:latin typeface="Cambria Math" panose="02040503050406030204" pitchFamily="18" charset="0"/>
                        <a:cs typeface="Times New Roman" panose="02020603050405020304" pitchFamily="18" charset="0"/>
                      </a:rPr>
                      <m:t>)</m:t>
                    </m:r>
                  </m:oMath>
                </a14:m>
                <a:endParaRPr lang="en-US" dirty="0">
                  <a:solidFill>
                    <a:srgbClr val="002060"/>
                  </a:solidFill>
                  <a:cs typeface="Times New Roman" panose="02020603050405020304" pitchFamily="18" charset="0"/>
                </a:endParaRPr>
              </a:p>
              <a:p>
                <a:pPr lvl="1"/>
                <a:endParaRPr lang="en-US" dirty="0">
                  <a:cs typeface="Times New Roman" panose="02020603050405020304" pitchFamily="18" charset="0"/>
                </a:endParaRPr>
              </a:p>
              <a:p>
                <a:pPr marL="614317" lvl="1" indent="-263279">
                  <a:buBlip>
                    <a:blip r:embed="rId2"/>
                  </a:buBlip>
                </a:pPr>
                <a:r>
                  <a:rPr lang="en-US" b="1" dirty="0">
                    <a:solidFill>
                      <a:srgbClr val="0B5ED7"/>
                    </a:solidFill>
                    <a:cs typeface="Times New Roman" panose="02020603050405020304" pitchFamily="18" charset="0"/>
                  </a:rPr>
                  <a:t>Percentage:</a:t>
                </a:r>
                <a:r>
                  <a:rPr lang="en-US" dirty="0">
                    <a:cs typeface="Times New Roman" panose="02020603050405020304" pitchFamily="18" charset="0"/>
                  </a:rPr>
                  <a:t> </a:t>
                </a:r>
                <a14:m>
                  <m:oMath xmlns:m="http://schemas.openxmlformats.org/officeDocument/2006/math">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𝑦</m:t>
                        </m:r>
                      </m:e>
                      <m:sub>
                        <m:r>
                          <a:rPr lang="en-IN" i="1">
                            <a:solidFill>
                              <a:srgbClr val="002060"/>
                            </a:solidFill>
                            <a:latin typeface="Cambria Math" panose="02040503050406030204" pitchFamily="18" charset="0"/>
                          </a:rPr>
                          <m:t>𝑡</m:t>
                        </m:r>
                      </m:sub>
                    </m:sSub>
                    <m:r>
                      <a:rPr lang="en-IN" i="1">
                        <a:solidFill>
                          <a:srgbClr val="002060"/>
                        </a:solidFill>
                        <a:latin typeface="Cambria Math" panose="02040503050406030204" pitchFamily="18" charset="0"/>
                      </a:rPr>
                      <m:t>=</m:t>
                    </m:r>
                    <m:f>
                      <m:fPr>
                        <m:ctrlPr>
                          <a:rPr lang="en-IN" i="1">
                            <a:solidFill>
                              <a:srgbClr val="002060"/>
                            </a:solidFill>
                            <a:latin typeface="Cambria Math" panose="02040503050406030204" pitchFamily="18" charset="0"/>
                          </a:rPr>
                        </m:ctrlPr>
                      </m:fPr>
                      <m:num>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𝑌</m:t>
                            </m:r>
                          </m:e>
                          <m:sub>
                            <m:r>
                              <a:rPr lang="en-IN" i="1">
                                <a:solidFill>
                                  <a:srgbClr val="002060"/>
                                </a:solidFill>
                                <a:latin typeface="Cambria Math" panose="02040503050406030204" pitchFamily="18" charset="0"/>
                              </a:rPr>
                              <m:t>𝑡</m:t>
                            </m:r>
                            <m:r>
                              <a:rPr lang="en-IN" i="1">
                                <a:solidFill>
                                  <a:srgbClr val="002060"/>
                                </a:solidFill>
                                <a:latin typeface="Cambria Math" panose="02040503050406030204" pitchFamily="18" charset="0"/>
                              </a:rPr>
                              <m:t>−1</m:t>
                            </m:r>
                          </m:sub>
                        </m:sSub>
                      </m:num>
                      <m:den>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𝑌</m:t>
                            </m:r>
                          </m:e>
                          <m:sub>
                            <m:r>
                              <a:rPr lang="en-IN" i="1">
                                <a:solidFill>
                                  <a:srgbClr val="002060"/>
                                </a:solidFill>
                                <a:latin typeface="Cambria Math" panose="02040503050406030204" pitchFamily="18" charset="0"/>
                              </a:rPr>
                              <m:t>𝑡</m:t>
                            </m:r>
                          </m:sub>
                        </m:sSub>
                      </m:den>
                    </m:f>
                    <m:r>
                      <a:rPr lang="en-IN" i="1">
                        <a:solidFill>
                          <a:srgbClr val="002060"/>
                        </a:solidFill>
                        <a:latin typeface="Cambria Math" panose="02040503050406030204" pitchFamily="18" charset="0"/>
                      </a:rPr>
                      <m:t>×100</m:t>
                    </m:r>
                  </m:oMath>
                </a14:m>
                <a:endParaRPr lang="en-IN" dirty="0">
                  <a:solidFill>
                    <a:srgbClr val="002060"/>
                  </a:solidFill>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1681831"/>
                <a:ext cx="7775642" cy="3654095"/>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98A5A60A-A2B3-27CD-ADAF-B780495AC12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E6ADEB3-556B-36AB-2BFD-461E33ED72E9}"/>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5806415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63264"/>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Related Concepts and Notations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131</a:t>
            </a:fld>
            <a:endParaRPr lang="en-US" altLang="en-US" sz="921">
              <a:solidFill>
                <a:srgbClr val="898989"/>
              </a:solidFill>
            </a:endParaRPr>
          </a:p>
        </p:txBody>
      </p:sp>
      <p:cxnSp>
        <p:nvCxnSpPr>
          <p:cNvPr id="7" name="Straight Connector 6"/>
          <p:cNvCxnSpPr/>
          <p:nvPr/>
        </p:nvCxnSpPr>
        <p:spPr>
          <a:xfrm>
            <a:off x="275482" y="114916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7" y="1681831"/>
                <a:ext cx="8412813" cy="461290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b="1" dirty="0">
                    <a:solidFill>
                      <a:srgbClr val="0B5ED7"/>
                    </a:solidFill>
                    <a:cs typeface="Times New Roman" panose="02020603050405020304" pitchFamily="18" charset="0"/>
                  </a:rPr>
                  <a:t>Assumptions</a:t>
                </a:r>
              </a:p>
              <a:p>
                <a:pPr marL="351038" indent="-351038">
                  <a:buFont typeface="+mj-lt"/>
                  <a:buAutoNum type="arabicPeriod"/>
                </a:pPr>
                <a:r>
                  <a:rPr lang="en-US" b="1" dirty="0">
                    <a:cs typeface="Times New Roman" panose="02020603050405020304" pitchFamily="18" charset="0"/>
                  </a:rPr>
                  <a:t>Uniform:</a:t>
                </a:r>
                <a:r>
                  <a:rPr lang="en-US" dirty="0">
                    <a:cs typeface="Times New Roman" panose="02020603050405020304" pitchFamily="18" charset="0"/>
                  </a:rPr>
                  <a:t> We consider only </a:t>
                </a:r>
                <a:r>
                  <a:rPr lang="en-US" dirty="0">
                    <a:solidFill>
                      <a:srgbClr val="C00000"/>
                    </a:solidFill>
                    <a:cs typeface="Times New Roman" panose="02020603050405020304" pitchFamily="18" charset="0"/>
                  </a:rPr>
                  <a:t>consecutive, evenly spaced </a:t>
                </a:r>
                <a:r>
                  <a:rPr lang="en-US" dirty="0">
                    <a:cs typeface="Times New Roman" panose="02020603050405020304" pitchFamily="18" charset="0"/>
                  </a:rPr>
                  <a:t>observations</a:t>
                </a:r>
              </a:p>
              <a:p>
                <a:pPr marL="702076" lvl="1" indent="-351038">
                  <a:buBlip>
                    <a:blip r:embed="rId2"/>
                  </a:buBlip>
                </a:pPr>
                <a:r>
                  <a:rPr lang="en-US" dirty="0">
                    <a:solidFill>
                      <a:srgbClr val="002060"/>
                    </a:solidFill>
                    <a:cs typeface="Times New Roman" panose="02020603050405020304" pitchFamily="18" charset="0"/>
                  </a:rPr>
                  <a:t>For example, say monthly data in 2010-2021 for each year, and without any  missing month(s); no other data, for example, on daily basis for a year is admissible.</a:t>
                </a:r>
              </a:p>
              <a:p>
                <a:endParaRPr lang="en-US" dirty="0">
                  <a:cs typeface="Times New Roman" panose="02020603050405020304" pitchFamily="18" charset="0"/>
                </a:endParaRPr>
              </a:p>
              <a:p>
                <a:endParaRPr lang="en-US" b="1" dirty="0">
                  <a:solidFill>
                    <a:srgbClr val="0B5ED7"/>
                  </a:solidFill>
                  <a:cs typeface="Times New Roman" panose="02020603050405020304" pitchFamily="18" charset="0"/>
                </a:endParaRPr>
              </a:p>
              <a:p>
                <a:pPr marL="351038" indent="-351038">
                  <a:buFont typeface="+mj-lt"/>
                  <a:buAutoNum type="arabicPeriod" startAt="2"/>
                </a:pPr>
                <a:r>
                  <a:rPr lang="en-US" b="1" dirty="0">
                    <a:solidFill>
                      <a:srgbClr val="002060"/>
                    </a:solidFill>
                    <a:cs typeface="Times New Roman" panose="02020603050405020304" pitchFamily="18" charset="0"/>
                  </a:rPr>
                  <a:t>Stationarity: </a:t>
                </a:r>
                <a:r>
                  <a:rPr lang="en-US" dirty="0">
                    <a:cs typeface="Times New Roman" panose="02020603050405020304" pitchFamily="18" charset="0"/>
                  </a:rPr>
                  <a:t>A time series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err="1">
                        <a:solidFill>
                          <a:srgbClr val="002060"/>
                        </a:solidFill>
                        <a:latin typeface="Cambria Math" panose="02040503050406030204" pitchFamily="18" charset="0"/>
                        <a:cs typeface="Times New Roman" panose="02020603050405020304" pitchFamily="18" charset="0"/>
                      </a:rPr>
                      <m:t>𝑡</m:t>
                    </m:r>
                    <m:r>
                      <a:rPr lang="en-US" i="1" dirty="0">
                        <a:latin typeface="Cambria Math" panose="02040503050406030204" pitchFamily="18" charset="0"/>
                        <a:cs typeface="Times New Roman" panose="02020603050405020304" pitchFamily="18" charset="0"/>
                      </a:rPr>
                      <m:t> </m:t>
                    </m:r>
                  </m:oMath>
                </a14:m>
                <a:r>
                  <a:rPr lang="en-US" dirty="0">
                    <a:cs typeface="Times New Roman" panose="02020603050405020304" pitchFamily="18" charset="0"/>
                  </a:rPr>
                  <a:t>is </a:t>
                </a:r>
                <a:r>
                  <a:rPr lang="en-US" dirty="0">
                    <a:solidFill>
                      <a:srgbClr val="A50021"/>
                    </a:solidFill>
                    <a:cs typeface="Times New Roman" panose="02020603050405020304" pitchFamily="18" charset="0"/>
                  </a:rPr>
                  <a:t>stationary</a:t>
                </a:r>
                <a:r>
                  <a:rPr lang="en-US" dirty="0">
                    <a:cs typeface="Times New Roman" panose="02020603050405020304" pitchFamily="18" charset="0"/>
                  </a:rPr>
                  <a:t> if its probability distribution does not change over time, that is, if the joint distribution of </a:t>
                </a:r>
                <a14:m>
                  <m:oMath xmlns:m="http://schemas.openxmlformats.org/officeDocument/2006/math">
                    <m:d>
                      <m:dPr>
                        <m:ctrlPr>
                          <a:rPr lang="en-US" i="1" dirty="0">
                            <a:solidFill>
                              <a:srgbClr val="002060"/>
                            </a:solidFill>
                            <a:latin typeface="Cambria Math" panose="02040503050406030204" pitchFamily="18" charset="0"/>
                            <a:cs typeface="Times New Roman" panose="02020603050405020304" pitchFamily="18" charset="0"/>
                          </a:rPr>
                        </m:ctrlPr>
                      </m:dPr>
                      <m:e>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𝑌</m:t>
                            </m:r>
                          </m:e>
                          <m:sub>
                            <m:r>
                              <a:rPr lang="en-US" i="1" dirty="0">
                                <a:solidFill>
                                  <a:srgbClr val="002060"/>
                                </a:solidFill>
                                <a:latin typeface="Cambria Math" panose="02040503050406030204" pitchFamily="18" charset="0"/>
                                <a:cs typeface="Times New Roman" panose="02020603050405020304" pitchFamily="18" charset="0"/>
                              </a:rPr>
                              <m:t>𝑖</m:t>
                            </m:r>
                            <m:r>
                              <a:rPr lang="en-US" i="1" dirty="0">
                                <a:solidFill>
                                  <a:srgbClr val="002060"/>
                                </a:solidFill>
                                <a:latin typeface="Cambria Math" panose="02040503050406030204" pitchFamily="18" charset="0"/>
                                <a:cs typeface="Times New Roman" panose="02020603050405020304" pitchFamily="18" charset="0"/>
                              </a:rPr>
                              <m:t>+1</m:t>
                            </m:r>
                          </m:sub>
                        </m:sSub>
                        <m:r>
                          <a:rPr lang="en-US" i="1" dirty="0">
                            <a:solidFill>
                              <a:srgbClr val="002060"/>
                            </a:solidFill>
                            <a:latin typeface="Cambria Math" panose="02040503050406030204" pitchFamily="18" charset="0"/>
                            <a:cs typeface="Times New Roman" panose="02020603050405020304" pitchFamily="18" charset="0"/>
                          </a:rPr>
                          <m:t>,</m:t>
                        </m:r>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𝑌</m:t>
                            </m:r>
                          </m:e>
                          <m:sub>
                            <m:r>
                              <a:rPr lang="en-US" i="1" dirty="0">
                                <a:solidFill>
                                  <a:srgbClr val="002060"/>
                                </a:solidFill>
                                <a:latin typeface="Cambria Math" panose="02040503050406030204" pitchFamily="18" charset="0"/>
                                <a:cs typeface="Times New Roman" panose="02020603050405020304" pitchFamily="18" charset="0"/>
                              </a:rPr>
                              <m:t>𝑖</m:t>
                            </m:r>
                            <m:r>
                              <a:rPr lang="en-US" i="1" dirty="0">
                                <a:solidFill>
                                  <a:srgbClr val="002060"/>
                                </a:solidFill>
                                <a:latin typeface="Cambria Math" panose="02040503050406030204" pitchFamily="18" charset="0"/>
                                <a:cs typeface="Times New Roman" panose="02020603050405020304" pitchFamily="18" charset="0"/>
                              </a:rPr>
                              <m:t>+2</m:t>
                            </m:r>
                          </m:sub>
                        </m:sSub>
                        <m:r>
                          <a:rPr lang="en-US" i="1" dirty="0">
                            <a:solidFill>
                              <a:srgbClr val="002060"/>
                            </a:solidFill>
                            <a:latin typeface="Cambria Math" panose="02040503050406030204" pitchFamily="18" charset="0"/>
                            <a:cs typeface="Times New Roman" panose="02020603050405020304" pitchFamily="18" charset="0"/>
                          </a:rPr>
                          <m:t>,</m:t>
                        </m:r>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𝑌</m:t>
                            </m:r>
                          </m:e>
                          <m:sub>
                            <m:r>
                              <a:rPr lang="en-US" i="1" dirty="0">
                                <a:solidFill>
                                  <a:srgbClr val="002060"/>
                                </a:solidFill>
                                <a:latin typeface="Cambria Math" panose="02040503050406030204" pitchFamily="18" charset="0"/>
                                <a:cs typeface="Times New Roman" panose="02020603050405020304" pitchFamily="18" charset="0"/>
                              </a:rPr>
                              <m:t>𝑖</m:t>
                            </m:r>
                            <m:r>
                              <a:rPr lang="en-US" i="1" dirty="0">
                                <a:solidFill>
                                  <a:srgbClr val="002060"/>
                                </a:solidFill>
                                <a:latin typeface="Cambria Math" panose="02040503050406030204" pitchFamily="18" charset="0"/>
                                <a:cs typeface="Times New Roman" panose="02020603050405020304" pitchFamily="18" charset="0"/>
                              </a:rPr>
                              <m:t>+3</m:t>
                            </m:r>
                          </m:sub>
                        </m:sSub>
                        <m:r>
                          <a:rPr lang="en-US" i="1" dirty="0">
                            <a:solidFill>
                              <a:srgbClr val="002060"/>
                            </a:solidFill>
                            <a:latin typeface="Cambria Math" panose="02040503050406030204" pitchFamily="18" charset="0"/>
                            <a:cs typeface="Times New Roman" panose="02020603050405020304" pitchFamily="18" charset="0"/>
                          </a:rPr>
                          <m:t>, …..</m:t>
                        </m:r>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𝑌</m:t>
                            </m:r>
                          </m:e>
                          <m:sub>
                            <m:r>
                              <a:rPr lang="en-US" i="1" dirty="0">
                                <a:solidFill>
                                  <a:srgbClr val="002060"/>
                                </a:solidFill>
                                <a:latin typeface="Cambria Math" panose="02040503050406030204" pitchFamily="18" charset="0"/>
                                <a:cs typeface="Times New Roman" panose="02020603050405020304" pitchFamily="18" charset="0"/>
                              </a:rPr>
                              <m:t>𝑖</m:t>
                            </m:r>
                            <m:r>
                              <a:rPr lang="en-US" i="1" dirty="0">
                                <a:solidFill>
                                  <a:srgbClr val="002060"/>
                                </a:solidFill>
                                <a:latin typeface="Cambria Math" panose="02040503050406030204" pitchFamily="18" charset="0"/>
                                <a:cs typeface="Times New Roman" panose="02020603050405020304" pitchFamily="18" charset="0"/>
                              </a:rPr>
                              <m:t>+</m:t>
                            </m:r>
                            <m:r>
                              <a:rPr lang="en-US" i="1" dirty="0">
                                <a:solidFill>
                                  <a:srgbClr val="002060"/>
                                </a:solidFill>
                                <a:latin typeface="Cambria Math" panose="02040503050406030204" pitchFamily="18" charset="0"/>
                                <a:cs typeface="Times New Roman" panose="02020603050405020304" pitchFamily="18" charset="0"/>
                              </a:rPr>
                              <m:t>𝑇</m:t>
                            </m:r>
                          </m:sub>
                        </m:sSub>
                      </m:e>
                    </m:d>
                    <m:r>
                      <a:rPr lang="en-US" i="1" dirty="0">
                        <a:solidFill>
                          <a:srgbClr val="002060"/>
                        </a:solidFill>
                        <a:latin typeface="Cambria Math" panose="02040503050406030204" pitchFamily="18" charset="0"/>
                        <a:cs typeface="Times New Roman" panose="02020603050405020304" pitchFamily="18" charset="0"/>
                      </a:rPr>
                      <m:t> </m:t>
                    </m:r>
                  </m:oMath>
                </a14:m>
                <a:r>
                  <a:rPr lang="en-US" dirty="0">
                    <a:cs typeface="Times New Roman" panose="02020603050405020304" pitchFamily="18" charset="0"/>
                  </a:rPr>
                  <a:t>does not depend on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𝑖</m:t>
                    </m:r>
                  </m:oMath>
                </a14:m>
                <a:r>
                  <a:rPr lang="en-US" dirty="0">
                    <a:cs typeface="Times New Roman" panose="02020603050405020304" pitchFamily="18" charset="0"/>
                  </a:rPr>
                  <a:t>.</a:t>
                </a:r>
              </a:p>
              <a:p>
                <a:pPr marL="2720546" lvl="7" indent="-263279">
                  <a:buFont typeface="+mj-lt"/>
                  <a:buAutoNum type="arabicPeriod"/>
                </a:pPr>
                <a:endParaRPr lang="en-US" dirty="0">
                  <a:cs typeface="Times New Roman" panose="02020603050405020304" pitchFamily="18" charset="0"/>
                </a:endParaRPr>
              </a:p>
              <a:p>
                <a:pPr marL="702076" lvl="1" indent="-351038">
                  <a:buBlip>
                    <a:blip r:embed="rId2"/>
                  </a:buBlip>
                </a:pPr>
                <a:r>
                  <a:rPr lang="en-US" sz="1600" dirty="0">
                    <a:solidFill>
                      <a:srgbClr val="002060"/>
                    </a:solidFill>
                    <a:cs typeface="Times New Roman" panose="02020603050405020304" pitchFamily="18" charset="0"/>
                  </a:rPr>
                  <a:t>Stationary property implies that history is relevant. In other words, stationary requires the future to be like the past (in a probabilistic sense).</a:t>
                </a:r>
              </a:p>
              <a:p>
                <a:pPr marL="2720546" lvl="7" indent="-263279">
                  <a:buBlip>
                    <a:blip r:embed="rId2"/>
                  </a:buBlip>
                </a:pPr>
                <a:endParaRPr lang="en-US" dirty="0">
                  <a:solidFill>
                    <a:srgbClr val="002060"/>
                  </a:solidFill>
                  <a:cs typeface="Times New Roman" panose="02020603050405020304" pitchFamily="18" charset="0"/>
                </a:endParaRPr>
              </a:p>
              <a:p>
                <a:pPr marL="351038" indent="-351038">
                  <a:buBlip>
                    <a:blip r:embed="rId2"/>
                  </a:buBlip>
                </a:pPr>
                <a:r>
                  <a:rPr lang="en-US" dirty="0">
                    <a:solidFill>
                      <a:schemeClr val="tx1"/>
                    </a:solidFill>
                    <a:cs typeface="Times New Roman" panose="02020603050405020304" pitchFamily="18" charset="0"/>
                  </a:rPr>
                  <a:t>Auto-regression analysis assumes that </a:t>
                </a:r>
                <a14:m>
                  <m:oMath xmlns:m="http://schemas.openxmlformats.org/officeDocument/2006/math">
                    <m:r>
                      <a:rPr lang="en-US" i="1" dirty="0">
                        <a:solidFill>
                          <a:srgbClr val="C00000"/>
                        </a:solidFill>
                        <a:latin typeface="Cambria Math" panose="02040503050406030204" pitchFamily="18" charset="0"/>
                        <a:cs typeface="Times New Roman" panose="02020603050405020304" pitchFamily="18" charset="0"/>
                      </a:rPr>
                      <m:t>𝑌</m:t>
                    </m:r>
                    <m:r>
                      <a:rPr lang="en-US" i="1" baseline="-25000" dirty="0" err="1">
                        <a:solidFill>
                          <a:srgbClr val="C00000"/>
                        </a:solidFill>
                        <a:latin typeface="Cambria Math" panose="02040503050406030204" pitchFamily="18" charset="0"/>
                        <a:cs typeface="Times New Roman" panose="02020603050405020304" pitchFamily="18" charset="0"/>
                      </a:rPr>
                      <m:t>𝑡</m:t>
                    </m:r>
                    <m:r>
                      <a:rPr lang="en-US" i="1" dirty="0">
                        <a:solidFill>
                          <a:srgbClr val="C00000"/>
                        </a:solidFill>
                        <a:latin typeface="Cambria Math" panose="02040503050406030204" pitchFamily="18" charset="0"/>
                        <a:cs typeface="Times New Roman" panose="02020603050405020304" pitchFamily="18" charset="0"/>
                      </a:rPr>
                      <m:t> </m:t>
                    </m:r>
                  </m:oMath>
                </a14:m>
                <a:r>
                  <a:rPr lang="en-US" dirty="0">
                    <a:solidFill>
                      <a:srgbClr val="C00000"/>
                    </a:solidFill>
                    <a:cs typeface="Times New Roman" panose="02020603050405020304" pitchFamily="18" charset="0"/>
                  </a:rPr>
                  <a:t>is </a:t>
                </a:r>
                <a:r>
                  <a:rPr lang="en-US" b="1" dirty="0">
                    <a:solidFill>
                      <a:srgbClr val="C00000"/>
                    </a:solidFill>
                    <a:cs typeface="Times New Roman" panose="02020603050405020304" pitchFamily="18" charset="0"/>
                  </a:rPr>
                  <a:t>both</a:t>
                </a:r>
                <a:r>
                  <a:rPr lang="en-US" dirty="0">
                    <a:solidFill>
                      <a:srgbClr val="C00000"/>
                    </a:solidFill>
                    <a:cs typeface="Times New Roman" panose="02020603050405020304" pitchFamily="18" charset="0"/>
                  </a:rPr>
                  <a:t> uniform and stationary.</a:t>
                </a:r>
              </a:p>
              <a:p>
                <a:pPr lvl="1"/>
                <a:endParaRPr lang="en-US" sz="768" dirty="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1681831"/>
                <a:ext cx="8412813" cy="461290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B0CC69B6-E7F2-3217-1438-0AEA80119D7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6BE2665-52FE-2030-80E1-A0FB99FCCE8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70041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9891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Autocorrelation coefficient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132</a:t>
            </a:fld>
            <a:endParaRPr lang="en-US" altLang="en-US" sz="921">
              <a:solidFill>
                <a:srgbClr val="898989"/>
              </a:solidFill>
            </a:endParaRPr>
          </a:p>
        </p:txBody>
      </p:sp>
      <p:cxnSp>
        <p:nvCxnSpPr>
          <p:cNvPr id="7" name="Straight Connector 6"/>
          <p:cNvCxnSpPr/>
          <p:nvPr/>
        </p:nvCxnSpPr>
        <p:spPr>
          <a:xfrm>
            <a:off x="337648" y="104499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8" y="1298840"/>
            <a:ext cx="7775642" cy="364248"/>
          </a:xfrm>
          <a:prstGeom prst="rect">
            <a:avLst/>
          </a:prstGeom>
          <a:ln/>
        </p:spPr>
        <p:style>
          <a:lnRef idx="1">
            <a:schemeClr val="accent6"/>
          </a:lnRef>
          <a:fillRef idx="3">
            <a:schemeClr val="accent6"/>
          </a:fillRef>
          <a:effectRef idx="2">
            <a:schemeClr val="accent6"/>
          </a:effectRef>
          <a:fontRef idx="minor">
            <a:schemeClr val="lt1"/>
          </a:fontRef>
        </p:style>
        <p:txBody>
          <a:bodyPr wrap="square" anchor="ctr">
            <a:noAutofit/>
          </a:bodyPr>
          <a:lstStyle/>
          <a:p>
            <a:r>
              <a:rPr lang="en-IN" sz="1843" b="1" dirty="0">
                <a:solidFill>
                  <a:schemeClr val="bg1"/>
                </a:solidFill>
              </a:rPr>
              <a:t>Autocorrelation</a:t>
            </a:r>
          </a:p>
        </p:txBody>
      </p:sp>
      <p:sp>
        <p:nvSpPr>
          <p:cNvPr id="9" name="Rectangle 8">
            <a:extLst>
              <a:ext uri="{FF2B5EF4-FFF2-40B4-BE49-F238E27FC236}">
                <a16:creationId xmlns:a16="http://schemas.microsoft.com/office/drawing/2014/main" id="{65E5E73A-12D3-49FC-BDC9-3A8026F5C276}"/>
              </a:ext>
            </a:extLst>
          </p:cNvPr>
          <p:cNvSpPr/>
          <p:nvPr/>
        </p:nvSpPr>
        <p:spPr>
          <a:xfrm>
            <a:off x="275482" y="1747915"/>
            <a:ext cx="7837808" cy="72906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dirty="0">
                <a:solidFill>
                  <a:schemeClr val="tx1"/>
                </a:solidFill>
              </a:rPr>
              <a:t>The correlation of a series with its own lagged values is called autocorrelation (also called serial correlation)</a:t>
            </a:r>
            <a:endParaRPr lang="en-IN" dirty="0">
              <a:solidFill>
                <a:schemeClr val="tx1"/>
              </a:solidFill>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E5E73A-12D3-49FC-BDC9-3A8026F5C276}"/>
                  </a:ext>
                </a:extLst>
              </p:cNvPr>
              <p:cNvSpPr/>
              <p:nvPr/>
            </p:nvSpPr>
            <p:spPr>
              <a:xfrm>
                <a:off x="337648" y="3089977"/>
                <a:ext cx="7775642" cy="364248"/>
              </a:xfrm>
              <a:prstGeom prst="rect">
                <a:avLst/>
              </a:prstGeom>
              <a:ln/>
            </p:spPr>
            <p:style>
              <a:lnRef idx="1">
                <a:schemeClr val="accent6"/>
              </a:lnRef>
              <a:fillRef idx="3">
                <a:schemeClr val="accent6"/>
              </a:fillRef>
              <a:effectRef idx="2">
                <a:schemeClr val="accent6"/>
              </a:effectRef>
              <a:fontRef idx="minor">
                <a:schemeClr val="lt1"/>
              </a:fontRef>
            </p:style>
            <p:txBody>
              <a:bodyPr wrap="square" anchor="ctr">
                <a:noAutofit/>
              </a:bodyPr>
              <a:lstStyle/>
              <a:p>
                <a:r>
                  <a:rPr lang="en-IN" sz="1843" b="1" dirty="0">
                    <a:solidFill>
                      <a:schemeClr val="bg1"/>
                    </a:solidFill>
                  </a:rPr>
                  <a:t>Formula: </a:t>
                </a:r>
                <a14:m>
                  <m:oMath xmlns:m="http://schemas.openxmlformats.org/officeDocument/2006/math">
                    <m:sSup>
                      <m:sSupPr>
                        <m:ctrlPr>
                          <a:rPr lang="en-IN" sz="1843" b="1" i="1">
                            <a:solidFill>
                              <a:schemeClr val="bg1"/>
                            </a:solidFill>
                            <a:latin typeface="Cambria Math" panose="02040503050406030204" pitchFamily="18" charset="0"/>
                          </a:rPr>
                        </m:ctrlPr>
                      </m:sSupPr>
                      <m:e>
                        <m:r>
                          <a:rPr lang="en-US" sz="1843" b="1" i="1">
                            <a:solidFill>
                              <a:schemeClr val="bg1"/>
                            </a:solidFill>
                            <a:latin typeface="Cambria Math" panose="02040503050406030204" pitchFamily="18" charset="0"/>
                          </a:rPr>
                          <m:t>𝒋</m:t>
                        </m:r>
                      </m:e>
                      <m:sup>
                        <m:r>
                          <a:rPr lang="en-US" sz="1843" b="1" i="1">
                            <a:solidFill>
                              <a:schemeClr val="bg1"/>
                            </a:solidFill>
                            <a:latin typeface="Cambria Math" panose="02040503050406030204" pitchFamily="18" charset="0"/>
                          </a:rPr>
                          <m:t>𝒕𝒉</m:t>
                        </m:r>
                      </m:sup>
                    </m:sSup>
                  </m:oMath>
                </a14:m>
                <a:r>
                  <a:rPr lang="en-IN" sz="1843" b="1" dirty="0">
                    <a:solidFill>
                      <a:schemeClr val="bg1"/>
                    </a:solidFill>
                  </a:rPr>
                  <a:t> Autocorrelation </a:t>
                </a:r>
              </a:p>
            </p:txBody>
          </p:sp>
        </mc:Choice>
        <mc:Fallback xmlns="">
          <p:sp>
            <p:nvSpPr>
              <p:cNvPr id="10" name="Rectangle 9">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3089977"/>
                <a:ext cx="7775642" cy="364248"/>
              </a:xfrm>
              <a:prstGeom prst="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E5E73A-12D3-49FC-BDC9-3A8026F5C276}"/>
                  </a:ext>
                </a:extLst>
              </p:cNvPr>
              <p:cNvSpPr/>
              <p:nvPr/>
            </p:nvSpPr>
            <p:spPr>
              <a:xfrm>
                <a:off x="337648" y="3542956"/>
                <a:ext cx="7775642" cy="227005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nSpc>
                    <a:spcPct val="115000"/>
                  </a:lnSpc>
                  <a:spcAft>
                    <a:spcPts val="768"/>
                  </a:spcAft>
                </a:pPr>
                <a:r>
                  <a:rPr lang="en-US" dirty="0">
                    <a:solidFill>
                      <a:schemeClr val="tx1"/>
                    </a:solidFill>
                    <a:cs typeface="Times New Roman" panose="02020603050405020304" pitchFamily="18" charset="0"/>
                  </a:rPr>
                  <a:t>The</a:t>
                </a:r>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𝑗</m:t>
                        </m:r>
                      </m:e>
                      <m:sup>
                        <m:r>
                          <a:rPr lang="en-US" i="1">
                            <a:solidFill>
                              <a:srgbClr val="002060"/>
                            </a:solidFill>
                            <a:latin typeface="Cambria Math" panose="02040503050406030204" pitchFamily="18" charset="0"/>
                            <a:cs typeface="Times New Roman" panose="02020603050405020304" pitchFamily="18" charset="0"/>
                          </a:rPr>
                          <m:t>𝑡h</m:t>
                        </m:r>
                      </m:sup>
                    </m:sSup>
                  </m:oMath>
                </a14:m>
                <a:r>
                  <a:rPr lang="en-US"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cs typeface="Times New Roman" panose="02020603050405020304" pitchFamily="18" charset="0"/>
                  </a:rPr>
                  <a:t>autocorrelation, denoted by</a:t>
                </a:r>
                <a:r>
                  <a:rPr lang="en-US" dirty="0">
                    <a:solidFill>
                      <a:schemeClr val="tx1"/>
                    </a:solidFill>
                    <a:latin typeface="Times New Roman" panose="02020603050405020304" pitchFamily="18" charset="0"/>
                    <a:cs typeface="Times New Roman" panose="02020603050405020304" pitchFamily="18" charset="0"/>
                  </a:rPr>
                  <a:t>  </a:t>
                </a:r>
                <a:r>
                  <a:rPr lang="el-GR"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ρ</a:t>
                </a:r>
                <a:r>
                  <a:rPr lang="en-US" i="1" baseline="-25000"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j</a:t>
                </a:r>
                <a:r>
                  <a:rPr lang="en-US" i="1" baseline="-25000" dirty="0">
                    <a:solidFill>
                      <a:srgbClr val="002060"/>
                    </a:solidFill>
                    <a:latin typeface="Times New Roman" panose="02020603050405020304" pitchFamily="18" charset="0"/>
                    <a:cs typeface="Times New Roman" panose="02020603050405020304" pitchFamily="18" charset="0"/>
                  </a:rPr>
                  <a:t>  </a:t>
                </a:r>
                <a:r>
                  <a:rPr lang="en-US" dirty="0">
                    <a:solidFill>
                      <a:schemeClr val="tx1"/>
                    </a:solidFill>
                    <a:cs typeface="Times New Roman" panose="02020603050405020304" pitchFamily="18" charset="0"/>
                  </a:rPr>
                  <a:t>is defined as</a:t>
                </a:r>
              </a:p>
              <a:p>
                <a:pPr>
                  <a:lnSpc>
                    <a:spcPct val="115000"/>
                  </a:lnSpc>
                  <a:spcAft>
                    <a:spcPts val="768"/>
                  </a:spcAft>
                </a:pPr>
                <a14:m>
                  <m:oMathPara xmlns:m="http://schemas.openxmlformats.org/officeDocument/2006/math">
                    <m:oMathParaPr>
                      <m:jc m:val="centerGroup"/>
                    </m:oMathParaPr>
                    <m:oMath xmlns:m="http://schemas.openxmlformats.org/officeDocument/2006/math">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𝜌</m:t>
                          </m:r>
                        </m:e>
                        <m:sub>
                          <m:r>
                            <a:rPr lang="en-IN" i="1">
                              <a:solidFill>
                                <a:srgbClr val="002060"/>
                              </a:solidFill>
                              <a:latin typeface="Cambria Math"/>
                            </a:rPr>
                            <m:t>𝑗</m:t>
                          </m:r>
                        </m:sub>
                      </m:sSub>
                      <m:r>
                        <a:rPr lang="en-IN" i="1">
                          <a:solidFill>
                            <a:srgbClr val="002060"/>
                          </a:solidFill>
                          <a:latin typeface="Cambria Math"/>
                        </a:rPr>
                        <m:t>=</m:t>
                      </m:r>
                      <m:f>
                        <m:fPr>
                          <m:ctrlPr>
                            <a:rPr lang="en-IN" i="1">
                              <a:solidFill>
                                <a:srgbClr val="002060"/>
                              </a:solidFill>
                              <a:latin typeface="Cambria Math" panose="02040503050406030204" pitchFamily="18" charset="0"/>
                            </a:rPr>
                          </m:ctrlPr>
                        </m:fPr>
                        <m:num>
                          <m:r>
                            <a:rPr lang="en-IN" i="1">
                              <a:solidFill>
                                <a:srgbClr val="002060"/>
                              </a:solidFill>
                              <a:latin typeface="Cambria Math"/>
                            </a:rPr>
                            <m:t>𝐶𝑂𝑉</m:t>
                          </m:r>
                          <m:r>
                            <a:rPr lang="en-IN" i="1">
                              <a:solidFill>
                                <a:srgbClr val="002060"/>
                              </a:solidFill>
                              <a:latin typeface="Cambria Math"/>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IN" i="1">
                                  <a:solidFill>
                                    <a:srgbClr val="002060"/>
                                  </a:solidFill>
                                  <a:latin typeface="Cambria Math"/>
                                </a:rPr>
                                <m:t>𝑡</m:t>
                              </m:r>
                            </m:sub>
                          </m:sSub>
                          <m:r>
                            <a:rPr lang="en-IN" i="1">
                              <a:solidFill>
                                <a:srgbClr val="002060"/>
                              </a:solidFill>
                              <a:latin typeface="Cambria Math"/>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IN" i="1">
                                  <a:solidFill>
                                    <a:srgbClr val="002060"/>
                                  </a:solidFill>
                                  <a:latin typeface="Cambria Math"/>
                                </a:rPr>
                                <m:t>𝑡</m:t>
                              </m:r>
                              <m:r>
                                <a:rPr lang="en-IN" i="1">
                                  <a:solidFill>
                                    <a:srgbClr val="002060"/>
                                  </a:solidFill>
                                  <a:latin typeface="Cambria Math"/>
                                </a:rPr>
                                <m:t>−</m:t>
                              </m:r>
                              <m:r>
                                <a:rPr lang="en-US" i="1">
                                  <a:solidFill>
                                    <a:srgbClr val="002060"/>
                                  </a:solidFill>
                                  <a:latin typeface="Cambria Math"/>
                                </a:rPr>
                                <m:t>𝑗</m:t>
                              </m:r>
                            </m:sub>
                          </m:sSub>
                          <m:r>
                            <a:rPr lang="en-IN" i="1">
                              <a:solidFill>
                                <a:srgbClr val="002060"/>
                              </a:solidFill>
                              <a:latin typeface="Cambria Math"/>
                            </a:rPr>
                            <m:t>)</m:t>
                          </m:r>
                        </m:num>
                        <m:den>
                          <m:rad>
                            <m:radPr>
                              <m:degHide m:val="on"/>
                              <m:ctrlPr>
                                <a:rPr lang="en-IN" i="1">
                                  <a:solidFill>
                                    <a:srgbClr val="002060"/>
                                  </a:solidFill>
                                  <a:latin typeface="Cambria Math" panose="02040503050406030204" pitchFamily="18" charset="0"/>
                                </a:rPr>
                              </m:ctrlPr>
                            </m:radPr>
                            <m:deg/>
                            <m:e>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𝜎</m:t>
                                  </m:r>
                                </m:e>
                                <m:sub>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US" i="1">
                                          <a:solidFill>
                                            <a:srgbClr val="002060"/>
                                          </a:solidFill>
                                          <a:latin typeface="Cambria Math"/>
                                        </a:rPr>
                                        <m:t>𝑡</m:t>
                                      </m:r>
                                    </m:sub>
                                  </m:sSub>
                                </m:sub>
                              </m:sSub>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𝜎</m:t>
                                  </m:r>
                                </m:e>
                                <m:sub>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IN" i="1">
                                          <a:solidFill>
                                            <a:srgbClr val="002060"/>
                                          </a:solidFill>
                                          <a:latin typeface="Cambria Math"/>
                                        </a:rPr>
                                        <m:t>𝑡</m:t>
                                      </m:r>
                                      <m:r>
                                        <a:rPr lang="en-IN" i="1">
                                          <a:solidFill>
                                            <a:srgbClr val="002060"/>
                                          </a:solidFill>
                                          <a:latin typeface="Cambria Math"/>
                                        </a:rPr>
                                        <m:t>−</m:t>
                                      </m:r>
                                      <m:r>
                                        <a:rPr lang="en-US" i="1">
                                          <a:solidFill>
                                            <a:srgbClr val="002060"/>
                                          </a:solidFill>
                                          <a:latin typeface="Cambria Math"/>
                                        </a:rPr>
                                        <m:t>𝑗</m:t>
                                      </m:r>
                                    </m:sub>
                                  </m:sSub>
                                </m:sub>
                              </m:sSub>
                            </m:e>
                          </m:rad>
                        </m:den>
                      </m:f>
                      <m:r>
                        <a:rPr lang="en-US" i="1">
                          <a:solidFill>
                            <a:schemeClr val="tx1"/>
                          </a:solidFill>
                          <a:latin typeface="Cambria Math"/>
                          <a:cs typeface="Times New Roman" panose="02020603050405020304" pitchFamily="18" charset="0"/>
                        </a:rPr>
                        <m:t> </m:t>
                      </m:r>
                    </m:oMath>
                  </m:oMathPara>
                </a14:m>
                <a:endParaRPr lang="en-IN" dirty="0">
                  <a:solidFill>
                    <a:schemeClr val="tx1"/>
                  </a:solidFill>
                </a:endParaRPr>
              </a:p>
              <a:p>
                <a:pPr marL="220618">
                  <a:spcBef>
                    <a:spcPct val="20000"/>
                  </a:spcBef>
                  <a:buClr>
                    <a:srgbClr val="0BD0D9"/>
                  </a:buClr>
                  <a:buSzPct val="95000"/>
                </a:pPr>
                <a:r>
                  <a:rPr lang="en-IN" dirty="0">
                    <a:solidFill>
                      <a:prstClr val="black"/>
                    </a:solidFill>
                    <a:cs typeface="Times New Roman" panose="02020603050405020304" pitchFamily="18" charset="0"/>
                  </a:rPr>
                  <a:t>where</a:t>
                </a:r>
                <a:r>
                  <a:rPr lang="en-US" dirty="0">
                    <a:solidFill>
                      <a:prstClr val="black"/>
                    </a:solidFill>
                    <a:latin typeface="+mj-lt"/>
                    <a:cs typeface="Times New Roman" panose="02020603050405020304" pitchFamily="18" charset="0"/>
                  </a:rPr>
                  <a:t>,  </a:t>
                </a:r>
                <a14:m>
                  <m:oMath xmlns:m="http://schemas.openxmlformats.org/officeDocument/2006/math">
                    <m:r>
                      <a:rPr lang="en-IN" i="1">
                        <a:solidFill>
                          <a:srgbClr val="002060"/>
                        </a:solidFill>
                        <a:latin typeface="Cambria Math"/>
                      </a:rPr>
                      <m:t>𝐶𝑂𝑉</m:t>
                    </m:r>
                    <m:r>
                      <a:rPr lang="en-IN" i="1">
                        <a:solidFill>
                          <a:srgbClr val="002060"/>
                        </a:solidFill>
                        <a:latin typeface="Cambria Math"/>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IN" i="1">
                            <a:solidFill>
                              <a:srgbClr val="002060"/>
                            </a:solidFill>
                            <a:latin typeface="Cambria Math"/>
                          </a:rPr>
                          <m:t>𝑡</m:t>
                        </m:r>
                      </m:sub>
                    </m:sSub>
                    <m:r>
                      <a:rPr lang="en-IN" i="1">
                        <a:solidFill>
                          <a:srgbClr val="002060"/>
                        </a:solidFill>
                        <a:latin typeface="Cambria Math"/>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a:rPr>
                          <m:t>𝑌</m:t>
                        </m:r>
                      </m:e>
                      <m:sub>
                        <m:r>
                          <a:rPr lang="en-IN" i="1">
                            <a:solidFill>
                              <a:srgbClr val="002060"/>
                            </a:solidFill>
                            <a:latin typeface="Cambria Math"/>
                          </a:rPr>
                          <m:t>𝑡</m:t>
                        </m:r>
                        <m:r>
                          <a:rPr lang="en-IN" i="1">
                            <a:solidFill>
                              <a:srgbClr val="002060"/>
                            </a:solidFill>
                            <a:latin typeface="Cambria Math"/>
                          </a:rPr>
                          <m:t>−</m:t>
                        </m:r>
                        <m:r>
                          <a:rPr lang="en-IN" i="1">
                            <a:solidFill>
                              <a:srgbClr val="002060"/>
                            </a:solidFill>
                            <a:latin typeface="Cambria Math"/>
                          </a:rPr>
                          <m:t>𝑗</m:t>
                        </m:r>
                      </m:sub>
                    </m:sSub>
                    <m:r>
                      <a:rPr lang="en-IN" i="1">
                        <a:solidFill>
                          <a:srgbClr val="002060"/>
                        </a:solidFill>
                        <a:latin typeface="Cambria Math"/>
                      </a:rPr>
                      <m:t>)</m:t>
                    </m:r>
                    <m:r>
                      <m:rPr>
                        <m:nor/>
                      </m:rPr>
                      <a:rPr lang="en-US">
                        <a:solidFill>
                          <a:srgbClr val="002060"/>
                        </a:solidFill>
                        <a:latin typeface="Cambria Math"/>
                      </a:rPr>
                      <m:t>  </m:t>
                    </m:r>
                  </m:oMath>
                </a14:m>
                <a:r>
                  <a:rPr lang="en-US" dirty="0">
                    <a:solidFill>
                      <a:srgbClr val="002060"/>
                    </a:solidFill>
                    <a:latin typeface="+mj-lt"/>
                  </a:rPr>
                  <a:t> </a:t>
                </a:r>
                <a:r>
                  <a:rPr lang="en-US" dirty="0">
                    <a:solidFill>
                      <a:schemeClr val="tx1"/>
                    </a:solidFill>
                  </a:rPr>
                  <a:t>is the</a:t>
                </a:r>
                <a14:m>
                  <m:oMath xmlns:m="http://schemas.openxmlformats.org/officeDocument/2006/math">
                    <m:r>
                      <m:rPr>
                        <m:nor/>
                      </m:rPr>
                      <a:rPr lang="en-US">
                        <a:solidFill>
                          <a:schemeClr val="tx1"/>
                        </a:solidFill>
                      </a:rPr>
                      <m:t> </m:t>
                    </m:r>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𝑗</m:t>
                        </m:r>
                      </m:e>
                      <m:sup>
                        <m:r>
                          <a:rPr lang="en-US" i="1">
                            <a:solidFill>
                              <a:srgbClr val="002060"/>
                            </a:solidFill>
                            <a:latin typeface="Cambria Math" panose="02040503050406030204" pitchFamily="18" charset="0"/>
                            <a:cs typeface="Times New Roman" panose="02020603050405020304" pitchFamily="18" charset="0"/>
                          </a:rPr>
                          <m:t>𝑡h</m:t>
                        </m:r>
                      </m:sup>
                    </m:sSup>
                    <m:r>
                      <m:rPr>
                        <m:nor/>
                      </m:rPr>
                      <a:rPr lang="en-US" b="1">
                        <a:solidFill>
                          <a:srgbClr val="002060"/>
                        </a:solidFill>
                        <a:latin typeface="Cambria Math" panose="02040503050406030204" pitchFamily="18" charset="0"/>
                        <a:cs typeface="Times New Roman" panose="02020603050405020304" pitchFamily="18" charset="0"/>
                      </a:rPr>
                      <m:t> </m:t>
                    </m:r>
                  </m:oMath>
                </a14:m>
                <a:r>
                  <a:rPr lang="en-US" b="1" dirty="0">
                    <a:solidFill>
                      <a:prstClr val="black"/>
                    </a:solidFill>
                    <a:cs typeface="Times New Roman" panose="02020603050405020304" pitchFamily="18" charset="0"/>
                  </a:rPr>
                  <a:t>auto-covariance</a:t>
                </a:r>
                <a:endParaRPr lang="en-IN" dirty="0">
                  <a:solidFill>
                    <a:prstClr val="black"/>
                  </a:solidFill>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3542956"/>
                <a:ext cx="7775642" cy="227005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AE1238D8-9310-65EF-CF49-0EE8AC6C60F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10D9A557-BDE9-FB7B-7B91-4BABAB82491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718962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630413"/>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Covariance</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133</a:t>
            </a:fld>
            <a:endParaRPr lang="en-US" altLang="en-US" sz="921">
              <a:solidFill>
                <a:srgbClr val="898989"/>
              </a:solidFill>
            </a:endParaRPr>
          </a:p>
        </p:txBody>
      </p:sp>
      <p:cxnSp>
        <p:nvCxnSpPr>
          <p:cNvPr id="7" name="Straight Connector 6"/>
          <p:cNvCxnSpPr/>
          <p:nvPr/>
        </p:nvCxnSpPr>
        <p:spPr>
          <a:xfrm>
            <a:off x="337648" y="123018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E5E73A-12D3-49FC-BDC9-3A8026F5C276}"/>
                  </a:ext>
                </a:extLst>
              </p:cNvPr>
              <p:cNvSpPr/>
              <p:nvPr/>
            </p:nvSpPr>
            <p:spPr>
              <a:xfrm>
                <a:off x="408747" y="1831683"/>
                <a:ext cx="8179668" cy="364248"/>
              </a:xfrm>
              <a:prstGeom prst="rect">
                <a:avLst/>
              </a:prstGeom>
              <a:ln/>
            </p:spPr>
            <p:style>
              <a:lnRef idx="1">
                <a:schemeClr val="accent6"/>
              </a:lnRef>
              <a:fillRef idx="3">
                <a:schemeClr val="accent6"/>
              </a:fillRef>
              <a:effectRef idx="2">
                <a:schemeClr val="accent6"/>
              </a:effectRef>
              <a:fontRef idx="minor">
                <a:schemeClr val="lt1"/>
              </a:fontRef>
            </p:style>
            <p:txBody>
              <a:bodyPr wrap="square" anchor="ctr">
                <a:noAutofit/>
              </a:bodyPr>
              <a:lstStyle/>
              <a:p>
                <a:r>
                  <a:rPr lang="en-IN" sz="1843" b="1" dirty="0">
                    <a:solidFill>
                      <a:schemeClr val="bg1"/>
                    </a:solidFill>
                  </a:rPr>
                  <a:t>Formula: </a:t>
                </a:r>
                <a14:m>
                  <m:oMath xmlns:m="http://schemas.openxmlformats.org/officeDocument/2006/math">
                    <m:r>
                      <a:rPr lang="en-US" sz="1843" b="1" i="1">
                        <a:solidFill>
                          <a:schemeClr val="bg1"/>
                        </a:solidFill>
                        <a:latin typeface="Cambria Math" panose="02040503050406030204" pitchFamily="18" charset="0"/>
                      </a:rPr>
                      <m:t>𝑪𝑶𝑽</m:t>
                    </m:r>
                    <m:r>
                      <a:rPr lang="en-US" sz="1843" b="1" i="1">
                        <a:solidFill>
                          <a:schemeClr val="bg1"/>
                        </a:solidFill>
                        <a:latin typeface="Cambria Math" panose="02040503050406030204" pitchFamily="18" charset="0"/>
                      </a:rPr>
                      <m:t>(</m:t>
                    </m:r>
                    <m:r>
                      <a:rPr lang="en-US" sz="1843" b="1" i="1">
                        <a:solidFill>
                          <a:schemeClr val="bg1"/>
                        </a:solidFill>
                        <a:latin typeface="Cambria Math" panose="02040503050406030204" pitchFamily="18" charset="0"/>
                      </a:rPr>
                      <m:t>𝒀𝒕</m:t>
                    </m:r>
                    <m:r>
                      <a:rPr lang="en-US" sz="1843" b="1" i="1">
                        <a:solidFill>
                          <a:schemeClr val="bg1"/>
                        </a:solidFill>
                        <a:latin typeface="Cambria Math" panose="02040503050406030204" pitchFamily="18" charset="0"/>
                      </a:rPr>
                      <m:t>, </m:t>
                    </m:r>
                    <m:r>
                      <a:rPr lang="en-US" sz="1843" b="1" i="1">
                        <a:solidFill>
                          <a:schemeClr val="bg1"/>
                        </a:solidFill>
                        <a:latin typeface="Cambria Math" panose="02040503050406030204" pitchFamily="18" charset="0"/>
                      </a:rPr>
                      <m:t>𝒀𝒕</m:t>
                    </m:r>
                    <m:r>
                      <a:rPr lang="en-US" sz="1843" b="1" i="1" baseline="-25000">
                        <a:solidFill>
                          <a:schemeClr val="bg1"/>
                        </a:solidFill>
                        <a:latin typeface="Cambria Math" panose="02040503050406030204" pitchFamily="18" charset="0"/>
                      </a:rPr>
                      <m:t>−</m:t>
                    </m:r>
                    <m:r>
                      <a:rPr lang="en-US" sz="1843" b="1" i="1" baseline="-25000">
                        <a:solidFill>
                          <a:schemeClr val="bg1"/>
                        </a:solidFill>
                        <a:latin typeface="Cambria Math" panose="02040503050406030204" pitchFamily="18" charset="0"/>
                      </a:rPr>
                      <m:t>𝒋</m:t>
                    </m:r>
                    <m:r>
                      <a:rPr lang="en-US" sz="1843" b="1" i="1">
                        <a:solidFill>
                          <a:schemeClr val="bg1"/>
                        </a:solidFill>
                        <a:latin typeface="Cambria Math" panose="02040503050406030204" pitchFamily="18" charset="0"/>
                      </a:rPr>
                      <m:t>)</m:t>
                    </m:r>
                  </m:oMath>
                </a14:m>
                <a:endParaRPr lang="en-IN" sz="1843" b="1" dirty="0">
                  <a:solidFill>
                    <a:schemeClr val="bg1"/>
                  </a:solidFill>
                </a:endParaRPr>
              </a:p>
            </p:txBody>
          </p:sp>
        </mc:Choice>
        <mc:Fallback xmlns="">
          <p:sp>
            <p:nvSpPr>
              <p:cNvPr id="10" name="Rectangle 9">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408747" y="1831683"/>
                <a:ext cx="8179668" cy="364248"/>
              </a:xfrm>
              <a:prstGeom prst="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5E5E73A-12D3-49FC-BDC9-3A8026F5C276}"/>
                  </a:ext>
                </a:extLst>
              </p:cNvPr>
              <p:cNvSpPr/>
              <p:nvPr/>
            </p:nvSpPr>
            <p:spPr>
              <a:xfrm>
                <a:off x="408748" y="2313196"/>
                <a:ext cx="5806857" cy="1465168"/>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nSpc>
                    <a:spcPct val="115000"/>
                  </a:lnSpc>
                  <a:spcAft>
                    <a:spcPts val="768"/>
                  </a:spcAft>
                </a:pPr>
                <a:r>
                  <a:rPr lang="en-US" dirty="0">
                    <a:solidFill>
                      <a:schemeClr val="tx1"/>
                    </a:solidFill>
                    <a:cs typeface="Times New Roman" panose="02020603050405020304" pitchFamily="18" charset="0"/>
                  </a:rPr>
                  <a:t>The covariance between the variables </a:t>
                </a:r>
                <a:r>
                  <a:rPr lang="en-US" i="1" dirty="0" err="1">
                    <a:solidFill>
                      <a:schemeClr val="tx1"/>
                    </a:solidFill>
                    <a:cs typeface="Times New Roman" panose="02020603050405020304" pitchFamily="18" charset="0"/>
                  </a:rPr>
                  <a:t>Y</a:t>
                </a:r>
                <a:r>
                  <a:rPr lang="en-US" i="1" baseline="-25000" dirty="0" err="1">
                    <a:solidFill>
                      <a:schemeClr val="tx1"/>
                    </a:solidFill>
                    <a:cs typeface="Times New Roman" panose="02020603050405020304" pitchFamily="18" charset="0"/>
                  </a:rPr>
                  <a:t>t</a:t>
                </a:r>
                <a:r>
                  <a:rPr lang="en-US" dirty="0">
                    <a:solidFill>
                      <a:schemeClr val="tx1"/>
                    </a:solidFill>
                    <a:cs typeface="Times New Roman" panose="02020603050405020304" pitchFamily="18" charset="0"/>
                  </a:rPr>
                  <a:t> and </a:t>
                </a:r>
                <a:r>
                  <a:rPr lang="en-US" i="1" dirty="0" err="1">
                    <a:solidFill>
                      <a:schemeClr val="tx1"/>
                    </a:solidFill>
                    <a:cs typeface="Times New Roman" panose="02020603050405020304" pitchFamily="18" charset="0"/>
                  </a:rPr>
                  <a:t>Y</a:t>
                </a:r>
                <a:r>
                  <a:rPr lang="en-US" i="1" baseline="-25000" dirty="0" err="1">
                    <a:solidFill>
                      <a:schemeClr val="tx1"/>
                    </a:solidFill>
                    <a:cs typeface="Times New Roman" panose="02020603050405020304" pitchFamily="18" charset="0"/>
                  </a:rPr>
                  <a:t>t</a:t>
                </a:r>
                <a:r>
                  <a:rPr lang="en-US" i="1" baseline="-25000" dirty="0">
                    <a:solidFill>
                      <a:schemeClr val="tx1"/>
                    </a:solidFill>
                    <a:cs typeface="Times New Roman" panose="02020603050405020304" pitchFamily="18" charset="0"/>
                  </a:rPr>
                  <a:t>-j  </a:t>
                </a:r>
              </a:p>
              <a:p>
                <a:pPr>
                  <a:lnSpc>
                    <a:spcPct val="115000"/>
                  </a:lnSpc>
                  <a:spcAft>
                    <a:spcPts val="768"/>
                  </a:spcAft>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cs typeface="Times New Roman" panose="02020603050405020304" pitchFamily="18" charset="0"/>
                        </a:rPr>
                        <m:t>𝐶𝑂𝑉</m:t>
                      </m:r>
                      <m:d>
                        <m:dPr>
                          <m:ctrlPr>
                            <a:rPr lang="en-US" i="1">
                              <a:solidFill>
                                <a:schemeClr val="tx1"/>
                              </a:solidFill>
                              <a:latin typeface="Cambria Math" panose="02040503050406030204" pitchFamily="18" charset="0"/>
                              <a:cs typeface="Times New Roman" panose="02020603050405020304" pitchFamily="18" charset="0"/>
                            </a:rPr>
                          </m:ctrlPr>
                        </m:dPr>
                        <m:e>
                          <m:sSub>
                            <m:sSubPr>
                              <m:ctrlPr>
                                <a:rPr lang="en-US" i="1">
                                  <a:solidFill>
                                    <a:schemeClr val="tx1"/>
                                  </a:solidFill>
                                  <a:latin typeface="Cambria Math" panose="02040503050406030204" pitchFamily="18" charset="0"/>
                                  <a:cs typeface="Times New Roman" panose="02020603050405020304" pitchFamily="18" charset="0"/>
                                </a:rPr>
                              </m:ctrlPr>
                            </m:sSubPr>
                            <m:e>
                              <m:r>
                                <a:rPr lang="en-US" i="1">
                                  <a:solidFill>
                                    <a:schemeClr val="tx1"/>
                                  </a:solidFill>
                                  <a:latin typeface="Cambria Math" panose="02040503050406030204" pitchFamily="18" charset="0"/>
                                  <a:cs typeface="Times New Roman" panose="02020603050405020304" pitchFamily="18" charset="0"/>
                                </a:rPr>
                                <m:t>𝑌</m:t>
                              </m:r>
                            </m:e>
                            <m:sub>
                              <m:r>
                                <a:rPr lang="en-US" i="1">
                                  <a:solidFill>
                                    <a:schemeClr val="tx1"/>
                                  </a:solidFill>
                                  <a:latin typeface="Cambria Math" panose="02040503050406030204" pitchFamily="18" charset="0"/>
                                  <a:cs typeface="Times New Roman" panose="02020603050405020304" pitchFamily="18" charset="0"/>
                                </a:rPr>
                                <m:t>𝑡</m:t>
                              </m:r>
                            </m:sub>
                          </m:sSub>
                          <m:r>
                            <a:rPr lang="en-US" i="1">
                              <a:solidFill>
                                <a:schemeClr val="tx1"/>
                              </a:solidFill>
                              <a:latin typeface="Cambria Math" panose="02040503050406030204" pitchFamily="18" charset="0"/>
                              <a:cs typeface="Times New Roman" panose="02020603050405020304" pitchFamily="18" charset="0"/>
                            </a:rPr>
                            <m:t>, </m:t>
                          </m:r>
                          <m:sSub>
                            <m:sSubPr>
                              <m:ctrlPr>
                                <a:rPr lang="en-US" i="1">
                                  <a:solidFill>
                                    <a:schemeClr val="tx1"/>
                                  </a:solidFill>
                                  <a:latin typeface="Cambria Math" panose="02040503050406030204" pitchFamily="18" charset="0"/>
                                  <a:cs typeface="Times New Roman" panose="02020603050405020304" pitchFamily="18" charset="0"/>
                                </a:rPr>
                              </m:ctrlPr>
                            </m:sSubPr>
                            <m:e>
                              <m:r>
                                <a:rPr lang="en-US" i="1">
                                  <a:solidFill>
                                    <a:schemeClr val="tx1"/>
                                  </a:solidFill>
                                  <a:latin typeface="Cambria Math" panose="02040503050406030204" pitchFamily="18" charset="0"/>
                                  <a:cs typeface="Times New Roman" panose="02020603050405020304" pitchFamily="18" charset="0"/>
                                </a:rPr>
                                <m:t>𝑌</m:t>
                              </m:r>
                            </m:e>
                            <m:sub>
                              <m:r>
                                <a:rPr lang="en-US" i="1">
                                  <a:solidFill>
                                    <a:schemeClr val="tx1"/>
                                  </a:solidFill>
                                  <a:latin typeface="Cambria Math" panose="02040503050406030204" pitchFamily="18" charset="0"/>
                                  <a:cs typeface="Times New Roman" panose="02020603050405020304" pitchFamily="18" charset="0"/>
                                </a:rPr>
                                <m:t>𝑡</m:t>
                              </m:r>
                              <m:r>
                                <a:rPr lang="en-US" i="1">
                                  <a:solidFill>
                                    <a:schemeClr val="tx1"/>
                                  </a:solidFill>
                                  <a:latin typeface="Cambria Math" panose="02040503050406030204" pitchFamily="18" charset="0"/>
                                  <a:cs typeface="Times New Roman" panose="02020603050405020304" pitchFamily="18" charset="0"/>
                                </a:rPr>
                                <m:t>−</m:t>
                              </m:r>
                              <m:r>
                                <a:rPr lang="en-US" i="1">
                                  <a:solidFill>
                                    <a:schemeClr val="tx1"/>
                                  </a:solidFill>
                                  <a:latin typeface="Cambria Math" panose="02040503050406030204" pitchFamily="18" charset="0"/>
                                  <a:cs typeface="Times New Roman" panose="02020603050405020304" pitchFamily="18" charset="0"/>
                                </a:rPr>
                                <m:t>𝑗</m:t>
                              </m:r>
                            </m:sub>
                          </m:sSub>
                        </m:e>
                      </m:d>
                      <m:r>
                        <a:rPr lang="en-US" i="1">
                          <a:solidFill>
                            <a:schemeClr val="tx1"/>
                          </a:solidFill>
                          <a:latin typeface="Cambria Math" panose="02040503050406030204" pitchFamily="18" charset="0"/>
                          <a:cs typeface="Times New Roman" panose="02020603050405020304" pitchFamily="18" charset="0"/>
                        </a:rPr>
                        <m:t>= </m:t>
                      </m:r>
                      <m:f>
                        <m:fPr>
                          <m:ctrlPr>
                            <a:rPr lang="en-US" i="1">
                              <a:solidFill>
                                <a:schemeClr val="tx1"/>
                              </a:solidFill>
                              <a:latin typeface="Cambria Math" panose="02040503050406030204" pitchFamily="18" charset="0"/>
                              <a:cs typeface="Times New Roman" panose="02020603050405020304" pitchFamily="18" charset="0"/>
                            </a:rPr>
                          </m:ctrlPr>
                        </m:fPr>
                        <m:num>
                          <m:nary>
                            <m:naryPr>
                              <m:chr m:val="∑"/>
                              <m:ctrlPr>
                                <a:rPr lang="en-US" i="1">
                                  <a:solidFill>
                                    <a:schemeClr val="tx1"/>
                                  </a:solidFill>
                                  <a:latin typeface="Cambria Math" panose="02040503050406030204" pitchFamily="18" charset="0"/>
                                  <a:cs typeface="Times New Roman" panose="02020603050405020304" pitchFamily="18" charset="0"/>
                                </a:rPr>
                              </m:ctrlPr>
                            </m:naryPr>
                            <m:sub>
                              <m:r>
                                <m:rPr>
                                  <m:brk m:alnAt="23"/>
                                </m:rPr>
                                <a:rPr lang="en-US" i="1">
                                  <a:solidFill>
                                    <a:schemeClr val="tx1"/>
                                  </a:solidFill>
                                  <a:latin typeface="Cambria Math" panose="02040503050406030204" pitchFamily="18" charset="0"/>
                                  <a:cs typeface="Times New Roman" panose="02020603050405020304" pitchFamily="18" charset="0"/>
                                </a:rPr>
                                <m:t>𝑖</m:t>
                              </m:r>
                              <m:r>
                                <a:rPr lang="en-US" i="1">
                                  <a:solidFill>
                                    <a:schemeClr val="tx1"/>
                                  </a:solidFill>
                                  <a:latin typeface="Cambria Math" panose="02040503050406030204" pitchFamily="18" charset="0"/>
                                  <a:cs typeface="Times New Roman" panose="02020603050405020304" pitchFamily="18" charset="0"/>
                                </a:rPr>
                                <m:t>=1</m:t>
                              </m:r>
                            </m:sub>
                            <m:sup>
                              <m:r>
                                <a:rPr lang="en-US" i="1">
                                  <a:solidFill>
                                    <a:schemeClr val="tx1"/>
                                  </a:solidFill>
                                  <a:latin typeface="Cambria Math" panose="02040503050406030204" pitchFamily="18" charset="0"/>
                                  <a:cs typeface="Times New Roman" panose="02020603050405020304" pitchFamily="18" charset="0"/>
                                </a:rPr>
                                <m:t>𝑛</m:t>
                              </m:r>
                            </m:sup>
                            <m:e>
                              <m:d>
                                <m:dPr>
                                  <m:ctrlPr>
                                    <a:rPr lang="en-US" i="1">
                                      <a:solidFill>
                                        <a:schemeClr val="tx1"/>
                                      </a:solidFill>
                                      <a:latin typeface="Cambria Math" panose="02040503050406030204" pitchFamily="18" charset="0"/>
                                      <a:cs typeface="Times New Roman" panose="02020603050405020304" pitchFamily="18" charset="0"/>
                                    </a:rPr>
                                  </m:ctrlPr>
                                </m:dPr>
                                <m:e>
                                  <m:sSub>
                                    <m:sSubPr>
                                      <m:ctrlPr>
                                        <a:rPr lang="en-US" i="1">
                                          <a:solidFill>
                                            <a:schemeClr val="tx1"/>
                                          </a:solidFill>
                                          <a:latin typeface="Cambria Math" panose="02040503050406030204" pitchFamily="18" charset="0"/>
                                          <a:cs typeface="Times New Roman" panose="02020603050405020304" pitchFamily="18" charset="0"/>
                                        </a:rPr>
                                      </m:ctrlPr>
                                    </m:sSubPr>
                                    <m:e>
                                      <m:r>
                                        <a:rPr lang="en-US" i="1">
                                          <a:solidFill>
                                            <a:schemeClr val="tx1"/>
                                          </a:solidFill>
                                          <a:latin typeface="Cambria Math" panose="02040503050406030204" pitchFamily="18" charset="0"/>
                                          <a:cs typeface="Times New Roman" panose="02020603050405020304" pitchFamily="18" charset="0"/>
                                        </a:rPr>
                                        <m:t>𝑥</m:t>
                                      </m:r>
                                    </m:e>
                                    <m:sub>
                                      <m:r>
                                        <a:rPr lang="en-US" i="1">
                                          <a:solidFill>
                                            <a:schemeClr val="tx1"/>
                                          </a:solidFill>
                                          <a:latin typeface="Cambria Math" panose="02040503050406030204" pitchFamily="18" charset="0"/>
                                          <a:cs typeface="Times New Roman" panose="02020603050405020304" pitchFamily="18" charset="0"/>
                                        </a:rPr>
                                        <m:t>𝑖</m:t>
                                      </m:r>
                                    </m:sub>
                                  </m:sSub>
                                  <m:r>
                                    <a:rPr lang="en-US" i="1">
                                      <a:solidFill>
                                        <a:schemeClr val="tx1"/>
                                      </a:solidFill>
                                      <a:latin typeface="Cambria Math" panose="02040503050406030204" pitchFamily="18" charset="0"/>
                                      <a:cs typeface="Times New Roman" panose="02020603050405020304" pitchFamily="18" charset="0"/>
                                    </a:rPr>
                                    <m:t>−</m:t>
                                  </m:r>
                                  <m:acc>
                                    <m:accPr>
                                      <m:chr m:val="̅"/>
                                      <m:ctrlPr>
                                        <a:rPr lang="en-US" i="1">
                                          <a:solidFill>
                                            <a:schemeClr val="tx1"/>
                                          </a:solidFill>
                                          <a:latin typeface="Cambria Math" panose="02040503050406030204" pitchFamily="18" charset="0"/>
                                          <a:cs typeface="Times New Roman" panose="02020603050405020304" pitchFamily="18" charset="0"/>
                                        </a:rPr>
                                      </m:ctrlPr>
                                    </m:accPr>
                                    <m:e>
                                      <m:r>
                                        <a:rPr lang="en-US" i="1">
                                          <a:solidFill>
                                            <a:schemeClr val="tx1"/>
                                          </a:solidFill>
                                          <a:latin typeface="Cambria Math" panose="02040503050406030204" pitchFamily="18" charset="0"/>
                                          <a:cs typeface="Times New Roman" panose="02020603050405020304" pitchFamily="18" charset="0"/>
                                        </a:rPr>
                                        <m:t>𝑥</m:t>
                                      </m:r>
                                    </m:e>
                                  </m:acc>
                                </m:e>
                              </m:d>
                              <m:d>
                                <m:dPr>
                                  <m:ctrlPr>
                                    <a:rPr lang="en-US" i="1">
                                      <a:solidFill>
                                        <a:schemeClr val="tx1"/>
                                      </a:solidFill>
                                      <a:latin typeface="Cambria Math" panose="02040503050406030204" pitchFamily="18" charset="0"/>
                                      <a:cs typeface="Times New Roman" panose="02020603050405020304" pitchFamily="18" charset="0"/>
                                    </a:rPr>
                                  </m:ctrlPr>
                                </m:dPr>
                                <m:e>
                                  <m:sSub>
                                    <m:sSubPr>
                                      <m:ctrlPr>
                                        <a:rPr lang="en-US" i="1">
                                          <a:solidFill>
                                            <a:schemeClr val="tx1"/>
                                          </a:solidFill>
                                          <a:latin typeface="Cambria Math" panose="02040503050406030204" pitchFamily="18" charset="0"/>
                                          <a:cs typeface="Times New Roman" panose="02020603050405020304" pitchFamily="18" charset="0"/>
                                        </a:rPr>
                                      </m:ctrlPr>
                                    </m:sSubPr>
                                    <m:e>
                                      <m:r>
                                        <a:rPr lang="en-US" i="1">
                                          <a:solidFill>
                                            <a:schemeClr val="tx1"/>
                                          </a:solidFill>
                                          <a:latin typeface="Cambria Math" panose="02040503050406030204" pitchFamily="18" charset="0"/>
                                          <a:cs typeface="Times New Roman" panose="02020603050405020304" pitchFamily="18" charset="0"/>
                                        </a:rPr>
                                        <m:t>𝑦</m:t>
                                      </m:r>
                                    </m:e>
                                    <m:sub>
                                      <m:r>
                                        <a:rPr lang="en-US" i="1">
                                          <a:solidFill>
                                            <a:schemeClr val="tx1"/>
                                          </a:solidFill>
                                          <a:latin typeface="Cambria Math" panose="02040503050406030204" pitchFamily="18" charset="0"/>
                                          <a:cs typeface="Times New Roman" panose="02020603050405020304" pitchFamily="18" charset="0"/>
                                        </a:rPr>
                                        <m:t>𝑖</m:t>
                                      </m:r>
                                    </m:sub>
                                  </m:sSub>
                                  <m:r>
                                    <a:rPr lang="en-US" i="1">
                                      <a:solidFill>
                                        <a:schemeClr val="tx1"/>
                                      </a:solidFill>
                                      <a:latin typeface="Cambria Math" panose="02040503050406030204" pitchFamily="18" charset="0"/>
                                      <a:cs typeface="Times New Roman" panose="02020603050405020304" pitchFamily="18" charset="0"/>
                                    </a:rPr>
                                    <m:t>−</m:t>
                                  </m:r>
                                  <m:acc>
                                    <m:accPr>
                                      <m:chr m:val="̅"/>
                                      <m:ctrlPr>
                                        <a:rPr lang="en-US" i="1">
                                          <a:solidFill>
                                            <a:schemeClr val="tx1"/>
                                          </a:solidFill>
                                          <a:latin typeface="Cambria Math" panose="02040503050406030204" pitchFamily="18" charset="0"/>
                                          <a:cs typeface="Times New Roman" panose="02020603050405020304" pitchFamily="18" charset="0"/>
                                        </a:rPr>
                                      </m:ctrlPr>
                                    </m:accPr>
                                    <m:e>
                                      <m:r>
                                        <a:rPr lang="en-US" i="1">
                                          <a:solidFill>
                                            <a:schemeClr val="tx1"/>
                                          </a:solidFill>
                                          <a:latin typeface="Cambria Math" panose="02040503050406030204" pitchFamily="18" charset="0"/>
                                          <a:cs typeface="Times New Roman" panose="02020603050405020304" pitchFamily="18" charset="0"/>
                                        </a:rPr>
                                        <m:t>𝑦</m:t>
                                      </m:r>
                                    </m:e>
                                  </m:acc>
                                </m:e>
                              </m:d>
                            </m:e>
                          </m:nary>
                        </m:num>
                        <m:den>
                          <m:r>
                            <a:rPr lang="en-US" i="1">
                              <a:solidFill>
                                <a:schemeClr val="tx1"/>
                              </a:solidFill>
                              <a:latin typeface="Cambria Math" panose="02040503050406030204" pitchFamily="18" charset="0"/>
                              <a:cs typeface="Times New Roman" panose="02020603050405020304" pitchFamily="18" charset="0"/>
                            </a:rPr>
                            <m:t>𝑛</m:t>
                          </m:r>
                          <m:r>
                            <a:rPr lang="en-US" i="1">
                              <a:solidFill>
                                <a:schemeClr val="tx1"/>
                              </a:solidFill>
                              <a:latin typeface="Cambria Math" panose="02040503050406030204" pitchFamily="18" charset="0"/>
                              <a:cs typeface="Times New Roman" panose="02020603050405020304" pitchFamily="18" charset="0"/>
                            </a:rPr>
                            <m:t>−1</m:t>
                          </m:r>
                        </m:den>
                      </m:f>
                      <m:r>
                        <a:rPr lang="en-US" i="1">
                          <a:solidFill>
                            <a:schemeClr val="tx1"/>
                          </a:solidFill>
                          <a:latin typeface="Cambria Math"/>
                          <a:cs typeface="Times New Roman" panose="02020603050405020304" pitchFamily="18" charset="0"/>
                        </a:rPr>
                        <m:t> </m:t>
                      </m:r>
                    </m:oMath>
                  </m:oMathPara>
                </a14:m>
                <a:endParaRPr lang="en-IN" dirty="0">
                  <a:solidFill>
                    <a:schemeClr val="tx1"/>
                  </a:solidFill>
                </a:endParaRPr>
              </a:p>
            </p:txBody>
          </p:sp>
        </mc:Choice>
        <mc:Fallback xmlns="">
          <p:sp>
            <p:nvSpPr>
              <p:cNvPr id="11" name="Rectangle 10">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408748" y="2313196"/>
                <a:ext cx="5806857" cy="1465168"/>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graphicFrame>
        <p:nvGraphicFramePr>
          <p:cNvPr id="3" name="Table 2">
            <a:extLst>
              <a:ext uri="{FF2B5EF4-FFF2-40B4-BE49-F238E27FC236}">
                <a16:creationId xmlns:a16="http://schemas.microsoft.com/office/drawing/2014/main" id="{D26CDA55-25F5-3F61-6A03-053832C9E1A7}"/>
              </a:ext>
            </a:extLst>
          </p:cNvPr>
          <p:cNvGraphicFramePr>
            <a:graphicFrameLocks noGrp="1"/>
          </p:cNvGraphicFramePr>
          <p:nvPr>
            <p:extLst>
              <p:ext uri="{D42A27DB-BD31-4B8C-83A1-F6EECF244321}">
                <p14:modId xmlns:p14="http://schemas.microsoft.com/office/powerpoint/2010/main" val="854890507"/>
              </p:ext>
            </p:extLst>
          </p:nvPr>
        </p:nvGraphicFramePr>
        <p:xfrm>
          <a:off x="6741201" y="2357408"/>
          <a:ext cx="1847214" cy="1420956"/>
        </p:xfrm>
        <a:graphic>
          <a:graphicData uri="http://schemas.openxmlformats.org/drawingml/2006/table">
            <a:tbl>
              <a:tblPr firstRow="1" firstCol="1" bandRow="1"/>
              <a:tblGrid>
                <a:gridCol w="611764">
                  <a:extLst>
                    <a:ext uri="{9D8B030D-6E8A-4147-A177-3AD203B41FA5}">
                      <a16:colId xmlns:a16="http://schemas.microsoft.com/office/drawing/2014/main" val="3693984550"/>
                    </a:ext>
                  </a:extLst>
                </a:gridCol>
                <a:gridCol w="617725">
                  <a:extLst>
                    <a:ext uri="{9D8B030D-6E8A-4147-A177-3AD203B41FA5}">
                      <a16:colId xmlns:a16="http://schemas.microsoft.com/office/drawing/2014/main" val="1974756742"/>
                    </a:ext>
                  </a:extLst>
                </a:gridCol>
                <a:gridCol w="617725">
                  <a:extLst>
                    <a:ext uri="{9D8B030D-6E8A-4147-A177-3AD203B41FA5}">
                      <a16:colId xmlns:a16="http://schemas.microsoft.com/office/drawing/2014/main" val="3356888162"/>
                    </a:ext>
                  </a:extLst>
                </a:gridCol>
              </a:tblGrid>
              <a:tr h="157884">
                <a:tc>
                  <a:txBody>
                    <a:bodyPr/>
                    <a:lstStyle/>
                    <a:p>
                      <a:pPr algn="ctr"/>
                      <a:r>
                        <a:rPr lang="en-IN"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a:t>
                      </a:r>
                      <a:r>
                        <a:rPr lang="en-IN" sz="900" b="1"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t-j</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ctr"/>
                      <a:r>
                        <a:rPr lang="en-IN"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tc>
                  <a:txBody>
                    <a:bodyPr/>
                    <a:lstStyle/>
                    <a:p>
                      <a:pPr algn="ctr"/>
                      <a:r>
                        <a:rPr lang="en-IN" sz="9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a:t>
                      </a:r>
                      <a:r>
                        <a:rPr lang="en-IN" sz="900" b="1" baseline="-25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2F3"/>
                    </a:solidFill>
                  </a:tcPr>
                </a:tc>
                <a:extLst>
                  <a:ext uri="{0D108BD9-81ED-4DB2-BD59-A6C34878D82A}">
                    <a16:rowId xmlns:a16="http://schemas.microsoft.com/office/drawing/2014/main" val="500202620"/>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x</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1</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dirty="0">
                          <a:effectLst/>
                          <a:latin typeface="Calibri" panose="020F0502020204030204" pitchFamily="34" charset="0"/>
                          <a:ea typeface="Calibri" panose="020F0502020204030204" pitchFamily="34" charset="0"/>
                          <a:cs typeface="Times New Roman" panose="02020603050405020304" pitchFamily="18" charset="0"/>
                        </a:rPr>
                        <a:t>y</a:t>
                      </a:r>
                      <a:r>
                        <a:rPr lang="en-IN" sz="900" baseline="-25000" dirty="0">
                          <a:effectLst/>
                          <a:latin typeface="Calibri" panose="020F0502020204030204" pitchFamily="34" charset="0"/>
                          <a:ea typeface="Calibri" panose="020F0502020204030204" pitchFamily="34" charset="0"/>
                          <a:cs typeface="Times New Roman" panose="02020603050405020304" pitchFamily="18" charset="0"/>
                        </a:rPr>
                        <a:t>1</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1210454"/>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x</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y</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2</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919918"/>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0350964"/>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x</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j</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y</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j</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6160470"/>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1339536"/>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3785709"/>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187854"/>
                  </a:ext>
                </a:extLst>
              </a:tr>
              <a:tr h="157884">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x</a:t>
                      </a:r>
                      <a:r>
                        <a:rPr lang="en-IN" sz="900" baseline="-25000">
                          <a:effectLst/>
                          <a:latin typeface="Calibri" panose="020F0502020204030204" pitchFamily="34" charset="0"/>
                          <a:ea typeface="Calibri" panose="020F0502020204030204" pitchFamily="34" charset="0"/>
                          <a:cs typeface="Times New Roman" panose="02020603050405020304" pitchFamily="18" charset="0"/>
                        </a:rPr>
                        <a:t>n</a:t>
                      </a:r>
                      <a:endParaRPr lang="en-IN" sz="9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a:effectLst/>
                          <a:latin typeface="Calibri" panose="020F0502020204030204" pitchFamily="34" charset="0"/>
                          <a:ea typeface="Calibri" panose="020F0502020204030204" pitchFamily="34" charset="0"/>
                          <a:cs typeface="Times New Roman" panose="02020603050405020304" pitchFamily="18" charset="0"/>
                        </a:rPr>
                        <a:t> </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900" dirty="0" err="1">
                          <a:effectLst/>
                          <a:latin typeface="Calibri" panose="020F0502020204030204" pitchFamily="34" charset="0"/>
                          <a:ea typeface="Calibri" panose="020F0502020204030204" pitchFamily="34" charset="0"/>
                          <a:cs typeface="Times New Roman" panose="02020603050405020304" pitchFamily="18" charset="0"/>
                        </a:rPr>
                        <a:t>y</a:t>
                      </a:r>
                      <a:r>
                        <a:rPr lang="en-IN" sz="900" baseline="-25000" dirty="0" err="1">
                          <a:effectLst/>
                          <a:latin typeface="Calibri" panose="020F0502020204030204" pitchFamily="34" charset="0"/>
                          <a:ea typeface="Calibri" panose="020F0502020204030204" pitchFamily="34" charset="0"/>
                          <a:cs typeface="Times New Roman" panose="02020603050405020304" pitchFamily="18" charset="0"/>
                        </a:rPr>
                        <a:t>n</a:t>
                      </a:r>
                      <a:endParaRPr lang="en-IN"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3923280"/>
                  </a:ext>
                </a:extLst>
              </a:tr>
            </a:tbl>
          </a:graphicData>
        </a:graphic>
      </p:graphicFrame>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D0AD069-BF23-998C-707B-B6439A3B7F96}"/>
                  </a:ext>
                </a:extLst>
              </p:cNvPr>
              <p:cNvSpPr/>
              <p:nvPr/>
            </p:nvSpPr>
            <p:spPr>
              <a:xfrm>
                <a:off x="408748" y="4012771"/>
                <a:ext cx="5806857" cy="90647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nSpc>
                    <a:spcPct val="115000"/>
                  </a:lnSpc>
                  <a:spcAft>
                    <a:spcPts val="768"/>
                  </a:spcAft>
                </a:pPr>
                <a14:m>
                  <m:oMath xmlns:m="http://schemas.openxmlformats.org/officeDocument/2006/math">
                    <m:sSub>
                      <m:sSubPr>
                        <m:ctrlPr>
                          <a:rPr lang="en-IN" i="1">
                            <a:solidFill>
                              <a:schemeClr val="tx1"/>
                            </a:solidFill>
                            <a:latin typeface="Cambria Math" panose="02040503050406030204" pitchFamily="18" charset="0"/>
                          </a:rPr>
                        </m:ctrlPr>
                      </m:sSubPr>
                      <m:e>
                        <m:r>
                          <a:rPr lang="en-IN" i="1">
                            <a:solidFill>
                              <a:schemeClr val="tx1"/>
                            </a:solidFill>
                            <a:latin typeface="Cambria Math" panose="02040503050406030204" pitchFamily="18" charset="0"/>
                            <a:ea typeface="Cambria Math" panose="02040503050406030204" pitchFamily="18" charset="0"/>
                          </a:rPr>
                          <m:t>𝜎</m:t>
                        </m:r>
                      </m:e>
                      <m:sub>
                        <m:r>
                          <a:rPr lang="en-US" i="1">
                            <a:solidFill>
                              <a:schemeClr val="tx1"/>
                            </a:solidFill>
                            <a:latin typeface="Cambria Math" panose="02040503050406030204" pitchFamily="18" charset="0"/>
                          </a:rPr>
                          <m:t>𝑋</m:t>
                        </m:r>
                      </m:sub>
                    </m:sSub>
                  </m:oMath>
                </a14:m>
                <a:r>
                  <a:rPr lang="en-IN" dirty="0">
                    <a:solidFill>
                      <a:schemeClr val="tx1"/>
                    </a:solidFill>
                  </a:rPr>
                  <a:t> is the variance for the variable X</a:t>
                </a:r>
              </a:p>
              <a:p>
                <a:pPr>
                  <a:lnSpc>
                    <a:spcPct val="115000"/>
                  </a:lnSpc>
                  <a:spcAft>
                    <a:spcPts val="768"/>
                  </a:spcAft>
                </a:pPr>
                <a:r>
                  <a:rPr lang="en-IN" i="1" dirty="0">
                    <a:solidFill>
                      <a:schemeClr val="tx1"/>
                    </a:solidFill>
                  </a:rPr>
                  <a:t>n</a:t>
                </a:r>
                <a:r>
                  <a:rPr lang="en-IN" dirty="0">
                    <a:solidFill>
                      <a:schemeClr val="tx1"/>
                    </a:solidFill>
                  </a:rPr>
                  <a:t> is the number of observations</a:t>
                </a:r>
              </a:p>
            </p:txBody>
          </p:sp>
        </mc:Choice>
        <mc:Fallback xmlns="">
          <p:sp>
            <p:nvSpPr>
              <p:cNvPr id="13" name="Rectangle 12">
                <a:extLst>
                  <a:ext uri="{FF2B5EF4-FFF2-40B4-BE49-F238E27FC236}">
                    <a16:creationId xmlns:a16="http://schemas.microsoft.com/office/drawing/2014/main" id="{6D0AD069-BF23-998C-707B-B6439A3B7F96}"/>
                  </a:ext>
                </a:extLst>
              </p:cNvPr>
              <p:cNvSpPr>
                <a:spLocks noRot="1" noChangeAspect="1" noMove="1" noResize="1" noEditPoints="1" noAdjustHandles="1" noChangeArrowheads="1" noChangeShapeType="1" noTextEdit="1"/>
              </p:cNvSpPr>
              <p:nvPr/>
            </p:nvSpPr>
            <p:spPr>
              <a:xfrm>
                <a:off x="408748" y="4012771"/>
                <a:ext cx="5806857" cy="906470"/>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C3FC63A0-A8FB-7512-F12F-96353E1753E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CB322D8D-2825-2601-9746-A5AA28C92FA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443849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6154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Example: Autocorrelation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134</a:t>
            </a:fld>
            <a:endParaRPr lang="en-US" altLang="en-US" sz="921">
              <a:solidFill>
                <a:srgbClr val="898989"/>
              </a:solidFill>
            </a:endParaRPr>
          </a:p>
        </p:txBody>
      </p:sp>
      <p:cxnSp>
        <p:nvCxnSpPr>
          <p:cNvPr id="7" name="Straight Connector 6"/>
          <p:cNvCxnSpPr/>
          <p:nvPr/>
        </p:nvCxnSpPr>
        <p:spPr>
          <a:xfrm>
            <a:off x="337648" y="119546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8" y="2037331"/>
            <a:ext cx="7959200" cy="386575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algn="just"/>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algn="just"/>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lgn="just">
              <a:buFont typeface="Wingdings" panose="05000000000000000000" pitchFamily="2" charset="2"/>
              <a:buChar char="q"/>
            </a:pPr>
            <a:endParaRPr lang="en-US" sz="1536" b="1" dirty="0">
              <a:solidFill>
                <a:schemeClr val="tx1"/>
              </a:solidFill>
              <a:cs typeface="Times New Roman" pitchFamily="18" charset="0"/>
            </a:endParaRPr>
          </a:p>
          <a:p>
            <a:pPr marL="263279" indent="-263279">
              <a:buBlip>
                <a:blip r:embed="rId2"/>
              </a:buBlip>
            </a:pPr>
            <a:r>
              <a:rPr lang="en-US" dirty="0">
                <a:solidFill>
                  <a:schemeClr val="tx1"/>
                </a:solidFill>
                <a:cs typeface="Times New Roman" panose="02020603050405020304" pitchFamily="18" charset="0"/>
              </a:rPr>
              <a:t>For the given data, say </a:t>
            </a:r>
            <a:r>
              <a:rPr lang="el-GR" i="1" dirty="0">
                <a:solidFill>
                  <a:srgbClr val="002060"/>
                </a:solidFill>
                <a:cs typeface="Times New Roman" panose="02020603050405020304" pitchFamily="18" charset="0"/>
              </a:rPr>
              <a:t>ρ</a:t>
            </a:r>
            <a:r>
              <a:rPr lang="en-US" i="1" baseline="-25000" dirty="0">
                <a:solidFill>
                  <a:srgbClr val="002060"/>
                </a:solidFill>
                <a:cs typeface="Times New Roman" panose="02020603050405020304" pitchFamily="18" charset="0"/>
              </a:rPr>
              <a:t>1 </a:t>
            </a:r>
            <a:r>
              <a:rPr lang="en-US" i="1" dirty="0">
                <a:solidFill>
                  <a:srgbClr val="002060"/>
                </a:solidFill>
                <a:cs typeface="Times New Roman" panose="02020603050405020304" pitchFamily="18" charset="0"/>
              </a:rPr>
              <a:t>= 0.84 </a:t>
            </a:r>
            <a:r>
              <a:rPr lang="en-US" dirty="0">
                <a:solidFill>
                  <a:srgbClr val="002060"/>
                </a:solidFill>
                <a:cs typeface="Times New Roman" panose="02020603050405020304" pitchFamily="18" charset="0"/>
              </a:rPr>
              <a:t>between two given consecutive years</a:t>
            </a:r>
            <a:r>
              <a:rPr lang="en-US" i="1" dirty="0">
                <a:solidFill>
                  <a:srgbClr val="002060"/>
                </a:solidFill>
                <a:cs typeface="Times New Roman" panose="02020603050405020304" pitchFamily="18" charset="0"/>
              </a:rPr>
              <a:t> </a:t>
            </a:r>
          </a:p>
          <a:p>
            <a:pPr marL="570437" lvl="1" indent="-219399">
              <a:buBlip>
                <a:blip r:embed="rId2"/>
              </a:buBlip>
            </a:pPr>
            <a:r>
              <a:rPr lang="en-US" dirty="0">
                <a:solidFill>
                  <a:srgbClr val="0070C0"/>
                </a:solidFill>
                <a:cs typeface="Times New Roman" panose="02020603050405020304" pitchFamily="18" charset="0"/>
              </a:rPr>
              <a:t>This implies that  the Dollars per Pound is highly serially correlated</a:t>
            </a:r>
          </a:p>
          <a:p>
            <a:pPr marL="2939945" lvl="8" indent="-131639">
              <a:buBlip>
                <a:blip r:embed="rId2"/>
              </a:buBlip>
            </a:pPr>
            <a:endParaRPr lang="en-US" dirty="0">
              <a:solidFill>
                <a:schemeClr val="tx1"/>
              </a:solidFill>
              <a:cs typeface="Times New Roman" panose="02020603050405020304" pitchFamily="18" charset="0"/>
            </a:endParaRPr>
          </a:p>
          <a:p>
            <a:pPr marL="263279" indent="-263279">
              <a:buBlip>
                <a:blip r:embed="rId2"/>
              </a:buBlip>
            </a:pPr>
            <a:r>
              <a:rPr lang="en-US" dirty="0">
                <a:solidFill>
                  <a:schemeClr val="tx1"/>
                </a:solidFill>
                <a:cs typeface="Times New Roman" panose="02020603050405020304" pitchFamily="18" charset="0"/>
              </a:rPr>
              <a:t>Similarly, we can determine </a:t>
            </a:r>
            <a:r>
              <a:rPr lang="el-GR" i="1" dirty="0">
                <a:solidFill>
                  <a:srgbClr val="002060"/>
                </a:solidFill>
                <a:cs typeface="Times New Roman" panose="02020603050405020304" pitchFamily="18" charset="0"/>
              </a:rPr>
              <a:t>ρ</a:t>
            </a:r>
            <a:r>
              <a:rPr lang="en-US" i="1" baseline="-25000" dirty="0">
                <a:solidFill>
                  <a:srgbClr val="002060"/>
                </a:solidFill>
                <a:cs typeface="Times New Roman" panose="02020603050405020304" pitchFamily="18" charset="0"/>
              </a:rPr>
              <a:t>2 , </a:t>
            </a:r>
            <a:r>
              <a:rPr lang="el-GR" i="1" dirty="0">
                <a:solidFill>
                  <a:srgbClr val="002060"/>
                </a:solidFill>
                <a:cs typeface="Times New Roman" panose="02020603050405020304" pitchFamily="18" charset="0"/>
              </a:rPr>
              <a:t>ρ</a:t>
            </a:r>
            <a:r>
              <a:rPr lang="en-US" i="1" baseline="-25000" dirty="0">
                <a:solidFill>
                  <a:srgbClr val="002060"/>
                </a:solidFill>
                <a:cs typeface="Times New Roman" panose="02020603050405020304" pitchFamily="18" charset="0"/>
              </a:rPr>
              <a:t>3 …. </a:t>
            </a:r>
            <a:r>
              <a:rPr lang="en-US" dirty="0">
                <a:solidFill>
                  <a:schemeClr val="tx1"/>
                </a:solidFill>
                <a:cs typeface="Times New Roman" panose="02020603050405020304" pitchFamily="18" charset="0"/>
              </a:rPr>
              <a:t>etc</a:t>
            </a:r>
            <a:r>
              <a:rPr lang="en-US" sz="1536" dirty="0">
                <a:solidFill>
                  <a:schemeClr val="tx1"/>
                </a:solidFill>
                <a:cs typeface="Times New Roman" panose="02020603050405020304" pitchFamily="18" charset="0"/>
              </a:rPr>
              <a:t>.</a:t>
            </a:r>
          </a:p>
          <a:p>
            <a:pPr marL="263279" indent="-263279" algn="just">
              <a:buBlip>
                <a:blip r:embed="rId2"/>
              </a:buBlip>
            </a:pPr>
            <a:endParaRPr lang="en-US" sz="1536" b="1" dirty="0">
              <a:solidFill>
                <a:schemeClr val="tx1"/>
              </a:solidFill>
              <a:cs typeface="Times New Roman"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386147" y="1525043"/>
            <a:ext cx="7959200"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Example</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8622" y="2137511"/>
            <a:ext cx="3467221" cy="209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a:extLst>
              <a:ext uri="{FF2B5EF4-FFF2-40B4-BE49-F238E27FC236}">
                <a16:creationId xmlns:a16="http://schemas.microsoft.com/office/drawing/2014/main" id="{E0DD736E-BE0C-AC19-C30B-34B220D1895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F8F12D2-1D5E-33E0-ED24-3AEFCDFC8C8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68772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962445" y="2695081"/>
            <a:ext cx="5260158" cy="1467837"/>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solidFill>
                  <a:schemeClr val="bg1"/>
                </a:solidFill>
                <a:latin typeface="Times New Roman"/>
                <a:ea typeface="Times New Roman"/>
                <a:cs typeface="Times New Roman"/>
                <a:sym typeface="Times New Roman"/>
              </a:rPr>
              <a:t>Auto-Regression Model</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135</a:t>
            </a:fld>
            <a:endParaRPr lang="en-US" altLang="en-US"/>
          </a:p>
        </p:txBody>
      </p:sp>
      <p:sp>
        <p:nvSpPr>
          <p:cNvPr id="3" name="Date Placeholder 2">
            <a:extLst>
              <a:ext uri="{FF2B5EF4-FFF2-40B4-BE49-F238E27FC236}">
                <a16:creationId xmlns:a16="http://schemas.microsoft.com/office/drawing/2014/main" id="{1E248C53-D935-756E-07E1-95A0B195810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8453AE93-86AD-8171-BBE3-8239448AED0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3243677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63396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Auto-Regression Model</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136</a:t>
            </a:fld>
            <a:endParaRPr lang="en-US" altLang="en-US" sz="921">
              <a:solidFill>
                <a:srgbClr val="898989"/>
              </a:solidFill>
            </a:endParaRPr>
          </a:p>
        </p:txBody>
      </p:sp>
      <p:cxnSp>
        <p:nvCxnSpPr>
          <p:cNvPr id="7" name="Straight Connector 6"/>
          <p:cNvCxnSpPr/>
          <p:nvPr/>
        </p:nvCxnSpPr>
        <p:spPr>
          <a:xfrm>
            <a:off x="275482" y="121861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7" y="2223020"/>
            <a:ext cx="8088722" cy="273094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0" lvl="1" algn="just">
              <a:buSzPct val="100000"/>
            </a:pPr>
            <a:endParaRPr lang="en-US" sz="1536" dirty="0">
              <a:solidFill>
                <a:schemeClr val="tx1"/>
              </a:solidFill>
              <a:cs typeface="Times New Roman" panose="02020603050405020304" pitchFamily="18" charset="0"/>
            </a:endParaRPr>
          </a:p>
          <a:p>
            <a:pPr marL="0" lvl="1" algn="just">
              <a:buSzPct val="100000"/>
            </a:pPr>
            <a:r>
              <a:rPr lang="en-US" dirty="0">
                <a:solidFill>
                  <a:schemeClr val="tx1"/>
                </a:solidFill>
                <a:cs typeface="Times New Roman" panose="02020603050405020304" pitchFamily="18" charset="0"/>
              </a:rPr>
              <a:t>An autoregressive model (also called AR model) is used to model a future behavior for a time-ordered data, using data from past behaviors. </a:t>
            </a:r>
          </a:p>
          <a:p>
            <a:pPr marL="0" lvl="1" algn="just">
              <a:buSzPct val="100000"/>
            </a:pPr>
            <a:endParaRPr lang="en-US" dirty="0">
              <a:solidFill>
                <a:schemeClr val="tx1"/>
              </a:solidFill>
              <a:cs typeface="Times New Roman" panose="02020603050405020304" pitchFamily="18" charset="0"/>
            </a:endParaRPr>
          </a:p>
          <a:p>
            <a:pPr marL="614317" lvl="2" indent="-263279" algn="just">
              <a:buSzPct val="100000"/>
              <a:buBlip>
                <a:blip r:embed="rId2"/>
              </a:buBlip>
            </a:pPr>
            <a:r>
              <a:rPr lang="en-US" dirty="0">
                <a:solidFill>
                  <a:schemeClr val="tx1"/>
                </a:solidFill>
                <a:cs typeface="Times New Roman" panose="02020603050405020304" pitchFamily="18" charset="0"/>
              </a:rPr>
              <a:t>Essentially, it is a linear regression analysis of a dependent variable using one or more variables(s) in a given time-series data.</a:t>
            </a:r>
          </a:p>
        </p:txBody>
      </p:sp>
      <p:sp>
        <p:nvSpPr>
          <p:cNvPr id="9" name="Rectangle 8">
            <a:extLst>
              <a:ext uri="{FF2B5EF4-FFF2-40B4-BE49-F238E27FC236}">
                <a16:creationId xmlns:a16="http://schemas.microsoft.com/office/drawing/2014/main" id="{5274D7E1-2720-47D6-9C51-E0526B65746C}"/>
              </a:ext>
            </a:extLst>
          </p:cNvPr>
          <p:cNvSpPr/>
          <p:nvPr/>
        </p:nvSpPr>
        <p:spPr>
          <a:xfrm>
            <a:off x="337648" y="1759696"/>
            <a:ext cx="8088722"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Definition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A8E74FF-5EC7-4BEB-A2A8-2F8FCF3A3FE6}"/>
                  </a:ext>
                </a:extLst>
              </p:cNvPr>
              <p:cNvSpPr/>
              <p:nvPr/>
            </p:nvSpPr>
            <p:spPr>
              <a:xfrm>
                <a:off x="2303184" y="4195669"/>
                <a:ext cx="3044319" cy="439544"/>
              </a:xfrm>
              <a:prstGeom prst="rect">
                <a:avLst/>
              </a:prstGeom>
            </p:spPr>
            <p:txBody>
              <a:bodyPr wrap="square">
                <a:spAutoFit/>
              </a:bodyPr>
              <a:lstStyle/>
              <a:p>
                <a:pPr>
                  <a:lnSpc>
                    <a:spcPct val="115000"/>
                  </a:lnSpc>
                  <a:spcAft>
                    <a:spcPts val="768"/>
                  </a:spcAft>
                </a:pPr>
                <a14:m>
                  <m:oMathPara xmlns:m="http://schemas.openxmlformats.org/officeDocument/2006/math">
                    <m:oMathParaPr>
                      <m:jc m:val="centerGroup"/>
                    </m:oMathParaPr>
                    <m:oMath xmlns:m="http://schemas.openxmlformats.org/officeDocument/2006/math">
                      <m:sSub>
                        <m:sSubPr>
                          <m:ctrlPr>
                            <a:rPr lang="en-IN" sz="1382" i="1">
                              <a:solidFill>
                                <a:srgbClr val="002060"/>
                              </a:solidFill>
                              <a:latin typeface="Cambria Math" panose="02040503050406030204" pitchFamily="18" charset="0"/>
                              <a:ea typeface="Cambria Math" panose="02040503050406030204" pitchFamily="18" charset="0"/>
                              <a:cs typeface="Times New Roman"/>
                            </a:rPr>
                          </m:ctrlPr>
                        </m:sSubPr>
                        <m:e>
                          <m:r>
                            <a:rPr lang="en-IN" sz="1382" i="1">
                              <a:solidFill>
                                <a:srgbClr val="002060"/>
                              </a:solidFill>
                              <a:latin typeface="Cambria Math" panose="02040503050406030204" pitchFamily="18" charset="0"/>
                              <a:ea typeface="Cambria Math" panose="02040503050406030204" pitchFamily="18" charset="0"/>
                              <a:cs typeface="Times New Roman"/>
                            </a:rPr>
                            <m:t>𝑌</m:t>
                          </m:r>
                        </m:e>
                        <m:sub>
                          <m:r>
                            <a:rPr lang="en-IN" sz="1382" i="1">
                              <a:solidFill>
                                <a:srgbClr val="002060"/>
                              </a:solidFill>
                              <a:latin typeface="Cambria Math" panose="02040503050406030204" pitchFamily="18" charset="0"/>
                              <a:ea typeface="Cambria Math" panose="02040503050406030204" pitchFamily="18" charset="0"/>
                              <a:cs typeface="Times New Roman"/>
                            </a:rPr>
                            <m:t>𝑡</m:t>
                          </m:r>
                        </m:sub>
                      </m:sSub>
                      <m:r>
                        <a:rPr lang="en-IN" sz="1382" i="1">
                          <a:solidFill>
                            <a:srgbClr val="002060"/>
                          </a:solidFill>
                          <a:latin typeface="Cambria Math" panose="02040503050406030204" pitchFamily="18" charset="0"/>
                          <a:ea typeface="Cambria Math" panose="02040503050406030204" pitchFamily="18" charset="0"/>
                          <a:cs typeface="Times New Roman"/>
                        </a:rPr>
                        <m:t>=</m:t>
                      </m:r>
                      <m:r>
                        <a:rPr lang="en-US" sz="1382" i="1">
                          <a:solidFill>
                            <a:srgbClr val="002060"/>
                          </a:solidFill>
                          <a:latin typeface="Cambria Math" panose="02040503050406030204" pitchFamily="18" charset="0"/>
                          <a:ea typeface="Cambria Math" panose="02040503050406030204" pitchFamily="18" charset="0"/>
                          <a:cs typeface="Times New Roman"/>
                        </a:rPr>
                        <m:t>𝑓</m:t>
                      </m:r>
                      <m:r>
                        <a:rPr lang="en-US" sz="1382" i="1">
                          <a:solidFill>
                            <a:srgbClr val="002060"/>
                          </a:solidFill>
                          <a:latin typeface="Cambria Math" panose="02040503050406030204" pitchFamily="18" charset="0"/>
                          <a:ea typeface="Cambria Math" panose="02040503050406030204" pitchFamily="18" charset="0"/>
                          <a:cs typeface="Times New Roman"/>
                        </a:rPr>
                        <m:t>(</m:t>
                      </m:r>
                      <m:r>
                        <a:rPr lang="en-US" sz="1382" i="1">
                          <a:solidFill>
                            <a:srgbClr val="002060"/>
                          </a:solidFill>
                          <a:latin typeface="Cambria Math" panose="02040503050406030204" pitchFamily="18" charset="0"/>
                          <a:ea typeface="Cambria Math" panose="02040503050406030204" pitchFamily="18" charset="0"/>
                          <a:cs typeface="Times New Roman"/>
                        </a:rPr>
                        <m:t>𝑌𝑡</m:t>
                      </m:r>
                      <m:r>
                        <a:rPr lang="en-US" sz="1382" i="1" baseline="-25000">
                          <a:solidFill>
                            <a:srgbClr val="002060"/>
                          </a:solidFill>
                          <a:latin typeface="Cambria Math" panose="02040503050406030204" pitchFamily="18" charset="0"/>
                          <a:ea typeface="Cambria Math" panose="02040503050406030204" pitchFamily="18" charset="0"/>
                          <a:cs typeface="Times New Roman"/>
                        </a:rPr>
                        <m:t>−1, </m:t>
                      </m:r>
                      <m:r>
                        <a:rPr lang="en-US" sz="1382" i="1">
                          <a:solidFill>
                            <a:srgbClr val="002060"/>
                          </a:solidFill>
                          <a:latin typeface="Cambria Math" panose="02040503050406030204" pitchFamily="18" charset="0"/>
                          <a:ea typeface="Cambria Math" panose="02040503050406030204" pitchFamily="18" charset="0"/>
                          <a:cs typeface="Times New Roman"/>
                        </a:rPr>
                        <m:t>𝑌</m:t>
                      </m:r>
                      <m:r>
                        <a:rPr lang="en-US" sz="1382" i="1" baseline="-25000">
                          <a:solidFill>
                            <a:srgbClr val="002060"/>
                          </a:solidFill>
                          <a:latin typeface="Cambria Math" panose="02040503050406030204" pitchFamily="18" charset="0"/>
                          <a:ea typeface="Cambria Math" panose="02040503050406030204" pitchFamily="18" charset="0"/>
                          <a:cs typeface="Times New Roman"/>
                        </a:rPr>
                        <m:t>𝑡</m:t>
                      </m:r>
                      <m:r>
                        <a:rPr lang="en-US" sz="1382" i="1" baseline="-25000">
                          <a:solidFill>
                            <a:srgbClr val="002060"/>
                          </a:solidFill>
                          <a:latin typeface="Cambria Math" panose="02040503050406030204" pitchFamily="18" charset="0"/>
                          <a:ea typeface="Cambria Math" panose="02040503050406030204" pitchFamily="18" charset="0"/>
                          <a:cs typeface="Times New Roman"/>
                        </a:rPr>
                        <m:t>−2, …,</m:t>
                      </m:r>
                      <m:r>
                        <a:rPr lang="en-US" sz="1382" i="1">
                          <a:solidFill>
                            <a:srgbClr val="002060"/>
                          </a:solidFill>
                          <a:latin typeface="Cambria Math" panose="02040503050406030204" pitchFamily="18" charset="0"/>
                          <a:ea typeface="Cambria Math" panose="02040503050406030204" pitchFamily="18" charset="0"/>
                          <a:cs typeface="Times New Roman"/>
                        </a:rPr>
                        <m:t>𝑌</m:t>
                      </m:r>
                      <m:r>
                        <a:rPr lang="en-US" sz="1382" i="1" baseline="-25000">
                          <a:solidFill>
                            <a:srgbClr val="002060"/>
                          </a:solidFill>
                          <a:latin typeface="Cambria Math" panose="02040503050406030204" pitchFamily="18" charset="0"/>
                          <a:ea typeface="Cambria Math" panose="02040503050406030204" pitchFamily="18" charset="0"/>
                          <a:cs typeface="Times New Roman"/>
                        </a:rPr>
                        <m:t>𝑡</m:t>
                      </m:r>
                      <m:r>
                        <a:rPr lang="en-US" sz="1382" i="1" baseline="-25000">
                          <a:solidFill>
                            <a:srgbClr val="002060"/>
                          </a:solidFill>
                          <a:latin typeface="Cambria Math" panose="02040503050406030204" pitchFamily="18" charset="0"/>
                          <a:ea typeface="Cambria Math" panose="02040503050406030204" pitchFamily="18" charset="0"/>
                          <a:cs typeface="Times New Roman"/>
                        </a:rPr>
                        <m:t>−</m:t>
                      </m:r>
                      <m:r>
                        <a:rPr lang="en-US" sz="1382" i="1" baseline="-25000">
                          <a:solidFill>
                            <a:srgbClr val="002060"/>
                          </a:solidFill>
                          <a:latin typeface="Cambria Math" panose="02040503050406030204" pitchFamily="18" charset="0"/>
                          <a:ea typeface="Cambria Math" panose="02040503050406030204" pitchFamily="18" charset="0"/>
                          <a:cs typeface="Times New Roman"/>
                        </a:rPr>
                        <m:t>𝑝</m:t>
                      </m:r>
                      <m:r>
                        <a:rPr lang="en-US" sz="1382" i="1">
                          <a:solidFill>
                            <a:srgbClr val="002060"/>
                          </a:solidFill>
                          <a:latin typeface="Cambria Math" panose="02040503050406030204" pitchFamily="18" charset="0"/>
                          <a:ea typeface="Cambria Math" panose="02040503050406030204" pitchFamily="18" charset="0"/>
                          <a:cs typeface="Times New Roman"/>
                        </a:rPr>
                        <m:t>)</m:t>
                      </m:r>
                    </m:oMath>
                  </m:oMathPara>
                </a14:m>
                <a:endParaRPr lang="en-US" sz="1382" i="1" dirty="0">
                  <a:latin typeface="Cambria Math" panose="02040503050406030204" pitchFamily="18" charset="0"/>
                  <a:ea typeface="Cambria Math" panose="02040503050406030204" pitchFamily="18" charset="0"/>
                  <a:cs typeface="Times New Roman"/>
                </a:endParaRPr>
              </a:p>
            </p:txBody>
          </p:sp>
        </mc:Choice>
        <mc:Fallback xmlns="">
          <p:sp>
            <p:nvSpPr>
              <p:cNvPr id="2" name="Rectangle 1">
                <a:extLst>
                  <a:ext uri="{FF2B5EF4-FFF2-40B4-BE49-F238E27FC236}">
                    <a16:creationId xmlns:a16="http://schemas.microsoft.com/office/drawing/2014/main" id="{CA8E74FF-5EC7-4BEB-A2A8-2F8FCF3A3FE6}"/>
                  </a:ext>
                </a:extLst>
              </p:cNvPr>
              <p:cNvSpPr>
                <a:spLocks noRot="1" noChangeAspect="1" noMove="1" noResize="1" noEditPoints="1" noAdjustHandles="1" noChangeArrowheads="1" noChangeShapeType="1" noTextEdit="1"/>
              </p:cNvSpPr>
              <p:nvPr/>
            </p:nvSpPr>
            <p:spPr>
              <a:xfrm>
                <a:off x="2303184" y="4195669"/>
                <a:ext cx="3044319" cy="439544"/>
              </a:xfrm>
              <a:prstGeom prst="rect">
                <a:avLst/>
              </a:prstGeom>
              <a:blipFill>
                <a:blip r:embed="rId3"/>
                <a:stretch>
                  <a:fillRect/>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16851F9D-BE40-AC59-B56F-51A40DCBC0A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07B1B4B0-9D1C-E3D4-5E50-F558DCD62BC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47793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Auto-Regression Model for Forecasting</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137</a:t>
            </a:fld>
            <a:endParaRPr lang="en-US" altLang="en-US" sz="921">
              <a:solidFill>
                <a:srgbClr val="898989"/>
              </a:solidFill>
            </a:endParaRPr>
          </a:p>
        </p:txBody>
      </p:sp>
      <p:cxnSp>
        <p:nvCxnSpPr>
          <p:cNvPr id="7" name="Straight Connector 6"/>
          <p:cNvCxnSpPr/>
          <p:nvPr/>
        </p:nvCxnSpPr>
        <p:spPr>
          <a:xfrm>
            <a:off x="337648"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8" y="2037331"/>
                <a:ext cx="8088722" cy="394678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buBlip>
                    <a:blip r:embed="rId2"/>
                  </a:buBlip>
                </a:pPr>
                <a:r>
                  <a:rPr lang="en-US" dirty="0">
                    <a:cs typeface="Times New Roman" panose="02020603050405020304" pitchFamily="18" charset="0"/>
                  </a:rPr>
                  <a:t>A natural starting point for forecasting model is to use past values of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𝑌</m:t>
                    </m:r>
                  </m:oMath>
                </a14:m>
                <a:r>
                  <a:rPr lang="en-US" dirty="0">
                    <a:cs typeface="Times New Roman" panose="02020603050405020304" pitchFamily="18" charset="0"/>
                  </a:rPr>
                  <a:t>, that is,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−2</m:t>
                        </m:r>
                      </m:sub>
                    </m:sSub>
                    <m:r>
                      <a:rPr lang="en-US" i="1">
                        <a:solidFill>
                          <a:srgbClr val="002060"/>
                        </a:solidFill>
                        <a:latin typeface="Cambria Math" panose="02040503050406030204" pitchFamily="18" charset="0"/>
                        <a:cs typeface="Times New Roman" panose="02020603050405020304" pitchFamily="18" charset="0"/>
                      </a:rPr>
                      <m:t>,…..</m:t>
                    </m:r>
                  </m:oMath>
                </a14:m>
                <a:r>
                  <a:rPr lang="en-US" i="1" dirty="0">
                    <a:solidFill>
                      <a:srgbClr val="002060"/>
                    </a:solidFill>
                    <a:cs typeface="Times New Roman" panose="02020603050405020304" pitchFamily="18" charset="0"/>
                  </a:rPr>
                  <a:t> </a:t>
                </a:r>
                <a:r>
                  <a:rPr lang="en-US" dirty="0">
                    <a:cs typeface="Times New Roman" panose="02020603050405020304" pitchFamily="18" charset="0"/>
                  </a:rPr>
                  <a:t>to predict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endParaRPr lang="en-US" i="1" baseline="-25000" dirty="0">
                  <a:cs typeface="Times New Roman" panose="02020603050405020304" pitchFamily="18" charset="0"/>
                </a:endParaRPr>
              </a:p>
              <a:p>
                <a:pPr marL="2720546" lvl="7" indent="-263279">
                  <a:buBlip>
                    <a:blip r:embed="rId2"/>
                  </a:buBlip>
                </a:pPr>
                <a:endParaRPr lang="en-US" dirty="0">
                  <a:cs typeface="Times New Roman" panose="02020603050405020304" pitchFamily="18" charset="0"/>
                </a:endParaRPr>
              </a:p>
              <a:p>
                <a:pPr marL="263279" indent="-263279">
                  <a:buBlip>
                    <a:blip r:embed="rId2"/>
                  </a:buBlip>
                </a:pPr>
                <a:r>
                  <a:rPr lang="en-US" dirty="0">
                    <a:cs typeface="Times New Roman" panose="02020603050405020304" pitchFamily="18" charset="0"/>
                  </a:rPr>
                  <a:t>An auto-regression is a regression model in which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r>
                  <a:rPr lang="en-US" dirty="0">
                    <a:cs typeface="Times New Roman" panose="02020603050405020304" pitchFamily="18" charset="0"/>
                  </a:rPr>
                  <a:t> is regressed against its own lagged values.</a:t>
                </a:r>
              </a:p>
              <a:p>
                <a:pPr marL="3071584" lvl="8" indent="-263279">
                  <a:buBlip>
                    <a:blip r:embed="rId2"/>
                  </a:buBlip>
                </a:pPr>
                <a:endParaRPr lang="en-US" dirty="0">
                  <a:cs typeface="Times New Roman" panose="02020603050405020304" pitchFamily="18" charset="0"/>
                </a:endParaRPr>
              </a:p>
              <a:p>
                <a:pPr marL="263279" indent="-263279">
                  <a:buBlip>
                    <a:blip r:embed="rId2"/>
                  </a:buBlip>
                </a:pPr>
                <a:r>
                  <a:rPr lang="en-US" dirty="0">
                    <a:cs typeface="Times New Roman" panose="02020603050405020304" pitchFamily="18" charset="0"/>
                  </a:rPr>
                  <a:t>The number of lags used as regressors is called the </a:t>
                </a:r>
                <a:r>
                  <a:rPr lang="en-US" b="1" dirty="0">
                    <a:solidFill>
                      <a:srgbClr val="0B5ED7"/>
                    </a:solidFill>
                    <a:cs typeface="Times New Roman" panose="02020603050405020304" pitchFamily="18" charset="0"/>
                  </a:rPr>
                  <a:t>order</a:t>
                </a:r>
                <a:r>
                  <a:rPr lang="en-US" dirty="0">
                    <a:solidFill>
                      <a:srgbClr val="0B5ED7"/>
                    </a:solidFill>
                    <a:cs typeface="Times New Roman" panose="02020603050405020304" pitchFamily="18" charset="0"/>
                  </a:rPr>
                  <a:t> of auto-regression</a:t>
                </a:r>
              </a:p>
              <a:p>
                <a:pPr marL="3071584" lvl="8" indent="-263279">
                  <a:buBlip>
                    <a:blip r:embed="rId2"/>
                  </a:buBlip>
                </a:pPr>
                <a:endParaRPr lang="en-US" dirty="0">
                  <a:cs typeface="Times New Roman" panose="02020603050405020304" pitchFamily="18" charset="0"/>
                </a:endParaRPr>
              </a:p>
              <a:p>
                <a:pPr marL="614317" lvl="1" indent="-263279">
                  <a:buBlip>
                    <a:blip r:embed="rId2"/>
                  </a:buBlip>
                </a:pPr>
                <a:r>
                  <a:rPr lang="en-US" dirty="0">
                    <a:cs typeface="Times New Roman" panose="02020603050405020304" pitchFamily="18" charset="0"/>
                  </a:rPr>
                  <a:t>In first order auto-regression (denoted as AR(1)),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r>
                  <a:rPr lang="en-US" dirty="0">
                    <a:cs typeface="Times New Roman" panose="02020603050405020304" pitchFamily="18" charset="0"/>
                  </a:rPr>
                  <a:t> is regressed against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oMath>
                </a14:m>
                <a:endParaRPr lang="en-US" i="1" baseline="-25000" dirty="0">
                  <a:cs typeface="Times New Roman" panose="02020603050405020304" pitchFamily="18" charset="0"/>
                </a:endParaRPr>
              </a:p>
              <a:p>
                <a:pPr marL="3071584" lvl="8" indent="-263279">
                  <a:buBlip>
                    <a:blip r:embed="rId2"/>
                  </a:buBlip>
                </a:pPr>
                <a:endParaRPr lang="en-US" i="1" baseline="-25000" dirty="0">
                  <a:cs typeface="Times New Roman" panose="02020603050405020304" pitchFamily="18" charset="0"/>
                </a:endParaRPr>
              </a:p>
              <a:p>
                <a:pPr marL="614317" lvl="1" indent="-263279">
                  <a:buBlip>
                    <a:blip r:embed="rId2"/>
                  </a:buBlip>
                </a:pPr>
                <a:r>
                  <a:rPr lang="en-US" dirty="0">
                    <a:cs typeface="Times New Roman" panose="02020603050405020304" pitchFamily="18" charset="0"/>
                  </a:rPr>
                  <a:t>In </a:t>
                </a:r>
                <a14:m>
                  <m:oMath xmlns:m="http://schemas.openxmlformats.org/officeDocument/2006/math">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𝑝</m:t>
                        </m:r>
                      </m:e>
                      <m:sup>
                        <m:r>
                          <a:rPr lang="en-US" i="1">
                            <a:solidFill>
                              <a:srgbClr val="002060"/>
                            </a:solidFill>
                            <a:latin typeface="Cambria Math" panose="02040503050406030204" pitchFamily="18" charset="0"/>
                            <a:cs typeface="Times New Roman" panose="02020603050405020304" pitchFamily="18" charset="0"/>
                          </a:rPr>
                          <m:t>𝑡h</m:t>
                        </m:r>
                      </m:sup>
                    </m:sSup>
                  </m:oMath>
                </a14:m>
                <a:r>
                  <a:rPr lang="en-US" dirty="0">
                    <a:cs typeface="Times New Roman" panose="02020603050405020304" pitchFamily="18" charset="0"/>
                  </a:rPr>
                  <a:t> order auto-regression (denoted as AR(</a:t>
                </a:r>
                <a:r>
                  <a:rPr lang="en-US" i="1" dirty="0">
                    <a:cs typeface="Times New Roman" panose="02020603050405020304" pitchFamily="18" charset="0"/>
                  </a:rPr>
                  <a:t>p</a:t>
                </a:r>
                <a:r>
                  <a:rPr lang="en-US" dirty="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sub>
                    </m:sSub>
                  </m:oMath>
                </a14:m>
                <a:r>
                  <a:rPr lang="en-US" i="1" dirty="0">
                    <a:cs typeface="Times New Roman" panose="02020603050405020304" pitchFamily="18" charset="0"/>
                  </a:rPr>
                  <a:t> </a:t>
                </a:r>
                <a:r>
                  <a:rPr lang="en-US" dirty="0">
                    <a:cs typeface="Times New Roman" panose="02020603050405020304" pitchFamily="18" charset="0"/>
                  </a:rPr>
                  <a:t>is regressed against,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−1</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−2</m:t>
                        </m:r>
                      </m:sub>
                    </m:sSub>
                    <m:r>
                      <a:rPr lang="en-US" i="1">
                        <a:solidFill>
                          <a:srgbClr val="002060"/>
                        </a:solidFill>
                        <a:latin typeface="Cambria Math" panose="02040503050406030204" pitchFamily="18" charset="0"/>
                        <a:cs typeface="Times New Roman" panose="02020603050405020304" pitchFamily="18" charset="0"/>
                      </a:rPr>
                      <m:t>,…..,</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𝑡</m:t>
                        </m:r>
                        <m:r>
                          <a:rPr lang="en-US" i="1">
                            <a:solidFill>
                              <a:srgbClr val="002060"/>
                            </a:solidFill>
                            <a:latin typeface="Cambria Math" panose="02040503050406030204" pitchFamily="18" charset="0"/>
                            <a:cs typeface="Times New Roman" panose="02020603050405020304" pitchFamily="18" charset="0"/>
                          </a:rPr>
                          <m:t>−</m:t>
                        </m:r>
                        <m:r>
                          <a:rPr lang="en-US" i="1">
                            <a:solidFill>
                              <a:srgbClr val="002060"/>
                            </a:solidFill>
                            <a:latin typeface="Cambria Math" panose="02040503050406030204" pitchFamily="18" charset="0"/>
                            <a:cs typeface="Times New Roman" panose="02020603050405020304" pitchFamily="18" charset="0"/>
                          </a:rPr>
                          <m:t>𝑝</m:t>
                        </m:r>
                      </m:sub>
                    </m:sSub>
                  </m:oMath>
                </a14:m>
                <a:endParaRPr lang="en-US" dirty="0">
                  <a:latin typeface="Times New Roman" panose="02020603050405020304" pitchFamily="18" charset="0"/>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37331"/>
                <a:ext cx="8088722" cy="394678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5274D7E1-2720-47D6-9C51-E0526B65746C}"/>
              </a:ext>
            </a:extLst>
          </p:cNvPr>
          <p:cNvSpPr/>
          <p:nvPr/>
        </p:nvSpPr>
        <p:spPr>
          <a:xfrm>
            <a:off x="337647" y="1626195"/>
            <a:ext cx="7938251"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Definition</a:t>
            </a:r>
          </a:p>
        </p:txBody>
      </p:sp>
      <p:sp>
        <p:nvSpPr>
          <p:cNvPr id="2" name="Date Placeholder 1">
            <a:extLst>
              <a:ext uri="{FF2B5EF4-FFF2-40B4-BE49-F238E27FC236}">
                <a16:creationId xmlns:a16="http://schemas.microsoft.com/office/drawing/2014/main" id="{1DD08F79-4AA3-08F7-02F5-47F22120AAE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9557297-8C77-64E1-3647-A6058347F36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65575505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0" name="Title 1"/>
              <p:cNvSpPr>
                <a:spLocks noGrp="1"/>
              </p:cNvSpPr>
              <p:nvPr>
                <p:ph type="title"/>
              </p:nvPr>
            </p:nvSpPr>
            <p:spPr>
              <a:xfrm>
                <a:off x="275482" y="457056"/>
                <a:ext cx="8617932" cy="436382"/>
              </a:xfrm>
            </p:spPr>
            <p:txBody>
              <a:bodyPr>
                <a:normAutofit fontScale="90000"/>
              </a:bodyPr>
              <a:lstStyle/>
              <a:p>
                <a14:m>
                  <m:oMath xmlns:m="http://schemas.openxmlformats.org/officeDocument/2006/math">
                    <m:sSup>
                      <m:sSupPr>
                        <m:ctrlPr>
                          <a:rPr lang="en-US" altLang="en-US" sz="4000" b="1" i="1" smtClean="0">
                            <a:solidFill>
                              <a:srgbClr val="C00000"/>
                            </a:solidFill>
                            <a:latin typeface="Cambria Math" panose="02040503050406030204" pitchFamily="18" charset="0"/>
                          </a:rPr>
                        </m:ctrlPr>
                      </m:sSupPr>
                      <m:e>
                        <m:r>
                          <a:rPr lang="en-US" altLang="en-US" sz="4000" b="1" i="1">
                            <a:solidFill>
                              <a:srgbClr val="C00000"/>
                            </a:solidFill>
                            <a:latin typeface="Cambria Math" panose="02040503050406030204" pitchFamily="18" charset="0"/>
                          </a:rPr>
                          <m:t>𝒑</m:t>
                        </m:r>
                      </m:e>
                      <m:sup>
                        <m:r>
                          <a:rPr lang="en-US" altLang="en-US" sz="4000" b="1" i="1">
                            <a:solidFill>
                              <a:srgbClr val="C00000"/>
                            </a:solidFill>
                            <a:latin typeface="Cambria Math" panose="02040503050406030204" pitchFamily="18" charset="0"/>
                          </a:rPr>
                          <m:t>𝒕𝒉</m:t>
                        </m:r>
                      </m:sup>
                    </m:sSup>
                    <m:r>
                      <a:rPr lang="en-US" altLang="en-US" sz="4000" b="1" i="0" smtClean="0">
                        <a:solidFill>
                          <a:srgbClr val="C00000"/>
                        </a:solidFill>
                        <a:latin typeface="Cambria Math" panose="02040503050406030204" pitchFamily="18" charset="0"/>
                      </a:rPr>
                      <m:t>𝐎</m:t>
                    </m:r>
                  </m:oMath>
                </a14:m>
                <a:r>
                  <a:rPr lang="en-US" altLang="en-US" sz="4000" b="1" dirty="0" err="1">
                    <a:solidFill>
                      <a:srgbClr val="C00000"/>
                    </a:solidFill>
                    <a:latin typeface="Times New Roman" panose="02020603050405020304" pitchFamily="18" charset="0"/>
                    <a:cs typeface="Times New Roman" panose="02020603050405020304" pitchFamily="18" charset="0"/>
                  </a:rPr>
                  <a:t>rder</a:t>
                </a:r>
                <a:r>
                  <a:rPr lang="en-US" altLang="en-US" sz="4000" b="1" dirty="0">
                    <a:solidFill>
                      <a:srgbClr val="C00000"/>
                    </a:solidFill>
                    <a:latin typeface="Times New Roman" panose="02020603050405020304" pitchFamily="18" charset="0"/>
                    <a:cs typeface="Times New Roman" panose="02020603050405020304" pitchFamily="18" charset="0"/>
                  </a:rPr>
                  <a:t> Auto-regression Model</a:t>
                </a:r>
              </a:p>
            </p:txBody>
          </p:sp>
        </mc:Choice>
        <mc:Fallback xmlns="">
          <p:sp>
            <p:nvSpPr>
              <p:cNvPr id="22530" name="Title 1"/>
              <p:cNvSpPr>
                <a:spLocks noGrp="1" noRot="1" noChangeAspect="1" noMove="1" noResize="1" noEditPoints="1" noAdjustHandles="1" noChangeArrowheads="1" noChangeShapeType="1" noTextEdit="1"/>
              </p:cNvSpPr>
              <p:nvPr>
                <p:ph type="title"/>
              </p:nvPr>
            </p:nvSpPr>
            <p:spPr>
              <a:xfrm>
                <a:off x="275482" y="457056"/>
                <a:ext cx="8617932" cy="436382"/>
              </a:xfrm>
              <a:blipFill>
                <a:blip r:embed="rId2"/>
                <a:stretch>
                  <a:fillRect l="-1912" t="-60000" b="-60000"/>
                </a:stretch>
              </a:blipFill>
            </p:spPr>
            <p:txBody>
              <a:bodyPr/>
              <a:lstStyle/>
              <a:p>
                <a:r>
                  <a:rPr lang="en-US">
                    <a:noFill/>
                  </a:rPr>
                  <a:t> </a:t>
                </a:r>
              </a:p>
            </p:txBody>
          </p:sp>
        </mc:Fallback>
      </mc:AlternateContent>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138</a:t>
            </a:fld>
            <a:endParaRPr lang="en-US" altLang="en-US" sz="921">
              <a:solidFill>
                <a:srgbClr val="898989"/>
              </a:solidFill>
            </a:endParaRPr>
          </a:p>
        </p:txBody>
      </p:sp>
      <p:cxnSp>
        <p:nvCxnSpPr>
          <p:cNvPr id="7" name="Straight Connector 6"/>
          <p:cNvCxnSpPr/>
          <p:nvPr/>
        </p:nvCxnSpPr>
        <p:spPr>
          <a:xfrm>
            <a:off x="287653" y="119546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7" y="2037331"/>
                <a:ext cx="7996123" cy="243049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nSpc>
                    <a:spcPct val="115000"/>
                  </a:lnSpc>
                  <a:spcAft>
                    <a:spcPts val="768"/>
                  </a:spcAft>
                </a:pPr>
                <a:r>
                  <a:rPr lang="en-US" dirty="0">
                    <a:solidFill>
                      <a:prstClr val="black"/>
                    </a:solidFill>
                    <a:cs typeface="Times New Roman" panose="02020603050405020304" pitchFamily="18" charset="0"/>
                  </a:rPr>
                  <a:t>In general, the </a:t>
                </a:r>
                <a14:m>
                  <m:oMath xmlns:m="http://schemas.openxmlformats.org/officeDocument/2006/math">
                    <m:sSup>
                      <m:sSupPr>
                        <m:ctrlP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𝑝</m:t>
                        </m:r>
                      </m:e>
                      <m:sup>
                        <m: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𝑡h</m:t>
                        </m:r>
                      </m:sup>
                    </m:sSup>
                  </m:oMath>
                </a14:m>
                <a:r>
                  <a:rPr lang="en-US" dirty="0">
                    <a:solidFill>
                      <a:prstClr val="black"/>
                    </a:solidFill>
                    <a:cs typeface="Times New Roman" panose="02020603050405020304" pitchFamily="18" charset="0"/>
                  </a:rPr>
                  <a:t> order auto-regression model is defined as</a:t>
                </a:r>
              </a:p>
              <a:p>
                <a:pPr>
                  <a:lnSpc>
                    <a:spcPct val="115000"/>
                  </a:lnSpc>
                  <a:spcAft>
                    <a:spcPts val="768"/>
                  </a:spcAft>
                </a:pPr>
                <a14:m>
                  <m:oMathPara xmlns:m="http://schemas.openxmlformats.org/officeDocument/2006/math">
                    <m:oMathParaPr>
                      <m:jc m:val="centerGroup"/>
                    </m:oMathParaPr>
                    <m:oMath xmlns:m="http://schemas.openxmlformats.org/officeDocument/2006/math">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𝑌</m:t>
                          </m:r>
                        </m:e>
                        <m:sub>
                          <m:r>
                            <a:rPr lang="en-IN" i="1">
                              <a:solidFill>
                                <a:srgbClr val="002060"/>
                              </a:solidFill>
                              <a:latin typeface="Cambria Math" panose="02040503050406030204" pitchFamily="18" charset="0"/>
                              <a:ea typeface="Cambria Math" panose="02040503050406030204" pitchFamily="18" charset="0"/>
                              <a:cs typeface="Times New Roman"/>
                            </a:rPr>
                            <m:t>𝑡</m:t>
                          </m:r>
                        </m:sub>
                      </m:sSub>
                      <m:r>
                        <a:rPr lang="en-IN" i="1">
                          <a:solidFill>
                            <a:srgbClr val="002060"/>
                          </a:solidFill>
                          <a:latin typeface="Cambria Math" panose="02040503050406030204" pitchFamily="18" charset="0"/>
                          <a:ea typeface="Cambria Math" panose="02040503050406030204" pitchFamily="18" charset="0"/>
                          <a:cs typeface="Times New Roman"/>
                        </a:rPr>
                        <m:t>=</m:t>
                      </m:r>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𝛽</m:t>
                          </m:r>
                        </m:e>
                        <m:sub>
                          <m:r>
                            <a:rPr lang="en-IN" i="1">
                              <a:solidFill>
                                <a:srgbClr val="002060"/>
                              </a:solidFill>
                              <a:latin typeface="Cambria Math" panose="02040503050406030204" pitchFamily="18" charset="0"/>
                              <a:ea typeface="Cambria Math" panose="02040503050406030204" pitchFamily="18" charset="0"/>
                              <a:cs typeface="Times New Roman"/>
                            </a:rPr>
                            <m:t>0</m:t>
                          </m:r>
                        </m:sub>
                      </m:sSub>
                      <m:r>
                        <a:rPr lang="en-IN" i="1">
                          <a:solidFill>
                            <a:srgbClr val="002060"/>
                          </a:solidFill>
                          <a:latin typeface="Cambria Math" panose="02040503050406030204" pitchFamily="18" charset="0"/>
                          <a:ea typeface="Cambria Math" panose="02040503050406030204" pitchFamily="18" charset="0"/>
                          <a:cs typeface="Times New Roman"/>
                        </a:rPr>
                        <m:t>+</m:t>
                      </m:r>
                      <m:nary>
                        <m:naryPr>
                          <m:chr m:val="∑"/>
                          <m:limLoc m:val="undOvr"/>
                          <m:ctrlPr>
                            <a:rPr lang="en-IN" i="1">
                              <a:solidFill>
                                <a:srgbClr val="002060"/>
                              </a:solidFill>
                              <a:latin typeface="Cambria Math" panose="02040503050406030204" pitchFamily="18" charset="0"/>
                              <a:ea typeface="Cambria Math" panose="02040503050406030204" pitchFamily="18" charset="0"/>
                              <a:cs typeface="Times New Roman"/>
                            </a:rPr>
                          </m:ctrlPr>
                        </m:naryPr>
                        <m:sub>
                          <m:r>
                            <a:rPr lang="en-IN" i="1">
                              <a:solidFill>
                                <a:srgbClr val="002060"/>
                              </a:solidFill>
                              <a:latin typeface="Cambria Math" panose="02040503050406030204" pitchFamily="18" charset="0"/>
                              <a:ea typeface="Cambria Math" panose="02040503050406030204" pitchFamily="18" charset="0"/>
                              <a:cs typeface="Times New Roman"/>
                            </a:rPr>
                            <m:t>𝑖</m:t>
                          </m:r>
                          <m:r>
                            <a:rPr lang="en-IN" i="1">
                              <a:solidFill>
                                <a:srgbClr val="002060"/>
                              </a:solidFill>
                              <a:latin typeface="Cambria Math" panose="02040503050406030204" pitchFamily="18" charset="0"/>
                              <a:ea typeface="Cambria Math" panose="02040503050406030204" pitchFamily="18" charset="0"/>
                              <a:cs typeface="Times New Roman"/>
                            </a:rPr>
                            <m:t>=1</m:t>
                          </m:r>
                        </m:sub>
                        <m:sup>
                          <m:r>
                            <a:rPr lang="en-IN" i="1">
                              <a:solidFill>
                                <a:srgbClr val="002060"/>
                              </a:solidFill>
                              <a:latin typeface="Cambria Math" panose="02040503050406030204" pitchFamily="18" charset="0"/>
                              <a:ea typeface="Cambria Math" panose="02040503050406030204" pitchFamily="18" charset="0"/>
                              <a:cs typeface="Times New Roman"/>
                            </a:rPr>
                            <m:t>𝑝</m:t>
                          </m:r>
                        </m:sup>
                        <m:e>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𝛽</m:t>
                              </m:r>
                            </m:e>
                            <m:sub>
                              <m:r>
                                <a:rPr lang="en-IN" i="1">
                                  <a:solidFill>
                                    <a:srgbClr val="002060"/>
                                  </a:solidFill>
                                  <a:latin typeface="Cambria Math" panose="02040503050406030204" pitchFamily="18" charset="0"/>
                                  <a:ea typeface="Cambria Math" panose="02040503050406030204" pitchFamily="18" charset="0"/>
                                  <a:cs typeface="Times New Roman"/>
                                </a:rPr>
                                <m:t>𝑖</m:t>
                              </m:r>
                            </m:sub>
                          </m:sSub>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𝑌</m:t>
                              </m:r>
                            </m:e>
                            <m:sub>
                              <m:r>
                                <a:rPr lang="en-IN" i="1">
                                  <a:solidFill>
                                    <a:srgbClr val="002060"/>
                                  </a:solidFill>
                                  <a:latin typeface="Cambria Math" panose="02040503050406030204" pitchFamily="18" charset="0"/>
                                  <a:ea typeface="Cambria Math" panose="02040503050406030204" pitchFamily="18" charset="0"/>
                                  <a:cs typeface="Times New Roman"/>
                                </a:rPr>
                                <m:t>𝑡</m:t>
                              </m:r>
                              <m:r>
                                <a:rPr lang="en-IN" i="1">
                                  <a:solidFill>
                                    <a:srgbClr val="002060"/>
                                  </a:solidFill>
                                  <a:latin typeface="Cambria Math" panose="02040503050406030204" pitchFamily="18" charset="0"/>
                                  <a:ea typeface="Cambria Math" panose="02040503050406030204" pitchFamily="18" charset="0"/>
                                  <a:cs typeface="Times New Roman"/>
                                </a:rPr>
                                <m:t>−</m:t>
                              </m:r>
                              <m:r>
                                <a:rPr lang="en-IN" i="1">
                                  <a:solidFill>
                                    <a:srgbClr val="002060"/>
                                  </a:solidFill>
                                  <a:latin typeface="Cambria Math" panose="02040503050406030204" pitchFamily="18" charset="0"/>
                                  <a:ea typeface="Cambria Math" panose="02040503050406030204" pitchFamily="18" charset="0"/>
                                  <a:cs typeface="Times New Roman"/>
                                </a:rPr>
                                <m:t>𝑖</m:t>
                              </m:r>
                            </m:sub>
                          </m:sSub>
                        </m:e>
                      </m:nary>
                      <m:r>
                        <a:rPr lang="en-IN" i="1">
                          <a:solidFill>
                            <a:srgbClr val="002060"/>
                          </a:solidFill>
                          <a:latin typeface="Cambria Math" panose="02040503050406030204" pitchFamily="18" charset="0"/>
                          <a:ea typeface="Cambria Math" panose="02040503050406030204" pitchFamily="18" charset="0"/>
                          <a:cs typeface="Times New Roman"/>
                        </a:rPr>
                        <m:t>+</m:t>
                      </m:r>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𝜀</m:t>
                          </m:r>
                        </m:e>
                        <m:sub>
                          <m:r>
                            <a:rPr lang="en-IN" i="1">
                              <a:solidFill>
                                <a:srgbClr val="002060"/>
                              </a:solidFill>
                              <a:latin typeface="Cambria Math" panose="02040503050406030204" pitchFamily="18" charset="0"/>
                              <a:ea typeface="Cambria Math" panose="02040503050406030204" pitchFamily="18" charset="0"/>
                              <a:cs typeface="Times New Roman"/>
                            </a:rPr>
                            <m:t>𝑡</m:t>
                          </m:r>
                        </m:sub>
                      </m:sSub>
                    </m:oMath>
                  </m:oMathPara>
                </a14:m>
                <a:endParaRPr lang="en-US" i="1" dirty="0">
                  <a:solidFill>
                    <a:schemeClr val="tx1"/>
                  </a:solidFill>
                  <a:latin typeface="Cambria Math" panose="02040503050406030204" pitchFamily="18" charset="0"/>
                  <a:ea typeface="Cambria Math" panose="02040503050406030204" pitchFamily="18" charset="0"/>
                  <a:cs typeface="Times New Roman"/>
                </a:endParaRPr>
              </a:p>
              <a:p>
                <a:pPr>
                  <a:lnSpc>
                    <a:spcPct val="115000"/>
                  </a:lnSpc>
                  <a:spcAft>
                    <a:spcPts val="768"/>
                  </a:spcAft>
                </a:pPr>
                <a:r>
                  <a:rPr lang="en-IN" dirty="0">
                    <a:solidFill>
                      <a:prstClr val="black"/>
                    </a:solidFill>
                    <a:cs typeface="Times New Roman" panose="02020603050405020304" pitchFamily="18" charset="0"/>
                  </a:rPr>
                  <a:t>      </a:t>
                </a:r>
                <a14:m>
                  <m:oMath xmlns:m="http://schemas.openxmlformats.org/officeDocument/2006/math">
                    <m:r>
                      <m:rPr>
                        <m:sty m:val="p"/>
                      </m:rPr>
                      <a:rPr lang="en-IN" dirty="0">
                        <a:solidFill>
                          <a:prstClr val="black"/>
                        </a:solidFill>
                        <a:latin typeface="Cambria Math" panose="02040503050406030204" pitchFamily="18" charset="0"/>
                        <a:cs typeface="Times New Roman" panose="02020603050405020304" pitchFamily="18" charset="0"/>
                      </a:rPr>
                      <m:t>where</m:t>
                    </m:r>
                    <m:r>
                      <a:rPr lang="en-US" i="1" dirty="0">
                        <a:solidFill>
                          <a:prstClr val="black"/>
                        </a:solidFill>
                        <a:latin typeface="Cambria Math" panose="02040503050406030204" pitchFamily="18" charset="0"/>
                        <a:cs typeface="Times New Roman" panose="02020603050405020304" pitchFamily="18" charset="0"/>
                      </a:rPr>
                      <m:t>,</m:t>
                    </m:r>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𝛽</m:t>
                            </m:r>
                          </m:e>
                          <m:sub>
                            <m:r>
                              <a:rPr lang="en-IN" i="1">
                                <a:solidFill>
                                  <a:srgbClr val="002060"/>
                                </a:solidFill>
                                <a:latin typeface="Cambria Math" panose="02040503050406030204" pitchFamily="18" charset="0"/>
                                <a:ea typeface="Cambria Math" panose="02040503050406030204" pitchFamily="18" charset="0"/>
                                <a:cs typeface="Times New Roman"/>
                              </a:rPr>
                              <m:t>0</m:t>
                            </m:r>
                          </m:sub>
                        </m:sSub>
                        <m:r>
                          <a:rPr lang="en-US" i="1">
                            <a:solidFill>
                              <a:srgbClr val="002060"/>
                            </a:solidFill>
                            <a:latin typeface="Cambria Math" panose="02040503050406030204" pitchFamily="18" charset="0"/>
                            <a:ea typeface="Cambria Math" panose="02040503050406030204" pitchFamily="18" charset="0"/>
                            <a:cs typeface="Times New Roman"/>
                          </a:rPr>
                          <m:t>, </m:t>
                        </m:r>
                        <m:r>
                          <a:rPr lang="en-IN" i="1">
                            <a:solidFill>
                              <a:srgbClr val="002060"/>
                            </a:solidFill>
                            <a:latin typeface="Cambria Math" panose="02040503050406030204" pitchFamily="18" charset="0"/>
                            <a:ea typeface="Cambria Math" panose="02040503050406030204" pitchFamily="18" charset="0"/>
                            <a:cs typeface="Times New Roman"/>
                          </a:rPr>
                          <m:t>𝛽</m:t>
                        </m:r>
                      </m:e>
                      <m:sub>
                        <m:r>
                          <a:rPr lang="en-US" i="1">
                            <a:solidFill>
                              <a:srgbClr val="002060"/>
                            </a:solidFill>
                            <a:latin typeface="Cambria Math" panose="02040503050406030204" pitchFamily="18" charset="0"/>
                            <a:ea typeface="Cambria Math" panose="02040503050406030204" pitchFamily="18" charset="0"/>
                            <a:cs typeface="Times New Roman"/>
                          </a:rPr>
                          <m:t>1</m:t>
                        </m:r>
                      </m:sub>
                    </m:sSub>
                    <m:r>
                      <a:rPr lang="en-US" i="1">
                        <a:solidFill>
                          <a:srgbClr val="002060"/>
                        </a:solidFill>
                        <a:latin typeface="Cambria Math" panose="02040503050406030204" pitchFamily="18" charset="0"/>
                        <a:ea typeface="Cambria Math" panose="02040503050406030204" pitchFamily="18" charset="0"/>
                        <a:cs typeface="Times New Roman"/>
                      </a:rPr>
                      <m:t>, …,</m:t>
                    </m:r>
                    <m:sSub>
                      <m:sSubPr>
                        <m:ctrlPr>
                          <a:rPr lang="en-IN" i="1">
                            <a:solidFill>
                              <a:srgbClr val="002060"/>
                            </a:solidFill>
                            <a:latin typeface="Cambria Math" panose="02040503050406030204" pitchFamily="18" charset="0"/>
                            <a:ea typeface="Cambria Math" panose="02040503050406030204" pitchFamily="18" charset="0"/>
                            <a:cs typeface="Times New Roman"/>
                          </a:rPr>
                        </m:ctrlPr>
                      </m:sSubPr>
                      <m:e>
                        <m:r>
                          <a:rPr lang="en-IN" i="1">
                            <a:solidFill>
                              <a:srgbClr val="002060"/>
                            </a:solidFill>
                            <a:latin typeface="Cambria Math" panose="02040503050406030204" pitchFamily="18" charset="0"/>
                            <a:ea typeface="Cambria Math" panose="02040503050406030204" pitchFamily="18" charset="0"/>
                            <a:cs typeface="Times New Roman"/>
                          </a:rPr>
                          <m:t>𝛽</m:t>
                        </m:r>
                      </m:e>
                      <m:sub>
                        <m:r>
                          <a:rPr lang="en-US" i="1">
                            <a:solidFill>
                              <a:srgbClr val="002060"/>
                            </a:solidFill>
                            <a:latin typeface="Cambria Math" panose="02040503050406030204" pitchFamily="18" charset="0"/>
                            <a:ea typeface="Cambria Math" panose="02040503050406030204" pitchFamily="18" charset="0"/>
                            <a:cs typeface="Times New Roman"/>
                          </a:rPr>
                          <m:t>𝑝</m:t>
                        </m:r>
                      </m:sub>
                    </m:sSub>
                  </m:oMath>
                </a14:m>
                <a:r>
                  <a:rPr lang="en-IN" dirty="0">
                    <a:ea typeface="Calibri"/>
                    <a:cs typeface="Times New Roman"/>
                  </a:rPr>
                  <a:t> </a:t>
                </a:r>
                <a:r>
                  <a:rPr lang="en-IN" dirty="0">
                    <a:solidFill>
                      <a:schemeClr val="tx1"/>
                    </a:solidFill>
                    <a:ea typeface="Calibri"/>
                    <a:cs typeface="Times New Roman" pitchFamily="18" charset="0"/>
                  </a:rPr>
                  <a:t>is called auto-regression coefficients and </a:t>
                </a:r>
                <a14:m>
                  <m:oMath xmlns:m="http://schemas.openxmlformats.org/officeDocument/2006/math">
                    <m:sSub>
                      <m:sSubPr>
                        <m:ctrlPr>
                          <a:rPr lang="en-IN" i="1">
                            <a:solidFill>
                              <a:srgbClr val="002060"/>
                            </a:solidFill>
                            <a:latin typeface="Cambria Math" panose="02040503050406030204" pitchFamily="18" charset="0"/>
                            <a:ea typeface="Calibri"/>
                            <a:cs typeface="Times New Roman"/>
                          </a:rPr>
                        </m:ctrlPr>
                      </m:sSubPr>
                      <m:e>
                        <m:r>
                          <a:rPr lang="en-IN" i="1">
                            <a:solidFill>
                              <a:srgbClr val="002060"/>
                            </a:solidFill>
                            <a:latin typeface="Cambria Math" panose="02040503050406030204" pitchFamily="18" charset="0"/>
                            <a:ea typeface="Calibri"/>
                            <a:cs typeface="Times New Roman"/>
                          </a:rPr>
                          <m:t>𝜀</m:t>
                        </m:r>
                      </m:e>
                      <m:sub>
                        <m:r>
                          <a:rPr lang="en-IN" i="1">
                            <a:solidFill>
                              <a:srgbClr val="002060"/>
                            </a:solidFill>
                            <a:latin typeface="Cambria Math" panose="02040503050406030204" pitchFamily="18" charset="0"/>
                            <a:ea typeface="Calibri"/>
                            <a:cs typeface="Times New Roman"/>
                          </a:rPr>
                          <m:t>𝑡</m:t>
                        </m:r>
                      </m:sub>
                    </m:sSub>
                  </m:oMath>
                </a14:m>
                <a:r>
                  <a:rPr lang="en-IN" dirty="0">
                    <a:solidFill>
                      <a:schemeClr val="tx1"/>
                    </a:solidFill>
                    <a:ea typeface="Calibri"/>
                    <a:cs typeface="Times New Roman" pitchFamily="18" charset="0"/>
                  </a:rPr>
                  <a:t> is the noise term or residue and in practice it is assumed to Gaussian white noise  </a:t>
                </a:r>
                <a:endParaRPr lang="en-IN" dirty="0">
                  <a:solidFill>
                    <a:prstClr val="black"/>
                  </a:solidFill>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7" y="2037331"/>
                <a:ext cx="7996123" cy="243049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274D7E1-2720-47D6-9C51-E0526B65746C}"/>
                  </a:ext>
                </a:extLst>
              </p:cNvPr>
              <p:cNvSpPr/>
              <p:nvPr/>
            </p:nvSpPr>
            <p:spPr>
              <a:xfrm>
                <a:off x="337648" y="1570463"/>
                <a:ext cx="7996124" cy="411779"/>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solidFill>
                      <a:schemeClr val="bg1"/>
                    </a:solidFill>
                    <a:cs typeface="Times New Roman" panose="02020603050405020304" pitchFamily="18" charset="0"/>
                  </a:rPr>
                  <a:t>Formula: </a:t>
                </a:r>
                <a14:m>
                  <m:oMath xmlns:m="http://schemas.openxmlformats.org/officeDocument/2006/math">
                    <m:sSup>
                      <m:sSupPr>
                        <m:ctrlPr>
                          <a:rPr lang="en-US" sz="2000" b="1" i="1">
                            <a:solidFill>
                              <a:schemeClr val="bg1"/>
                            </a:solidFill>
                            <a:latin typeface="Cambria Math" panose="02040503050406030204" pitchFamily="18" charset="0"/>
                            <a:cs typeface="Times New Roman" panose="02020603050405020304" pitchFamily="18" charset="0"/>
                          </a:rPr>
                        </m:ctrlPr>
                      </m:sSupPr>
                      <m:e>
                        <m:r>
                          <a:rPr lang="en-US" sz="2000" b="1" i="1">
                            <a:solidFill>
                              <a:schemeClr val="bg1"/>
                            </a:solidFill>
                            <a:latin typeface="Cambria Math" panose="02040503050406030204" pitchFamily="18" charset="0"/>
                            <a:cs typeface="Times New Roman" panose="02020603050405020304" pitchFamily="18" charset="0"/>
                          </a:rPr>
                          <m:t>𝒑</m:t>
                        </m:r>
                      </m:e>
                      <m:sup>
                        <m:r>
                          <a:rPr lang="en-US" sz="2000" b="1" i="1">
                            <a:solidFill>
                              <a:schemeClr val="bg1"/>
                            </a:solidFill>
                            <a:latin typeface="Cambria Math" panose="02040503050406030204" pitchFamily="18" charset="0"/>
                            <a:cs typeface="Times New Roman" panose="02020603050405020304" pitchFamily="18" charset="0"/>
                          </a:rPr>
                          <m:t>𝒕𝒉</m:t>
                        </m:r>
                      </m:sup>
                    </m:sSup>
                  </m:oMath>
                </a14:m>
                <a:r>
                  <a:rPr lang="en-US" sz="2000" b="1" dirty="0">
                    <a:solidFill>
                      <a:schemeClr val="bg1"/>
                    </a:solidFill>
                    <a:cs typeface="Times New Roman" panose="02020603050405020304" pitchFamily="18" charset="0"/>
                  </a:rPr>
                  <a:t> Order Auto-regression Model </a:t>
                </a:r>
              </a:p>
            </p:txBody>
          </p:sp>
        </mc:Choice>
        <mc:Fallback xmlns="">
          <p:sp>
            <p:nvSpPr>
              <p:cNvPr id="9" name="Rectangle 8">
                <a:extLst>
                  <a:ext uri="{FF2B5EF4-FFF2-40B4-BE49-F238E27FC236}">
                    <a16:creationId xmlns:a16="http://schemas.microsoft.com/office/drawing/2014/main" id="{5274D7E1-2720-47D6-9C51-E0526B65746C}"/>
                  </a:ext>
                </a:extLst>
              </p:cNvPr>
              <p:cNvSpPr>
                <a:spLocks noRot="1" noChangeAspect="1" noMove="1" noResize="1" noEditPoints="1" noAdjustHandles="1" noChangeArrowheads="1" noChangeShapeType="1" noTextEdit="1"/>
              </p:cNvSpPr>
              <p:nvPr/>
            </p:nvSpPr>
            <p:spPr>
              <a:xfrm>
                <a:off x="337648" y="1570463"/>
                <a:ext cx="7996124" cy="4117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E5E73A-12D3-49FC-BDC9-3A8026F5C276}"/>
                  </a:ext>
                </a:extLst>
              </p:cNvPr>
              <p:cNvSpPr/>
              <p:nvPr/>
            </p:nvSpPr>
            <p:spPr>
              <a:xfrm>
                <a:off x="337646" y="4746291"/>
                <a:ext cx="7996123" cy="1308042"/>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r>
                  <a:rPr lang="en-US" dirty="0">
                    <a:solidFill>
                      <a:srgbClr val="0B5ED7"/>
                    </a:solidFill>
                    <a:cs typeface="Times New Roman" panose="02020603050405020304" pitchFamily="18" charset="0"/>
                  </a:rPr>
                  <a:t>For example, </a:t>
                </a:r>
                <a:r>
                  <a:rPr lang="en-US" i="1" dirty="0">
                    <a:solidFill>
                      <a:srgbClr val="002060"/>
                    </a:solidFill>
                    <a:latin typeface="Cambria Math" panose="02040503050406030204" pitchFamily="18" charset="0"/>
                    <a:ea typeface="Cambria Math" panose="02040503050406030204" pitchFamily="18" charset="0"/>
                    <a:cs typeface="Times New Roman" panose="02020603050405020304" pitchFamily="18" charset="0"/>
                  </a:rPr>
                  <a:t>AR(1)</a:t>
                </a:r>
                <a:r>
                  <a:rPr lang="en-US" dirty="0">
                    <a:solidFill>
                      <a:srgbClr val="0B5ED7"/>
                    </a:solidFill>
                    <a:cs typeface="Times New Roman" panose="02020603050405020304" pitchFamily="18" charset="0"/>
                  </a:rPr>
                  <a:t> </a:t>
                </a:r>
                <a:r>
                  <a:rPr lang="en-US" dirty="0">
                    <a:solidFill>
                      <a:schemeClr val="tx1"/>
                    </a:solidFill>
                    <a:cs typeface="Times New Roman" panose="02020603050405020304" pitchFamily="18" charset="0"/>
                  </a:rPr>
                  <a:t>is</a:t>
                </a:r>
                <a:r>
                  <a:rPr lang="en-US" dirty="0">
                    <a:solidFill>
                      <a:srgbClr val="0B5ED7"/>
                    </a:solidFill>
                    <a:cs typeface="Times New Roman" panose="02020603050405020304" pitchFamily="18" charset="0"/>
                  </a:rPr>
                  <a:t> </a:t>
                </a:r>
                <a14:m>
                  <m:oMath xmlns:m="http://schemas.openxmlformats.org/officeDocument/2006/math">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𝑌</m:t>
                        </m:r>
                      </m:e>
                      <m:sub>
                        <m:r>
                          <a:rPr lang="en-IN" i="1">
                            <a:solidFill>
                              <a:srgbClr val="002060"/>
                            </a:solidFill>
                            <a:latin typeface="Cambria Math" panose="02040503050406030204" pitchFamily="18" charset="0"/>
                          </a:rPr>
                          <m:t>𝑡</m:t>
                        </m:r>
                      </m:sub>
                    </m:sSub>
                    <m:r>
                      <a:rPr lang="en-IN" i="1">
                        <a:solidFill>
                          <a:srgbClr val="002060"/>
                        </a:solidFill>
                        <a:latin typeface="Cambria Math" panose="02040503050406030204" pitchFamily="18" charset="0"/>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𝛽</m:t>
                        </m:r>
                      </m:e>
                      <m:sub>
                        <m:r>
                          <a:rPr lang="en-IN" i="1">
                            <a:solidFill>
                              <a:srgbClr val="002060"/>
                            </a:solidFill>
                            <a:latin typeface="Cambria Math" panose="02040503050406030204" pitchFamily="18" charset="0"/>
                          </a:rPr>
                          <m:t>0</m:t>
                        </m:r>
                      </m:sub>
                    </m:sSub>
                    <m:r>
                      <a:rPr lang="en-IN" i="1">
                        <a:solidFill>
                          <a:srgbClr val="002060"/>
                        </a:solidFill>
                        <a:latin typeface="Cambria Math" panose="02040503050406030204" pitchFamily="18" charset="0"/>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𝛽</m:t>
                        </m:r>
                      </m:e>
                      <m:sub>
                        <m:r>
                          <a:rPr lang="en-IN" i="1">
                            <a:solidFill>
                              <a:srgbClr val="002060"/>
                            </a:solidFill>
                            <a:latin typeface="Cambria Math" panose="02040503050406030204" pitchFamily="18" charset="0"/>
                          </a:rPr>
                          <m:t>1</m:t>
                        </m:r>
                      </m:sub>
                    </m:sSub>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𝑌</m:t>
                        </m:r>
                      </m:e>
                      <m:sub>
                        <m:r>
                          <a:rPr lang="en-IN" i="1">
                            <a:solidFill>
                              <a:srgbClr val="002060"/>
                            </a:solidFill>
                            <a:latin typeface="Cambria Math" panose="02040503050406030204" pitchFamily="18" charset="0"/>
                          </a:rPr>
                          <m:t>𝑡</m:t>
                        </m:r>
                        <m:r>
                          <a:rPr lang="en-IN" i="1">
                            <a:solidFill>
                              <a:srgbClr val="002060"/>
                            </a:solidFill>
                            <a:latin typeface="Cambria Math" panose="02040503050406030204" pitchFamily="18" charset="0"/>
                          </a:rPr>
                          <m:t>−1</m:t>
                        </m:r>
                      </m:sub>
                    </m:sSub>
                    <m:r>
                      <a:rPr lang="en-IN" i="1">
                        <a:solidFill>
                          <a:srgbClr val="002060"/>
                        </a:solidFill>
                        <a:latin typeface="Cambria Math" panose="02040503050406030204" pitchFamily="18" charset="0"/>
                      </a:rPr>
                      <m:t>+</m:t>
                    </m:r>
                    <m:sSub>
                      <m:sSubPr>
                        <m:ctrlPr>
                          <a:rPr lang="en-IN"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𝜀</m:t>
                        </m:r>
                      </m:e>
                      <m:sub>
                        <m:r>
                          <a:rPr lang="en-IN" i="1">
                            <a:solidFill>
                              <a:srgbClr val="002060"/>
                            </a:solidFill>
                            <a:latin typeface="Cambria Math" panose="02040503050406030204" pitchFamily="18" charset="0"/>
                          </a:rPr>
                          <m:t>𝑡</m:t>
                        </m:r>
                      </m:sub>
                    </m:sSub>
                  </m:oMath>
                </a14:m>
                <a:endParaRPr lang="en-IN" dirty="0">
                  <a:solidFill>
                    <a:srgbClr val="0B5ED7"/>
                  </a:solidFill>
                </a:endParaRPr>
              </a:p>
              <a:p>
                <a:endParaRPr lang="en-IN" dirty="0">
                  <a:solidFill>
                    <a:srgbClr val="0B5ED7"/>
                  </a:solidFill>
                </a:endParaRPr>
              </a:p>
              <a:p>
                <a:r>
                  <a:rPr lang="en-US" dirty="0">
                    <a:cs typeface="Times New Roman" pitchFamily="18" charset="0"/>
                  </a:rPr>
                  <a:t>The task in AR analysis is to derive the "best" values for </a:t>
                </a:r>
                <a:r>
                  <a:rPr lang="en-US" dirty="0"/>
                  <a:t> </a:t>
                </a:r>
                <a14:m>
                  <m:oMath xmlns:m="http://schemas.openxmlformats.org/officeDocument/2006/math">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𝛽</m:t>
                        </m:r>
                      </m:e>
                      <m:sub>
                        <m:r>
                          <a:rPr lang="en-US" i="1">
                            <a:solidFill>
                              <a:srgbClr val="002060"/>
                            </a:solidFill>
                            <a:latin typeface="Cambria Math" panose="02040503050406030204" pitchFamily="18" charset="0"/>
                          </a:rPr>
                          <m:t>𝑖</m:t>
                        </m:r>
                      </m:sub>
                    </m:sSub>
                    <m:r>
                      <a:rPr lang="en-US" i="1">
                        <a:solidFill>
                          <a:srgbClr val="002060"/>
                        </a:solidFill>
                        <a:latin typeface="Cambria Math" panose="02040503050406030204" pitchFamily="18" charset="0"/>
                      </a:rPr>
                      <m:t>, </m:t>
                    </m:r>
                    <m:r>
                      <a:rPr lang="en-US" i="1">
                        <a:solidFill>
                          <a:srgbClr val="002060"/>
                        </a:solidFill>
                        <a:latin typeface="Cambria Math" panose="02040503050406030204" pitchFamily="18" charset="0"/>
                      </a:rPr>
                      <m:t>𝑖</m:t>
                    </m:r>
                    <m:r>
                      <a:rPr lang="en-US" i="1">
                        <a:solidFill>
                          <a:srgbClr val="002060"/>
                        </a:solidFill>
                        <a:latin typeface="Cambria Math" panose="02040503050406030204" pitchFamily="18" charset="0"/>
                      </a:rPr>
                      <m:t>=0, 1,…,</m:t>
                    </m:r>
                    <m:r>
                      <a:rPr lang="en-US" i="1">
                        <a:solidFill>
                          <a:srgbClr val="002060"/>
                        </a:solidFill>
                        <a:latin typeface="Cambria Math" panose="02040503050406030204" pitchFamily="18" charset="0"/>
                      </a:rPr>
                      <m:t>𝑝</m:t>
                    </m:r>
                  </m:oMath>
                </a14:m>
                <a:r>
                  <a:rPr lang="en-US" dirty="0">
                    <a:solidFill>
                      <a:srgbClr val="002060"/>
                    </a:solidFill>
                    <a:cs typeface="Times New Roman" pitchFamily="18" charset="0"/>
                  </a:rPr>
                  <a:t> </a:t>
                </a:r>
                <a:r>
                  <a:rPr lang="en-US" dirty="0">
                    <a:cs typeface="Times New Roman" pitchFamily="18" charset="0"/>
                  </a:rPr>
                  <a:t>given a time series</a:t>
                </a:r>
                <a14:m>
                  <m:oMath xmlns:m="http://schemas.openxmlformats.org/officeDocument/2006/math">
                    <m:d>
                      <m:dPr>
                        <m:begChr m:val="["/>
                        <m:endChr m:val="]"/>
                        <m:ctrlPr>
                          <a:rPr lang="en-US" i="1" dirty="0">
                            <a:solidFill>
                              <a:srgbClr val="002060"/>
                            </a:solidFill>
                            <a:latin typeface="Cambria Math" panose="02040503050406030204" pitchFamily="18" charset="0"/>
                            <a:cs typeface="Times New Roman" panose="02020603050405020304" pitchFamily="18" charset="0"/>
                          </a:rPr>
                        </m:ctrlPr>
                      </m:dPr>
                      <m:e>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1</m:t>
                        </m:r>
                        <m:r>
                          <a:rPr lang="en-US" i="1"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2</m:t>
                        </m:r>
                        <m:r>
                          <a:rPr lang="en-US" i="1"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𝑌𝑇</m:t>
                        </m:r>
                        <m:r>
                          <a:rPr lang="en-US" i="1" baseline="-25000" dirty="0">
                            <a:solidFill>
                              <a:srgbClr val="002060"/>
                            </a:solidFill>
                            <a:latin typeface="Cambria Math" panose="02040503050406030204" pitchFamily="18" charset="0"/>
                            <a:cs typeface="Times New Roman" panose="02020603050405020304" pitchFamily="18" charset="0"/>
                          </a:rPr>
                          <m:t>−1, </m:t>
                        </m:r>
                        <m:r>
                          <a:rPr lang="en-US" i="1" dirty="0">
                            <a:solidFill>
                              <a:srgbClr val="002060"/>
                            </a:solidFill>
                            <a:latin typeface="Cambria Math" panose="02040503050406030204" pitchFamily="18" charset="0"/>
                            <a:cs typeface="Times New Roman" panose="02020603050405020304" pitchFamily="18" charset="0"/>
                          </a:rPr>
                          <m:t>𝑌</m:t>
                        </m:r>
                        <m:r>
                          <a:rPr lang="en-US" i="1" baseline="-25000" dirty="0">
                            <a:solidFill>
                              <a:srgbClr val="002060"/>
                            </a:solidFill>
                            <a:latin typeface="Cambria Math" panose="02040503050406030204" pitchFamily="18" charset="0"/>
                            <a:cs typeface="Times New Roman" panose="02020603050405020304" pitchFamily="18" charset="0"/>
                          </a:rPr>
                          <m:t>𝑇</m:t>
                        </m:r>
                      </m:e>
                    </m:d>
                  </m:oMath>
                </a14:m>
                <a:endParaRPr lang="en-IN" dirty="0">
                  <a:solidFill>
                    <a:srgbClr val="0B5ED7"/>
                  </a:solidFill>
                  <a:cs typeface="Times New Roman" pitchFamily="18" charset="0"/>
                </a:endParaRPr>
              </a:p>
            </p:txBody>
          </p:sp>
        </mc:Choice>
        <mc:Fallback xmlns="">
          <p:sp>
            <p:nvSpPr>
              <p:cNvPr id="10" name="Rectangle 9">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6" y="4746291"/>
                <a:ext cx="7996123" cy="1308042"/>
              </a:xfrm>
              <a:prstGeom prst="rect">
                <a:avLst/>
              </a:prstGeom>
              <a:blipFill>
                <a:blip r:embed="rId5"/>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C302673-7415-6F91-183F-8E78100C83F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06B142FF-1806-3579-5DFC-82F1A098B69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5821902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0510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Computing AR Coefficients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139</a:t>
            </a:fld>
            <a:endParaRPr lang="en-US" altLang="en-US" sz="921">
              <a:solidFill>
                <a:srgbClr val="898989"/>
              </a:solidFill>
            </a:endParaRPr>
          </a:p>
        </p:txBody>
      </p:sp>
      <p:cxnSp>
        <p:nvCxnSpPr>
          <p:cNvPr id="7" name="Straight Connector 6"/>
          <p:cNvCxnSpPr/>
          <p:nvPr/>
        </p:nvCxnSpPr>
        <p:spPr>
          <a:xfrm>
            <a:off x="275482" y="112601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337647" y="2036288"/>
            <a:ext cx="7857227" cy="369569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defTabSz="702076" eaLnBrk="0" fontAlgn="base" hangingPunct="0">
              <a:spcBef>
                <a:spcPct val="0"/>
              </a:spcBef>
              <a:spcAft>
                <a:spcPts val="768"/>
              </a:spcAft>
              <a:buBlip>
                <a:blip r:embed="rId2"/>
              </a:buBlip>
              <a:defRPr/>
            </a:pPr>
            <a:r>
              <a:rPr lang="en-US" dirty="0">
                <a:solidFill>
                  <a:prstClr val="black"/>
                </a:solidFill>
                <a:latin typeface="Calibri"/>
                <a:cs typeface="Times New Roman" panose="02020603050405020304" pitchFamily="18" charset="0"/>
              </a:rPr>
              <a:t>A number of techniques known for computing the AR coefficients</a:t>
            </a:r>
          </a:p>
          <a:p>
            <a:pPr marL="263279" indent="-263279" defTabSz="702076" eaLnBrk="0" fontAlgn="base" hangingPunct="0">
              <a:spcBef>
                <a:spcPct val="0"/>
              </a:spcBef>
              <a:spcAft>
                <a:spcPts val="768"/>
              </a:spcAft>
              <a:buBlip>
                <a:blip r:embed="rId2"/>
              </a:buBlip>
              <a:defRPr/>
            </a:pPr>
            <a:r>
              <a:rPr lang="en-US" dirty="0">
                <a:solidFill>
                  <a:prstClr val="black"/>
                </a:solidFill>
                <a:latin typeface="Calibri"/>
                <a:cs typeface="Times New Roman" panose="02020603050405020304" pitchFamily="18" charset="0"/>
              </a:rPr>
              <a:t>The most common method is called </a:t>
            </a:r>
            <a:r>
              <a:rPr lang="en-US" dirty="0">
                <a:solidFill>
                  <a:srgbClr val="002060"/>
                </a:solidFill>
                <a:latin typeface="Calibri"/>
                <a:cs typeface="Times New Roman" panose="02020603050405020304" pitchFamily="18" charset="0"/>
              </a:rPr>
              <a:t>Least Squares Method (LSM)</a:t>
            </a:r>
          </a:p>
          <a:p>
            <a:pPr marL="263279" indent="-263279" defTabSz="702076" eaLnBrk="0" fontAlgn="base" hangingPunct="0">
              <a:spcBef>
                <a:spcPct val="0"/>
              </a:spcBef>
              <a:spcAft>
                <a:spcPts val="768"/>
              </a:spcAft>
              <a:buBlip>
                <a:blip r:embed="rId2"/>
              </a:buBlip>
              <a:defRPr/>
            </a:pPr>
            <a:r>
              <a:rPr lang="en-US" dirty="0">
                <a:solidFill>
                  <a:prstClr val="black"/>
                </a:solidFill>
                <a:latin typeface="Calibri"/>
                <a:cs typeface="Times New Roman" panose="02020603050405020304" pitchFamily="18" charset="0"/>
              </a:rPr>
              <a:t>The  LSM is based upon the </a:t>
            </a:r>
            <a:r>
              <a:rPr lang="en-US" b="1" dirty="0">
                <a:solidFill>
                  <a:srgbClr val="002060"/>
                </a:solidFill>
                <a:latin typeface="Calibri"/>
                <a:cs typeface="Times New Roman" panose="02020603050405020304" pitchFamily="18" charset="0"/>
              </a:rPr>
              <a:t>Yule-Walker equations</a:t>
            </a:r>
          </a:p>
          <a:p>
            <a:pPr defTabSz="702076" eaLnBrk="0" fontAlgn="base" hangingPunct="0">
              <a:spcBef>
                <a:spcPct val="0"/>
              </a:spcBef>
              <a:spcAft>
                <a:spcPts val="768"/>
              </a:spcAft>
              <a:defRPr/>
            </a:pPr>
            <a:endParaRPr lang="en-US" sz="1536" b="1" dirty="0">
              <a:solidFill>
                <a:srgbClr val="002060"/>
              </a:solidFill>
              <a:latin typeface="Calibri"/>
              <a:cs typeface="Times New Roman" panose="02020603050405020304"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337648" y="1624078"/>
            <a:ext cx="7857228"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defTabSz="702076" eaLnBrk="0" fontAlgn="base" hangingPunct="0">
              <a:spcBef>
                <a:spcPct val="0"/>
              </a:spcBef>
              <a:spcAft>
                <a:spcPct val="0"/>
              </a:spcAft>
              <a:buSzPct val="95000"/>
              <a:defRPr/>
            </a:pPr>
            <a:r>
              <a:rPr lang="en-US" sz="2000" b="1" dirty="0">
                <a:solidFill>
                  <a:prstClr val="white"/>
                </a:solidFill>
                <a:latin typeface="Calibri"/>
                <a:cs typeface="Times New Roman" panose="02020603050405020304" pitchFamily="18" charset="0"/>
              </a:rPr>
              <a:t>Computing AR(p) model</a:t>
            </a:r>
          </a:p>
        </p:txBody>
      </p:sp>
      <mc:AlternateContent xmlns:mc="http://schemas.openxmlformats.org/markup-compatibility/2006" xmlns:a14="http://schemas.microsoft.com/office/drawing/2010/main">
        <mc:Choice Requires="a14">
          <p:sp>
            <p:nvSpPr>
              <p:cNvPr id="12" name="TextBox 11"/>
              <p:cNvSpPr txBox="1"/>
              <p:nvPr/>
            </p:nvSpPr>
            <p:spPr>
              <a:xfrm>
                <a:off x="731419" y="3539293"/>
                <a:ext cx="5585696" cy="1560684"/>
              </a:xfrm>
              <a:prstGeom prst="rect">
                <a:avLst/>
              </a:prstGeom>
              <a:noFill/>
            </p:spPr>
            <p:txBody>
              <a:bodyPr wrap="none" lIns="0" tIns="0" rIns="0" bIns="0" rtlCol="0">
                <a:spAutoFit/>
              </a:bodyPr>
              <a:lstStyle/>
              <a:p>
                <a:pPr defTabSz="702076"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d>
                        <m:dPr>
                          <m:begChr m:val="["/>
                          <m:endChr m:val="]"/>
                          <m:ctrlPr>
                            <a:rPr lang="en-US" sz="1382" i="1">
                              <a:solidFill>
                                <a:srgbClr val="002060"/>
                              </a:solidFill>
                              <a:latin typeface="Cambria Math" panose="02040503050406030204" pitchFamily="18" charset="0"/>
                            </a:rPr>
                          </m:ctrlPr>
                        </m:dPr>
                        <m:e>
                          <m:m>
                            <m:mPr>
                              <m:mcs>
                                <m:mc>
                                  <m:mcPr>
                                    <m:count m:val="9"/>
                                    <m:mcJc m:val="center"/>
                                  </m:mcPr>
                                </m:mc>
                              </m:mcs>
                              <m:ctrlPr>
                                <a:rPr lang="en-US" sz="1382" i="1">
                                  <a:solidFill>
                                    <a:srgbClr val="002060"/>
                                  </a:solidFill>
                                  <a:latin typeface="Cambria Math" panose="02040503050406030204" pitchFamily="18" charset="0"/>
                                </a:rPr>
                              </m:ctrlPr>
                            </m:mPr>
                            <m:mr>
                              <m:e>
                                <m:r>
                                  <m:rPr>
                                    <m:brk m:alnAt="7"/>
                                  </m:rP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4</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1</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−5</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mr>
                            <m:mr>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−5</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mr>
                          </m:m>
                        </m:e>
                      </m:d>
                      <m:d>
                        <m:dPr>
                          <m:begChr m:val="["/>
                          <m:endChr m:val="]"/>
                          <m:ctrlPr>
                            <a:rPr lang="en-US" sz="1382" i="1">
                              <a:solidFill>
                                <a:srgbClr val="002060"/>
                              </a:solidFill>
                              <a:latin typeface="Cambria Math" panose="02040503050406030204" pitchFamily="18" charset="0"/>
                            </a:rPr>
                          </m:ctrlPr>
                        </m:dPr>
                        <m:e>
                          <m:m>
                            <m:mPr>
                              <m:mcs>
                                <m:mc>
                                  <m:mcPr>
                                    <m:count m:val="1"/>
                                    <m:mcJc m:val="center"/>
                                  </m:mcPr>
                                </m:mc>
                              </m:mcs>
                              <m:ctrlPr>
                                <a:rPr lang="en-US" sz="1382" i="1">
                                  <a:solidFill>
                                    <a:srgbClr val="002060"/>
                                  </a:solidFill>
                                  <a:latin typeface="Cambria Math" panose="02040503050406030204" pitchFamily="18" charset="0"/>
                                </a:rPr>
                              </m:ctrlPr>
                            </m:mP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3</m:t>
                                    </m:r>
                                  </m:sub>
                                </m:sSub>
                              </m:e>
                            </m:mr>
                            <m:mr>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𝑝</m:t>
                                    </m:r>
                                    <m:r>
                                      <a:rPr lang="en-US" sz="1382" i="1">
                                        <a:solidFill>
                                          <a:srgbClr val="002060"/>
                                        </a:solidFill>
                                        <a:latin typeface="Cambria Math" panose="02040503050406030204" pitchFamily="18" charset="0"/>
                                        <a:ea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𝑝</m:t>
                                    </m:r>
                                  </m:sub>
                                </m:sSub>
                              </m:e>
                            </m:mr>
                          </m:m>
                        </m:e>
                      </m:d>
                      <m:r>
                        <a:rPr lang="en-US" sz="1382" i="1">
                          <a:solidFill>
                            <a:srgbClr val="002060"/>
                          </a:solidFill>
                          <a:latin typeface="Cambria Math" panose="02040503050406030204" pitchFamily="18" charset="0"/>
                        </a:rPr>
                        <m:t>=</m:t>
                      </m:r>
                      <m:d>
                        <m:dPr>
                          <m:begChr m:val="["/>
                          <m:endChr m:val="]"/>
                          <m:ctrlPr>
                            <a:rPr lang="en-US" sz="1382" i="1">
                              <a:solidFill>
                                <a:srgbClr val="002060"/>
                              </a:solidFill>
                              <a:latin typeface="Cambria Math" panose="02040503050406030204" pitchFamily="18" charset="0"/>
                            </a:rPr>
                          </m:ctrlPr>
                        </m:dPr>
                        <m:e>
                          <m:m>
                            <m:mPr>
                              <m:mcs>
                                <m:mc>
                                  <m:mcPr>
                                    <m:count m:val="1"/>
                                    <m:mcJc m:val="center"/>
                                  </m:mcPr>
                                </m:mc>
                              </m:mcs>
                              <m:ctrlPr>
                                <a:rPr lang="en-US" sz="1382" i="1">
                                  <a:solidFill>
                                    <a:srgbClr val="002060"/>
                                  </a:solidFill>
                                  <a:latin typeface="Cambria Math" panose="02040503050406030204" pitchFamily="18" charset="0"/>
                                </a:rPr>
                              </m:ctrlPr>
                            </m:mP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mr>
                            <m:mr>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𝑝</m:t>
                                    </m:r>
                                    <m:r>
                                      <a:rPr lang="en-US" sz="1382" i="1">
                                        <a:solidFill>
                                          <a:srgbClr val="002060"/>
                                        </a:solidFill>
                                        <a:latin typeface="Cambria Math" panose="02040503050406030204" pitchFamily="18" charset="0"/>
                                        <a:ea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𝑝</m:t>
                                    </m:r>
                                  </m:sub>
                                </m:sSub>
                              </m:e>
                            </m:mr>
                          </m:m>
                        </m:e>
                      </m:d>
                    </m:oMath>
                  </m:oMathPara>
                </a14:m>
                <a:endParaRPr lang="en-US" sz="1382" dirty="0">
                  <a:solidFill>
                    <a:srgbClr val="002060"/>
                  </a:solidFill>
                  <a:latin typeface="Calibri" panose="020F0502020204030204" pitchFamily="34"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731419" y="3539293"/>
                <a:ext cx="5585696" cy="1560684"/>
              </a:xfrm>
              <a:prstGeom prst="rect">
                <a:avLst/>
              </a:prstGeom>
              <a:blipFill>
                <a:blip r:embed="rId3"/>
                <a:stretch>
                  <a:fillRect b="-2419"/>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ECCEBA56-D2B5-85F3-6CCA-515E1C5145F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4D1D85D-1B08-AED2-D6FF-8DCEF72B85E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8886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a:t>
            </a:fld>
            <a:endParaRPr lang="en-US" altLang="en-US" sz="921">
              <a:solidFill>
                <a:srgbClr val="898989"/>
              </a:solidFill>
            </a:endParaRPr>
          </a:p>
        </p:txBody>
      </p:sp>
      <p:cxnSp>
        <p:nvCxnSpPr>
          <p:cNvPr id="7" name="Straight Connector 6"/>
          <p:cNvCxnSpPr/>
          <p:nvPr/>
        </p:nvCxnSpPr>
        <p:spPr>
          <a:xfrm>
            <a:off x="275482" y="103341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C541E9B-B7EC-4D2C-9313-3307FCEE3AEB}"/>
              </a:ext>
            </a:extLst>
          </p:cNvPr>
          <p:cNvSpPr/>
          <p:nvPr/>
        </p:nvSpPr>
        <p:spPr>
          <a:xfrm>
            <a:off x="337647" y="2954504"/>
            <a:ext cx="8354939" cy="949002"/>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ctr">
            <a:noAutofit/>
          </a:bodyPr>
          <a:lstStyle/>
          <a:p>
            <a:pPr algn="ctr"/>
            <a:r>
              <a:rPr lang="en-US" sz="2000" b="1" dirty="0"/>
              <a:t>Example: </a:t>
            </a:r>
            <a:r>
              <a:rPr lang="en-US" sz="2000" dirty="0"/>
              <a:t>Weight is correlated with height</a:t>
            </a:r>
          </a:p>
        </p:txBody>
      </p:sp>
      <p:sp>
        <p:nvSpPr>
          <p:cNvPr id="6" name="Rectangle 5">
            <a:extLst>
              <a:ext uri="{FF2B5EF4-FFF2-40B4-BE49-F238E27FC236}">
                <a16:creationId xmlns:a16="http://schemas.microsoft.com/office/drawing/2014/main" id="{410A01DA-3AA4-4049-88AA-C50E7BCF76D3}"/>
              </a:ext>
            </a:extLst>
          </p:cNvPr>
          <p:cNvSpPr/>
          <p:nvPr/>
        </p:nvSpPr>
        <p:spPr>
          <a:xfrm>
            <a:off x="337647" y="2093365"/>
            <a:ext cx="8354939" cy="86113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r>
              <a:rPr lang="en-US" sz="2000" dirty="0"/>
              <a:t>In statistics, the word correlation is used to denote some form of association between two variables.</a:t>
            </a:r>
          </a:p>
        </p:txBody>
      </p:sp>
      <p:sp>
        <p:nvSpPr>
          <p:cNvPr id="3" name="Date Placeholder 2">
            <a:extLst>
              <a:ext uri="{FF2B5EF4-FFF2-40B4-BE49-F238E27FC236}">
                <a16:creationId xmlns:a16="http://schemas.microsoft.com/office/drawing/2014/main" id="{53F05224-21E2-C1FE-ED16-A21837A4B57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1073A4A0-34B9-1BF0-0BF0-20771E61EAF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2696935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80633"/>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Computing AR Coefficients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140</a:t>
            </a:fld>
            <a:endParaRPr lang="en-US" altLang="en-US" sz="921">
              <a:solidFill>
                <a:srgbClr val="898989"/>
              </a:solidFill>
            </a:endParaRPr>
          </a:p>
        </p:txBody>
      </p:sp>
      <p:cxnSp>
        <p:nvCxnSpPr>
          <p:cNvPr id="7" name="Straight Connector 6"/>
          <p:cNvCxnSpPr/>
          <p:nvPr/>
        </p:nvCxnSpPr>
        <p:spPr>
          <a:xfrm>
            <a:off x="337648" y="123018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8" y="2037330"/>
                <a:ext cx="6910304" cy="3144402"/>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defTabSz="702076" eaLnBrk="0" fontAlgn="base" hangingPunct="0">
                  <a:spcBef>
                    <a:spcPct val="0"/>
                  </a:spcBef>
                  <a:spcAft>
                    <a:spcPts val="768"/>
                  </a:spcAft>
                  <a:buBlip>
                    <a:blip r:embed="rId2"/>
                  </a:buBlip>
                  <a:defRPr/>
                </a:pPr>
                <a:endParaRPr lang="en-US" sz="1536" dirty="0">
                  <a:solidFill>
                    <a:prstClr val="black"/>
                  </a:solidFill>
                  <a:latin typeface="Calibri"/>
                  <a:cs typeface="Times New Roman" panose="02020603050405020304" pitchFamily="18" charset="0"/>
                </a:endParaRPr>
              </a:p>
              <a:p>
                <a:pPr defTabSz="702076" eaLnBrk="0" fontAlgn="base" hangingPunct="0">
                  <a:spcBef>
                    <a:spcPct val="0"/>
                  </a:spcBef>
                  <a:spcAft>
                    <a:spcPts val="768"/>
                  </a:spcAft>
                  <a:defRPr/>
                </a:pPr>
                <a:endParaRPr lang="en-US"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ts val="768"/>
                  </a:spcAft>
                  <a:buBlip>
                    <a:blip r:embed="rId2"/>
                  </a:buBlip>
                  <a:defRPr/>
                </a:pPr>
                <a:endParaRPr lang="en-US"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ts val="768"/>
                  </a:spcAft>
                  <a:buBlip>
                    <a:blip r:embed="rId2"/>
                  </a:buBlip>
                  <a:defRPr/>
                </a:pPr>
                <a:endParaRPr lang="en-US"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ts val="768"/>
                  </a:spcAft>
                  <a:buBlip>
                    <a:blip r:embed="rId2"/>
                  </a:buBlip>
                  <a:defRPr/>
                </a:pPr>
                <a:endParaRPr lang="en-US"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ts val="768"/>
                  </a:spcAft>
                  <a:buBlip>
                    <a:blip r:embed="rId2"/>
                  </a:buBlip>
                  <a:defRPr/>
                </a:pPr>
                <a:endParaRPr lang="en-US" sz="1536" dirty="0">
                  <a:solidFill>
                    <a:prstClr val="black"/>
                  </a:solidFill>
                  <a:latin typeface="Calibri"/>
                  <a:cs typeface="Times New Roman" panose="02020603050405020304" pitchFamily="18" charset="0"/>
                </a:endParaRPr>
              </a:p>
              <a:p>
                <a:pPr defTabSz="702076" eaLnBrk="0" fontAlgn="base" hangingPunct="0">
                  <a:spcBef>
                    <a:spcPct val="0"/>
                  </a:spcBef>
                  <a:spcAft>
                    <a:spcPts val="768"/>
                  </a:spcAft>
                  <a:defRPr/>
                </a:pPr>
                <a:endParaRPr lang="en-US"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ts val="768"/>
                  </a:spcAft>
                  <a:buBlip>
                    <a:blip r:embed="rId2"/>
                  </a:buBlip>
                  <a:defRPr/>
                </a:pPr>
                <a:r>
                  <a:rPr lang="en-US" dirty="0">
                    <a:solidFill>
                      <a:prstClr val="black"/>
                    </a:solidFill>
                    <a:latin typeface="Calibri"/>
                    <a:cs typeface="Times New Roman" panose="02020603050405020304" pitchFamily="18" charset="0"/>
                  </a:rPr>
                  <a:t>Here,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ea typeface="Cambria Math" panose="02040503050406030204" pitchFamily="18" charset="0"/>
                          </a:rPr>
                          <m:t>𝜌</m:t>
                        </m:r>
                      </m:e>
                      <m:sub>
                        <m:r>
                          <a:rPr lang="en-US" i="1">
                            <a:solidFill>
                              <a:srgbClr val="002060"/>
                            </a:solidFill>
                            <a:latin typeface="Cambria Math" panose="02040503050406030204" pitchFamily="18" charset="0"/>
                            <a:cs typeface="Times New Roman" panose="02020603050405020304" pitchFamily="18" charset="0"/>
                          </a:rPr>
                          <m:t>𝑖</m:t>
                        </m:r>
                      </m:sub>
                    </m:sSub>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𝑖</m:t>
                    </m:r>
                    <m:r>
                      <a:rPr lang="en-US" i="1">
                        <a:solidFill>
                          <a:srgbClr val="002060"/>
                        </a:solidFill>
                        <a:latin typeface="Cambria Math" panose="02040503050406030204" pitchFamily="18" charset="0"/>
                        <a:cs typeface="Times New Roman" panose="02020603050405020304" pitchFamily="18" charset="0"/>
                      </a:rPr>
                      <m:t>=1, 2,…,</m:t>
                    </m:r>
                    <m:r>
                      <a:rPr lang="en-US" i="1">
                        <a:solidFill>
                          <a:srgbClr val="002060"/>
                        </a:solidFill>
                        <a:latin typeface="Cambria Math" panose="02040503050406030204" pitchFamily="18" charset="0"/>
                        <a:cs typeface="Times New Roman" panose="02020603050405020304" pitchFamily="18" charset="0"/>
                      </a:rPr>
                      <m:t>𝑝</m:t>
                    </m:r>
                  </m:oMath>
                </a14:m>
                <a:r>
                  <a:rPr lang="en-US" dirty="0">
                    <a:solidFill>
                      <a:srgbClr val="002060"/>
                    </a:solidFill>
                    <a:latin typeface="Calibri"/>
                    <a:cs typeface="Times New Roman" panose="02020603050405020304" pitchFamily="18" charset="0"/>
                  </a:rPr>
                  <a:t> </a:t>
                </a:r>
                <a:r>
                  <a:rPr lang="en-US" dirty="0">
                    <a:solidFill>
                      <a:prstClr val="black"/>
                    </a:solidFill>
                    <a:latin typeface="Calibri"/>
                    <a:cs typeface="Times New Roman" panose="02020603050405020304" pitchFamily="18" charset="0"/>
                  </a:rPr>
                  <a:t>denotes the </a:t>
                </a:r>
                <a14:m>
                  <m:oMath xmlns:m="http://schemas.openxmlformats.org/officeDocument/2006/math">
                    <m:sSup>
                      <m:sSupPr>
                        <m:ctrlPr>
                          <a:rPr lang="en-US" i="1">
                            <a:solidFill>
                              <a:srgbClr val="002060"/>
                            </a:solidFill>
                            <a:latin typeface="Cambria Math" panose="02040503050406030204" pitchFamily="18" charset="0"/>
                            <a:cs typeface="Times New Roman" panose="02020603050405020304" pitchFamily="18" charset="0"/>
                          </a:rPr>
                        </m:ctrlPr>
                      </m:sSupPr>
                      <m:e>
                        <m:r>
                          <a:rPr lang="en-US" i="1">
                            <a:solidFill>
                              <a:srgbClr val="002060"/>
                            </a:solidFill>
                            <a:latin typeface="Cambria Math" panose="02040503050406030204" pitchFamily="18" charset="0"/>
                            <a:cs typeface="Times New Roman" panose="02020603050405020304" pitchFamily="18" charset="0"/>
                          </a:rPr>
                          <m:t>𝑖</m:t>
                        </m:r>
                      </m:e>
                      <m:sup>
                        <m:r>
                          <a:rPr lang="en-US" i="1">
                            <a:solidFill>
                              <a:srgbClr val="002060"/>
                            </a:solidFill>
                            <a:latin typeface="Cambria Math" panose="02040503050406030204" pitchFamily="18" charset="0"/>
                            <a:cs typeface="Times New Roman" panose="02020603050405020304" pitchFamily="18" charset="0"/>
                          </a:rPr>
                          <m:t>𝑡h</m:t>
                        </m:r>
                      </m:sup>
                    </m:sSup>
                  </m:oMath>
                </a14:m>
                <a:r>
                  <a:rPr lang="en-US" dirty="0">
                    <a:solidFill>
                      <a:prstClr val="black"/>
                    </a:solidFill>
                    <a:latin typeface="Calibri"/>
                    <a:cs typeface="Times New Roman" panose="02020603050405020304" pitchFamily="18" charset="0"/>
                  </a:rPr>
                  <a:t> </a:t>
                </a:r>
                <a:r>
                  <a:rPr lang="en-US" b="1" dirty="0">
                    <a:solidFill>
                      <a:srgbClr val="0070C0"/>
                    </a:solidFill>
                    <a:latin typeface="Calibri"/>
                    <a:cs typeface="Times New Roman" panose="02020603050405020304" pitchFamily="18" charset="0"/>
                  </a:rPr>
                  <a:t>auto correlation coefficient</a:t>
                </a:r>
                <a:r>
                  <a:rPr lang="en-US" dirty="0">
                    <a:solidFill>
                      <a:prstClr val="black"/>
                    </a:solidFill>
                    <a:latin typeface="Calibri"/>
                    <a:cs typeface="Times New Roman" panose="02020603050405020304" pitchFamily="18" charset="0"/>
                  </a:rPr>
                  <a:t>.</a:t>
                </a:r>
              </a:p>
              <a:p>
                <a:pPr marL="263279" indent="-263279" defTabSz="702076" eaLnBrk="0" fontAlgn="base" hangingPunct="0">
                  <a:spcBef>
                    <a:spcPct val="0"/>
                  </a:spcBef>
                  <a:spcAft>
                    <a:spcPts val="768"/>
                  </a:spcAft>
                  <a:buBlip>
                    <a:blip r:embed="rId2"/>
                  </a:buBlip>
                  <a:defRPr/>
                </a:pP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i="1">
                            <a:solidFill>
                              <a:srgbClr val="002060"/>
                            </a:solidFill>
                            <a:latin typeface="Cambria Math" panose="02040503050406030204" pitchFamily="18" charset="0"/>
                            <a:cs typeface="Times New Roman" panose="02020603050405020304" pitchFamily="18" charset="0"/>
                          </a:rPr>
                          <m:t>0</m:t>
                        </m:r>
                      </m:sub>
                    </m:sSub>
                  </m:oMath>
                </a14:m>
                <a:r>
                  <a:rPr lang="en-US" dirty="0">
                    <a:solidFill>
                      <a:prstClr val="black"/>
                    </a:solidFill>
                    <a:latin typeface="Calibri"/>
                    <a:cs typeface="Times New Roman" panose="02020603050405020304" pitchFamily="18" charset="0"/>
                  </a:rPr>
                  <a:t> can be chosen empirically, usually taken as zero.</a:t>
                </a:r>
                <a:endParaRPr lang="en-IN" dirty="0">
                  <a:solidFill>
                    <a:prstClr val="black"/>
                  </a:solidFill>
                  <a:latin typeface="Calibri"/>
                  <a:cs typeface="Times New Roman" panose="02020603050405020304" pitchFamily="18" charset="0"/>
                </a:endParaRPr>
              </a:p>
              <a:p>
                <a:pPr defTabSz="702076" eaLnBrk="0" fontAlgn="base" hangingPunct="0">
                  <a:spcBef>
                    <a:spcPct val="0"/>
                  </a:spcBef>
                  <a:spcAft>
                    <a:spcPts val="768"/>
                  </a:spcAft>
                  <a:defRPr/>
                </a:pPr>
                <a:endParaRPr lang="en-US" sz="1536" b="1" dirty="0">
                  <a:solidFill>
                    <a:srgbClr val="002060"/>
                  </a:solidFill>
                  <a:latin typeface="Calibri"/>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37330"/>
                <a:ext cx="6910304" cy="3144402"/>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9" name="Rectangle 8">
            <a:extLst>
              <a:ext uri="{FF2B5EF4-FFF2-40B4-BE49-F238E27FC236}">
                <a16:creationId xmlns:a16="http://schemas.microsoft.com/office/drawing/2014/main" id="{5274D7E1-2720-47D6-9C51-E0526B65746C}"/>
              </a:ext>
            </a:extLst>
          </p:cNvPr>
          <p:cNvSpPr/>
          <p:nvPr/>
        </p:nvSpPr>
        <p:spPr>
          <a:xfrm>
            <a:off x="337648" y="1659794"/>
            <a:ext cx="6910304"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defTabSz="702076" eaLnBrk="0" fontAlgn="base" hangingPunct="0">
              <a:spcBef>
                <a:spcPct val="0"/>
              </a:spcBef>
              <a:spcAft>
                <a:spcPct val="0"/>
              </a:spcAft>
              <a:buSzPct val="95000"/>
              <a:defRPr/>
            </a:pPr>
            <a:r>
              <a:rPr lang="en-US" sz="1536" b="1" dirty="0">
                <a:solidFill>
                  <a:prstClr val="white"/>
                </a:solidFill>
                <a:latin typeface="Calibri"/>
                <a:cs typeface="Times New Roman" panose="02020603050405020304" pitchFamily="18" charset="0"/>
              </a:rPr>
              <a:t>Computing AR (p): Yule-Walker Equations</a:t>
            </a:r>
          </a:p>
        </p:txBody>
      </p:sp>
      <mc:AlternateContent xmlns:mc="http://schemas.openxmlformats.org/markup-compatibility/2006" xmlns:a14="http://schemas.microsoft.com/office/drawing/2010/main">
        <mc:Choice Requires="a14">
          <p:sp>
            <p:nvSpPr>
              <p:cNvPr id="11" name="TextBox 10"/>
              <p:cNvSpPr txBox="1"/>
              <p:nvPr/>
            </p:nvSpPr>
            <p:spPr>
              <a:xfrm>
                <a:off x="771380" y="2382542"/>
                <a:ext cx="5585696" cy="1560684"/>
              </a:xfrm>
              <a:prstGeom prst="rect">
                <a:avLst/>
              </a:prstGeom>
              <a:noFill/>
            </p:spPr>
            <p:txBody>
              <a:bodyPr wrap="none" lIns="0" tIns="0" rIns="0" bIns="0" rtlCol="0">
                <a:spAutoFit/>
              </a:bodyPr>
              <a:lstStyle/>
              <a:p>
                <a:pPr defTabSz="702076"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d>
                        <m:dPr>
                          <m:begChr m:val="["/>
                          <m:endChr m:val="]"/>
                          <m:ctrlPr>
                            <a:rPr lang="en-US" sz="1382" i="1">
                              <a:solidFill>
                                <a:srgbClr val="002060"/>
                              </a:solidFill>
                              <a:latin typeface="Cambria Math" panose="02040503050406030204" pitchFamily="18" charset="0"/>
                            </a:rPr>
                          </m:ctrlPr>
                        </m:dPr>
                        <m:e>
                          <m:m>
                            <m:mPr>
                              <m:mcs>
                                <m:mc>
                                  <m:mcPr>
                                    <m:count m:val="9"/>
                                    <m:mcJc m:val="center"/>
                                  </m:mcPr>
                                </m:mc>
                              </m:mcs>
                              <m:ctrlPr>
                                <a:rPr lang="en-US" sz="1382" i="1">
                                  <a:solidFill>
                                    <a:srgbClr val="002060"/>
                                  </a:solidFill>
                                  <a:latin typeface="Cambria Math" panose="02040503050406030204" pitchFamily="18" charset="0"/>
                                </a:rPr>
                              </m:ctrlPr>
                            </m:mPr>
                            <m:mr>
                              <m:e>
                                <m:r>
                                  <m:rPr>
                                    <m:brk m:alnAt="7"/>
                                  </m:rP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4</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1</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−5</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mr>
                            <m:mr>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−1</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−2</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−3</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−4</m:t>
                                    </m:r>
                                  </m:sub>
                                </m:sSub>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𝑝</m:t>
                                    </m:r>
                                    <m:r>
                                      <a:rPr lang="en-US" sz="1382" i="1">
                                        <a:solidFill>
                                          <a:srgbClr val="002060"/>
                                        </a:solidFill>
                                        <a:latin typeface="Cambria Math" panose="02040503050406030204" pitchFamily="18" charset="0"/>
                                      </a:rPr>
                                      <m:t>−5</m:t>
                                    </m:r>
                                  </m:sub>
                                </m:sSub>
                              </m:e>
                              <m:e>
                                <m:r>
                                  <a:rPr lang="en-US" sz="1382" i="1">
                                    <a:solidFill>
                                      <a:srgbClr val="002060"/>
                                    </a:solidFill>
                                    <a:latin typeface="Cambria Math" panose="02040503050406030204" pitchFamily="18" charset="0"/>
                                  </a:rPr>
                                  <m:t>⋯</m:t>
                                </m:r>
                              </m:e>
                              <m:e>
                                <m:r>
                                  <a:rPr lang="en-US" sz="1382" i="1">
                                    <a:solidFill>
                                      <a:srgbClr val="002060"/>
                                    </a:solidFill>
                                    <a:latin typeface="Cambria Math" panose="02040503050406030204" pitchFamily="18" charset="0"/>
                                  </a:rPr>
                                  <m:t>⋯</m:t>
                                </m:r>
                              </m:e>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e>
                                <m:r>
                                  <a:rPr lang="en-US" sz="1382" i="1">
                                    <a:solidFill>
                                      <a:srgbClr val="002060"/>
                                    </a:solidFill>
                                    <a:latin typeface="Cambria Math" panose="02040503050406030204" pitchFamily="18" charset="0"/>
                                  </a:rPr>
                                  <m:t>1</m:t>
                                </m:r>
                              </m:e>
                            </m:mr>
                          </m:m>
                        </m:e>
                      </m:d>
                      <m:d>
                        <m:dPr>
                          <m:begChr m:val="["/>
                          <m:endChr m:val="]"/>
                          <m:ctrlPr>
                            <a:rPr lang="en-US" sz="1382" i="1">
                              <a:solidFill>
                                <a:srgbClr val="002060"/>
                              </a:solidFill>
                              <a:latin typeface="Cambria Math" panose="02040503050406030204" pitchFamily="18" charset="0"/>
                            </a:rPr>
                          </m:ctrlPr>
                        </m:dPr>
                        <m:e>
                          <m:m>
                            <m:mPr>
                              <m:mcs>
                                <m:mc>
                                  <m:mcPr>
                                    <m:count m:val="1"/>
                                    <m:mcJc m:val="center"/>
                                  </m:mcPr>
                                </m:mc>
                              </m:mcs>
                              <m:ctrlPr>
                                <a:rPr lang="en-US" sz="1382" i="1">
                                  <a:solidFill>
                                    <a:srgbClr val="002060"/>
                                  </a:solidFill>
                                  <a:latin typeface="Cambria Math" panose="02040503050406030204" pitchFamily="18" charset="0"/>
                                </a:rPr>
                              </m:ctrlPr>
                            </m:mP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3</m:t>
                                    </m:r>
                                  </m:sub>
                                </m:sSub>
                              </m:e>
                            </m:mr>
                            <m:mr>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𝑝</m:t>
                                    </m:r>
                                    <m:r>
                                      <a:rPr lang="en-US" sz="1382" i="1">
                                        <a:solidFill>
                                          <a:srgbClr val="002060"/>
                                        </a:solidFill>
                                        <a:latin typeface="Cambria Math" panose="02040503050406030204" pitchFamily="18" charset="0"/>
                                        <a:ea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𝛽</m:t>
                                    </m:r>
                                  </m:e>
                                  <m:sub>
                                    <m:r>
                                      <a:rPr lang="en-US" sz="1382" i="1">
                                        <a:solidFill>
                                          <a:srgbClr val="002060"/>
                                        </a:solidFill>
                                        <a:latin typeface="Cambria Math" panose="02040503050406030204" pitchFamily="18" charset="0"/>
                                        <a:ea typeface="Cambria Math" panose="02040503050406030204" pitchFamily="18" charset="0"/>
                                      </a:rPr>
                                      <m:t>𝑝</m:t>
                                    </m:r>
                                  </m:sub>
                                </m:sSub>
                              </m:e>
                            </m:mr>
                          </m:m>
                        </m:e>
                      </m:d>
                      <m:r>
                        <a:rPr lang="en-US" sz="1382" i="1">
                          <a:solidFill>
                            <a:srgbClr val="002060"/>
                          </a:solidFill>
                          <a:latin typeface="Cambria Math" panose="02040503050406030204" pitchFamily="18" charset="0"/>
                        </a:rPr>
                        <m:t>=</m:t>
                      </m:r>
                      <m:d>
                        <m:dPr>
                          <m:begChr m:val="["/>
                          <m:endChr m:val="]"/>
                          <m:ctrlPr>
                            <a:rPr lang="en-US" sz="1382" i="1">
                              <a:solidFill>
                                <a:srgbClr val="002060"/>
                              </a:solidFill>
                              <a:latin typeface="Cambria Math" panose="02040503050406030204" pitchFamily="18" charset="0"/>
                            </a:rPr>
                          </m:ctrlPr>
                        </m:dPr>
                        <m:e>
                          <m:m>
                            <m:mPr>
                              <m:mcs>
                                <m:mc>
                                  <m:mcPr>
                                    <m:count m:val="1"/>
                                    <m:mcJc m:val="center"/>
                                  </m:mcPr>
                                </m:mc>
                              </m:mcs>
                              <m:ctrlPr>
                                <a:rPr lang="en-US" sz="1382" i="1">
                                  <a:solidFill>
                                    <a:srgbClr val="002060"/>
                                  </a:solidFill>
                                  <a:latin typeface="Cambria Math" panose="02040503050406030204" pitchFamily="18" charset="0"/>
                                </a:rPr>
                              </m:ctrlPr>
                            </m:mP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2</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rPr>
                                      <m:t>3</m:t>
                                    </m:r>
                                  </m:sub>
                                </m:sSub>
                              </m:e>
                            </m:mr>
                            <m:mr>
                              <m:e>
                                <m:r>
                                  <a:rPr lang="en-US" sz="1382" i="1">
                                    <a:solidFill>
                                      <a:srgbClr val="002060"/>
                                    </a:solidFill>
                                    <a:latin typeface="Cambria Math" panose="02040503050406030204" pitchFamily="18" charset="0"/>
                                  </a:rPr>
                                  <m:t>⋮</m:t>
                                </m:r>
                              </m:e>
                            </m:mr>
                            <m:mr>
                              <m:e>
                                <m:r>
                                  <a:rPr lang="en-US" sz="1382" i="1">
                                    <a:solidFill>
                                      <a:srgbClr val="002060"/>
                                    </a:solidFill>
                                    <a:latin typeface="Cambria Math" panose="02040503050406030204" pitchFamily="18" charset="0"/>
                                  </a:rPr>
                                  <m:t>⋮</m:t>
                                </m:r>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𝑝</m:t>
                                    </m:r>
                                    <m:r>
                                      <a:rPr lang="en-US" sz="1382" i="1">
                                        <a:solidFill>
                                          <a:srgbClr val="002060"/>
                                        </a:solidFill>
                                        <a:latin typeface="Cambria Math" panose="02040503050406030204" pitchFamily="18" charset="0"/>
                                        <a:ea typeface="Cambria Math" panose="02040503050406030204" pitchFamily="18" charset="0"/>
                                      </a:rPr>
                                      <m:t>−1</m:t>
                                    </m:r>
                                  </m:sub>
                                </m:sSub>
                              </m:e>
                            </m:mr>
                            <m:mr>
                              <m:e>
                                <m:sSub>
                                  <m:sSubPr>
                                    <m:ctrlPr>
                                      <a:rPr lang="en-US" sz="1382" i="1">
                                        <a:solidFill>
                                          <a:srgbClr val="002060"/>
                                        </a:solidFill>
                                        <a:latin typeface="Cambria Math" panose="02040503050406030204" pitchFamily="18" charset="0"/>
                                      </a:rPr>
                                    </m:ctrlPr>
                                  </m:sSubPr>
                                  <m:e>
                                    <m:r>
                                      <a:rPr lang="en-US" sz="1382" i="1">
                                        <a:solidFill>
                                          <a:srgbClr val="002060"/>
                                        </a:solidFill>
                                        <a:latin typeface="Cambria Math" panose="02040503050406030204" pitchFamily="18" charset="0"/>
                                        <a:ea typeface="Cambria Math" panose="02040503050406030204" pitchFamily="18" charset="0"/>
                                      </a:rPr>
                                      <m:t>𝜌</m:t>
                                    </m:r>
                                  </m:e>
                                  <m:sub>
                                    <m:r>
                                      <a:rPr lang="en-US" sz="1382" i="1">
                                        <a:solidFill>
                                          <a:srgbClr val="002060"/>
                                        </a:solidFill>
                                        <a:latin typeface="Cambria Math" panose="02040503050406030204" pitchFamily="18" charset="0"/>
                                        <a:ea typeface="Cambria Math" panose="02040503050406030204" pitchFamily="18" charset="0"/>
                                      </a:rPr>
                                      <m:t>𝑝</m:t>
                                    </m:r>
                                  </m:sub>
                                </m:sSub>
                              </m:e>
                            </m:mr>
                          </m:m>
                        </m:e>
                      </m:d>
                    </m:oMath>
                  </m:oMathPara>
                </a14:m>
                <a:endParaRPr lang="en-US" sz="1382" dirty="0">
                  <a:solidFill>
                    <a:srgbClr val="002060"/>
                  </a:solidFill>
                  <a:latin typeface="Calibri" panose="020F0502020204030204"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71380" y="2382542"/>
                <a:ext cx="5585696" cy="1560684"/>
              </a:xfrm>
              <a:prstGeom prst="rect">
                <a:avLst/>
              </a:prstGeom>
              <a:blipFill>
                <a:blip r:embed="rId4"/>
                <a:stretch>
                  <a:fillRect b="-2419"/>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F2838D0E-66CC-D472-5DEE-54524A43CB6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CD5C7F7B-97B4-7E9B-2195-368C737800F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291208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Logistic Regression</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141</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B137837-31F3-4DD0-96A2-1EE5FF8A34D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875485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090623" y="2458456"/>
            <a:ext cx="4265842" cy="1203856"/>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t>Introduction</a:t>
            </a:r>
            <a:endParaRPr lang="en-US" sz="3600" b="1" dirty="0">
              <a:solidFill>
                <a:schemeClr val="bg1"/>
              </a:solidFill>
              <a:latin typeface="Times New Roman"/>
              <a:ea typeface="Times New Roman"/>
              <a:cs typeface="Times New Roman"/>
              <a:sym typeface="Times New Roman"/>
            </a:endParaRP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142</a:t>
            </a:fld>
            <a:endParaRPr lang="en-US" altLang="en-US"/>
          </a:p>
        </p:txBody>
      </p:sp>
      <p:sp>
        <p:nvSpPr>
          <p:cNvPr id="7" name="TextBox 6">
            <a:extLst>
              <a:ext uri="{FF2B5EF4-FFF2-40B4-BE49-F238E27FC236}">
                <a16:creationId xmlns:a16="http://schemas.microsoft.com/office/drawing/2014/main" id="{8486F24C-4585-495E-B16D-EBA245B77BF7}"/>
              </a:ext>
            </a:extLst>
          </p:cNvPr>
          <p:cNvSpPr txBox="1"/>
          <p:nvPr/>
        </p:nvSpPr>
        <p:spPr>
          <a:xfrm>
            <a:off x="2362348" y="4148730"/>
            <a:ext cx="5982871" cy="1119281"/>
          </a:xfrm>
          <a:prstGeom prst="rect">
            <a:avLst/>
          </a:prstGeom>
          <a:noFill/>
        </p:spPr>
        <p:txBody>
          <a:bodyPr wrap="square" rtlCol="0">
            <a:spAutoFit/>
          </a:bodyPr>
          <a:lstStyle/>
          <a:p>
            <a:pPr marL="219399" indent="-219399">
              <a:lnSpc>
                <a:spcPct val="150000"/>
              </a:lnSpc>
              <a:buClr>
                <a:srgbClr val="C00000"/>
              </a:buClr>
              <a:buSzPct val="100000"/>
              <a:buBlip>
                <a:blip r:embed="rId2"/>
              </a:buBlip>
            </a:pPr>
            <a:r>
              <a:rPr lang="en-US" sz="1536" dirty="0"/>
              <a:t>Regression analysis and logistic regression</a:t>
            </a:r>
          </a:p>
          <a:p>
            <a:pPr marL="219399" indent="-219399">
              <a:lnSpc>
                <a:spcPct val="150000"/>
              </a:lnSpc>
              <a:buClr>
                <a:srgbClr val="C00000"/>
              </a:buClr>
              <a:buSzPct val="100000"/>
              <a:buBlip>
                <a:blip r:embed="rId2"/>
              </a:buBlip>
            </a:pPr>
            <a:r>
              <a:rPr lang="en-US" sz="1536" dirty="0"/>
              <a:t>Concept of logistic regression</a:t>
            </a:r>
          </a:p>
          <a:p>
            <a:pPr marL="219399" indent="-219399">
              <a:lnSpc>
                <a:spcPct val="150000"/>
              </a:lnSpc>
              <a:buClr>
                <a:srgbClr val="C00000"/>
              </a:buClr>
              <a:buSzPct val="100000"/>
              <a:buBlip>
                <a:blip r:embed="rId2"/>
              </a:buBlip>
            </a:pPr>
            <a:r>
              <a:rPr lang="en-US" sz="1536" dirty="0"/>
              <a:t>Types of logistic regression</a:t>
            </a:r>
          </a:p>
        </p:txBody>
      </p:sp>
      <p:sp>
        <p:nvSpPr>
          <p:cNvPr id="3" name="Date Placeholder 2">
            <a:extLst>
              <a:ext uri="{FF2B5EF4-FFF2-40B4-BE49-F238E27FC236}">
                <a16:creationId xmlns:a16="http://schemas.microsoft.com/office/drawing/2014/main" id="{66FAFBCC-4271-4A4E-9FBB-787D4359479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11312655-DC2D-4639-9A11-7D087BCCEF7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15680320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348394"/>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Regression Analysis and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143</a:t>
            </a:fld>
            <a:endParaRPr lang="en-US" altLang="en-US" sz="921">
              <a:solidFill>
                <a:srgbClr val="898989"/>
              </a:solidFill>
            </a:endParaRPr>
          </a:p>
        </p:txBody>
      </p:sp>
      <p:cxnSp>
        <p:nvCxnSpPr>
          <p:cNvPr id="7" name="Straight Connector 6"/>
          <p:cNvCxnSpPr/>
          <p:nvPr/>
        </p:nvCxnSpPr>
        <p:spPr>
          <a:xfrm>
            <a:off x="371778" y="89467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56D12FF2-AA05-E799-D431-B1C71EEB1596}"/>
              </a:ext>
            </a:extLst>
          </p:cNvPr>
          <p:cNvSpPr>
            <a:spLocks noGrp="1"/>
          </p:cNvSpPr>
          <p:nvPr>
            <p:ph idx="1"/>
          </p:nvPr>
        </p:nvSpPr>
        <p:spPr>
          <a:xfrm>
            <a:off x="448078" y="1866315"/>
            <a:ext cx="8074283" cy="3341125"/>
          </a:xfrm>
        </p:spPr>
        <p:txBody>
          <a:bodyPr/>
          <a:lstStyle/>
          <a:p>
            <a:pPr marL="263279" lvl="1" indent="-263279" algn="just">
              <a:buSzPct val="100000"/>
              <a:buBlip>
                <a:blip r:embed="rId2"/>
              </a:buBlip>
            </a:pPr>
            <a:r>
              <a:rPr lang="en-US" b="1" dirty="0">
                <a:cs typeface="Times New Roman" panose="02020603050405020304" pitchFamily="18" charset="0"/>
              </a:rPr>
              <a:t>Regression analysis</a:t>
            </a:r>
            <a:endParaRPr lang="en-US" b="1" dirty="0">
              <a:solidFill>
                <a:srgbClr val="0070C0"/>
              </a:solidFill>
              <a:cs typeface="Times New Roman" panose="02020603050405020304" pitchFamily="18" charset="0"/>
            </a:endParaRPr>
          </a:p>
          <a:p>
            <a:pPr marL="614317" lvl="2" indent="-263279" algn="just">
              <a:buSzPct val="100000"/>
              <a:buBlip>
                <a:blip r:embed="rId2"/>
              </a:buBlip>
            </a:pPr>
            <a:r>
              <a:rPr lang="en-US" dirty="0">
                <a:cs typeface="Times New Roman" panose="02020603050405020304" pitchFamily="18" charset="0"/>
              </a:rPr>
              <a:t>Based on the principle of </a:t>
            </a:r>
            <a:r>
              <a:rPr lang="en-US" b="1" dirty="0">
                <a:solidFill>
                  <a:srgbClr val="C00000"/>
                </a:solidFill>
                <a:cs typeface="Times New Roman" panose="02020603050405020304" pitchFamily="18" charset="0"/>
              </a:rPr>
              <a:t>Least Square Estimation (LSE)</a:t>
            </a:r>
          </a:p>
          <a:p>
            <a:pPr marL="965355" lvl="3" indent="-263279" algn="just">
              <a:buSzPct val="100000"/>
              <a:buBlip>
                <a:blip r:embed="rId2"/>
              </a:buBlip>
            </a:pPr>
            <a:r>
              <a:rPr lang="en-US" sz="1382" dirty="0">
                <a:cs typeface="Times New Roman" panose="02020603050405020304" pitchFamily="18" charset="0"/>
              </a:rPr>
              <a:t>The parameters are chosen to minimize the sum of squared errors (SSE)</a:t>
            </a:r>
          </a:p>
          <a:p>
            <a:pPr marL="614317" lvl="2" indent="-263279" algn="just">
              <a:buSzPct val="100000"/>
              <a:buBlip>
                <a:blip r:embed="rId2"/>
              </a:buBlip>
            </a:pPr>
            <a:r>
              <a:rPr lang="en-US" dirty="0">
                <a:cs typeface="Times New Roman" panose="02020603050405020304" pitchFamily="18" charset="0"/>
              </a:rPr>
              <a:t>Minimizes error in prediction</a:t>
            </a:r>
          </a:p>
          <a:p>
            <a:pPr marL="965355" lvl="3" indent="-263279" algn="just">
              <a:buSzPct val="100000"/>
              <a:buBlip>
                <a:blip r:embed="rId2"/>
              </a:buBlip>
            </a:pPr>
            <a:r>
              <a:rPr lang="en-US" sz="1382" dirty="0">
                <a:cs typeface="Times New Roman" panose="02020603050405020304" pitchFamily="18" charset="0"/>
              </a:rPr>
              <a:t>If the error distribution is normal with constant variance, the LSE estimates the parameters accurately; that is, model is the best possible and with the smallest standard errors</a:t>
            </a:r>
          </a:p>
          <a:p>
            <a:pPr marL="614317" lvl="2" indent="-263279" algn="just">
              <a:buSzPct val="100000"/>
              <a:buBlip>
                <a:blip r:embed="rId2"/>
              </a:buBlip>
            </a:pPr>
            <a:r>
              <a:rPr lang="en-US" sz="1382" dirty="0">
                <a:cs typeface="Times New Roman" panose="02020603050405020304" pitchFamily="18" charset="0"/>
              </a:rPr>
              <a:t>Applicable </a:t>
            </a:r>
            <a:r>
              <a:rPr lang="en-US" sz="1382" dirty="0">
                <a:solidFill>
                  <a:srgbClr val="0070C0"/>
                </a:solidFill>
                <a:cs typeface="Times New Roman" panose="02020603050405020304" pitchFamily="18" charset="0"/>
              </a:rPr>
              <a:t>when dependent variable follows normal distribution</a:t>
            </a:r>
          </a:p>
          <a:p>
            <a:pPr marL="614317" lvl="2" indent="-263279" algn="just">
              <a:buSzPct val="100000"/>
              <a:buBlip>
                <a:blip r:embed="rId2"/>
              </a:buBlip>
            </a:pPr>
            <a:endParaRPr lang="en-US" sz="1382" dirty="0">
              <a:cs typeface="Times New Roman" panose="02020603050405020304" pitchFamily="18" charset="0"/>
            </a:endParaRPr>
          </a:p>
          <a:p>
            <a:pPr marL="263279" lvl="1" indent="-263279" algn="just">
              <a:buSzPct val="100000"/>
              <a:buBlip>
                <a:blip r:embed="rId2"/>
              </a:buBlip>
            </a:pPr>
            <a:r>
              <a:rPr lang="en-US" sz="1689" b="1" dirty="0">
                <a:cs typeface="Times New Roman" panose="02020603050405020304" pitchFamily="18" charset="0"/>
              </a:rPr>
              <a:t>Logistic regression analysis</a:t>
            </a:r>
          </a:p>
          <a:p>
            <a:pPr marL="614317" lvl="2" indent="-263279" algn="just">
              <a:buSzPct val="100000"/>
              <a:buBlip>
                <a:blip r:embed="rId2"/>
              </a:buBlip>
            </a:pPr>
            <a:r>
              <a:rPr lang="en-US" sz="1382" dirty="0">
                <a:cs typeface="Times New Roman" panose="02020603050405020304" pitchFamily="18" charset="0"/>
              </a:rPr>
              <a:t>When a dependent variable does not follow normal distribution </a:t>
            </a:r>
          </a:p>
          <a:p>
            <a:pPr marL="614317" lvl="2" indent="-263279" algn="just">
              <a:buSzPct val="100000"/>
              <a:buBlip>
                <a:blip r:embed="rId2"/>
              </a:buBlip>
            </a:pPr>
            <a:r>
              <a:rPr lang="en-US" sz="1382" dirty="0">
                <a:cs typeface="Times New Roman" panose="02020603050405020304" pitchFamily="18" charset="0"/>
              </a:rPr>
              <a:t>Value of a dependent variable  may be with 2, 3 or a fewer more outcomes</a:t>
            </a:r>
          </a:p>
          <a:p>
            <a:pPr marL="614317" lvl="2" indent="-263279" algn="just">
              <a:buSzPct val="100000"/>
              <a:buBlip>
                <a:blip r:embed="rId2"/>
              </a:buBlip>
            </a:pPr>
            <a:endParaRPr lang="en-US" sz="1382" dirty="0">
              <a:cs typeface="Times New Roman" panose="02020603050405020304" pitchFamily="18" charset="0"/>
            </a:endParaRPr>
          </a:p>
          <a:p>
            <a:pPr lvl="1"/>
            <a:endParaRPr lang="en-US" dirty="0"/>
          </a:p>
        </p:txBody>
      </p:sp>
      <p:sp>
        <p:nvSpPr>
          <p:cNvPr id="2" name="Date Placeholder 1">
            <a:extLst>
              <a:ext uri="{FF2B5EF4-FFF2-40B4-BE49-F238E27FC236}">
                <a16:creationId xmlns:a16="http://schemas.microsoft.com/office/drawing/2014/main" id="{FBF7813D-CC0B-4962-A6BE-8E7AE9F6CA4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D6D0CCAC-0FCA-466B-BB51-EEABB77D07F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8402738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24902"/>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Regression Analysis and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144</a:t>
            </a:fld>
            <a:endParaRPr lang="en-US" altLang="en-US" sz="921">
              <a:solidFill>
                <a:srgbClr val="898989"/>
              </a:solidFill>
            </a:endParaRPr>
          </a:p>
        </p:txBody>
      </p:sp>
      <p:cxnSp>
        <p:nvCxnSpPr>
          <p:cNvPr id="7" name="Straight Connector 6"/>
          <p:cNvCxnSpPr/>
          <p:nvPr/>
        </p:nvCxnSpPr>
        <p:spPr>
          <a:xfrm>
            <a:off x="213316" y="99220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56D12FF2-AA05-E799-D431-B1C71EEB1596}"/>
              </a:ext>
            </a:extLst>
          </p:cNvPr>
          <p:cNvSpPr>
            <a:spLocks noGrp="1"/>
          </p:cNvSpPr>
          <p:nvPr>
            <p:ph idx="1"/>
          </p:nvPr>
        </p:nvSpPr>
        <p:spPr>
          <a:xfrm>
            <a:off x="448078" y="1866315"/>
            <a:ext cx="8074283" cy="3341125"/>
          </a:xfrm>
        </p:spPr>
        <p:txBody>
          <a:bodyPr/>
          <a:lstStyle/>
          <a:p>
            <a:pPr marL="263279" lvl="1" indent="-263279" algn="just">
              <a:buSzPct val="100000"/>
              <a:buBlip>
                <a:blip r:embed="rId2"/>
              </a:buBlip>
            </a:pPr>
            <a:r>
              <a:rPr lang="en-US" sz="1689" b="1" dirty="0">
                <a:cs typeface="Times New Roman" panose="02020603050405020304" pitchFamily="18" charset="0"/>
              </a:rPr>
              <a:t>Logistic regression</a:t>
            </a:r>
          </a:p>
          <a:p>
            <a:pPr marL="614317" lvl="2" indent="-263279" algn="just">
              <a:buSzPct val="100000"/>
              <a:buBlip>
                <a:blip r:embed="rId2"/>
              </a:buBlip>
            </a:pPr>
            <a:r>
              <a:rPr lang="en-US" sz="1382" dirty="0">
                <a:cs typeface="Times New Roman" panose="02020603050405020304" pitchFamily="18" charset="0"/>
              </a:rPr>
              <a:t>Considers maximum likelihood estimation (MLE) to give better result.</a:t>
            </a:r>
          </a:p>
          <a:p>
            <a:pPr marL="614317" lvl="2" indent="-263279" algn="just">
              <a:buSzPct val="100000"/>
              <a:buBlip>
                <a:blip r:embed="rId2"/>
              </a:buBlip>
            </a:pPr>
            <a:r>
              <a:rPr lang="en-US" sz="1382" dirty="0">
                <a:cs typeface="Times New Roman" panose="02020603050405020304" pitchFamily="18" charset="0"/>
              </a:rPr>
              <a:t>In MLE, the likelihood is the probability of the observed data set given a set of proposed values for the parameters.</a:t>
            </a:r>
          </a:p>
          <a:p>
            <a:pPr marL="614317" lvl="2" indent="-263279" algn="just">
              <a:buSzPct val="100000"/>
              <a:buBlip>
                <a:blip r:embed="rId2"/>
              </a:buBlip>
            </a:pPr>
            <a:r>
              <a:rPr lang="en-US" sz="1382" dirty="0">
                <a:cs typeface="Times New Roman" panose="02020603050405020304" pitchFamily="18" charset="0"/>
              </a:rPr>
              <a:t>The principle of MLE is to estimate parameters by choosing parameter values that give the largest possible likelihood.</a:t>
            </a:r>
          </a:p>
          <a:p>
            <a:pPr marL="614317" lvl="2" indent="-263279" algn="just">
              <a:buSzPct val="100000"/>
              <a:buBlip>
                <a:blip r:embed="rId2"/>
              </a:buBlip>
            </a:pPr>
            <a:endParaRPr lang="en-US" sz="1382" dirty="0">
              <a:cs typeface="Times New Roman" panose="02020603050405020304" pitchFamily="18" charset="0"/>
            </a:endParaRPr>
          </a:p>
          <a:p>
            <a:pPr lvl="1"/>
            <a:endParaRPr lang="en-US" dirty="0"/>
          </a:p>
        </p:txBody>
      </p:sp>
      <p:sp>
        <p:nvSpPr>
          <p:cNvPr id="8" name="Rectangle 7">
            <a:extLst>
              <a:ext uri="{FF2B5EF4-FFF2-40B4-BE49-F238E27FC236}">
                <a16:creationId xmlns:a16="http://schemas.microsoft.com/office/drawing/2014/main" id="{F2353819-C793-9D3E-3DA3-A4D837432FAC}"/>
              </a:ext>
            </a:extLst>
          </p:cNvPr>
          <p:cNvSpPr/>
          <p:nvPr/>
        </p:nvSpPr>
        <p:spPr>
          <a:xfrm>
            <a:off x="571687" y="3876378"/>
            <a:ext cx="6745680" cy="1115308"/>
          </a:xfrm>
          <a:prstGeom prst="rect">
            <a:avLst/>
          </a:prstGeom>
          <a:solidFill>
            <a:schemeClr val="accent4">
              <a:lumMod val="60000"/>
              <a:lumOff val="40000"/>
            </a:schemeClr>
          </a:soli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lnSpc>
                <a:spcPct val="90000"/>
              </a:lnSpc>
              <a:spcBef>
                <a:spcPts val="384"/>
              </a:spcBef>
              <a:buSzPct val="100000"/>
              <a:buBlip>
                <a:blip r:embed="rId2"/>
              </a:buBlip>
            </a:pPr>
            <a:endParaRPr lang="en-US" sz="768" dirty="0">
              <a:solidFill>
                <a:prstClr val="black"/>
              </a:solidFill>
              <a:cs typeface="Times New Roman" panose="02020603050405020304" pitchFamily="18" charset="0"/>
            </a:endParaRPr>
          </a:p>
          <a:p>
            <a:pPr marL="263279" lvl="1" indent="-263279" algn="just">
              <a:lnSpc>
                <a:spcPct val="90000"/>
              </a:lnSpc>
              <a:spcBef>
                <a:spcPts val="384"/>
              </a:spcBef>
              <a:buSzPct val="100000"/>
              <a:buBlip>
                <a:blip r:embed="rId2"/>
              </a:buBlip>
            </a:pPr>
            <a:r>
              <a:rPr lang="en-US" sz="1382" dirty="0">
                <a:solidFill>
                  <a:prstClr val="black"/>
                </a:solidFill>
                <a:cs typeface="Times New Roman" panose="02020603050405020304" pitchFamily="18" charset="0"/>
              </a:rPr>
              <a:t>Regression analysis  predicts a value of a dependent variable</a:t>
            </a:r>
            <a:endParaRPr lang="en-US" sz="691" dirty="0">
              <a:solidFill>
                <a:prstClr val="black"/>
              </a:solidFill>
              <a:cs typeface="Times New Roman" panose="02020603050405020304" pitchFamily="18" charset="0"/>
            </a:endParaRPr>
          </a:p>
          <a:p>
            <a:pPr marL="263279" lvl="1" indent="-263279" algn="just">
              <a:lnSpc>
                <a:spcPct val="90000"/>
              </a:lnSpc>
              <a:spcBef>
                <a:spcPts val="384"/>
              </a:spcBef>
              <a:buSzPct val="100000"/>
              <a:buBlip>
                <a:blip r:embed="rId2"/>
              </a:buBlip>
            </a:pPr>
            <a:r>
              <a:rPr lang="en-US" sz="1382" dirty="0">
                <a:solidFill>
                  <a:prstClr val="black"/>
                </a:solidFill>
                <a:cs typeface="Times New Roman" panose="02020603050405020304" pitchFamily="18" charset="0"/>
              </a:rPr>
              <a:t>Logistic regression predicts the probability of a given value of a dependent variable</a:t>
            </a:r>
            <a:endParaRPr lang="en-US" sz="768" dirty="0">
              <a:solidFill>
                <a:prstClr val="black"/>
              </a:solidFill>
              <a:cs typeface="Times New Roman" panose="02020603050405020304" pitchFamily="18" charset="0"/>
            </a:endParaRPr>
          </a:p>
          <a:p>
            <a:pPr marL="263279" lvl="1" indent="-263279" algn="just">
              <a:lnSpc>
                <a:spcPct val="90000"/>
              </a:lnSpc>
              <a:spcBef>
                <a:spcPts val="384"/>
              </a:spcBef>
              <a:buSzPct val="100000"/>
              <a:buBlip>
                <a:blip r:embed="rId2"/>
              </a:buBlip>
            </a:pPr>
            <a:r>
              <a:rPr lang="en-US" sz="1382" dirty="0">
                <a:solidFill>
                  <a:prstClr val="black"/>
                </a:solidFill>
                <a:cs typeface="Times New Roman" panose="02020603050405020304" pitchFamily="18" charset="0"/>
              </a:rPr>
              <a:t>Both estimates their respective model parameters</a:t>
            </a:r>
          </a:p>
          <a:p>
            <a:pPr marL="0" lvl="1" algn="just">
              <a:buSzPct val="100000"/>
            </a:pPr>
            <a:endParaRPr lang="en-US" sz="1536" dirty="0">
              <a:solidFill>
                <a:srgbClr val="002060"/>
              </a:solidFill>
              <a:cs typeface="Times New Roman" panose="02020603050405020304" pitchFamily="18" charset="0"/>
            </a:endParaRPr>
          </a:p>
        </p:txBody>
      </p:sp>
      <p:sp>
        <p:nvSpPr>
          <p:cNvPr id="9" name="Rectangle 8">
            <a:extLst>
              <a:ext uri="{FF2B5EF4-FFF2-40B4-BE49-F238E27FC236}">
                <a16:creationId xmlns:a16="http://schemas.microsoft.com/office/drawing/2014/main" id="{E9D8E59F-6A2D-C30B-41C3-4D896CBD08FC}"/>
              </a:ext>
            </a:extLst>
          </p:cNvPr>
          <p:cNvSpPr/>
          <p:nvPr/>
        </p:nvSpPr>
        <p:spPr>
          <a:xfrm>
            <a:off x="579758" y="3558428"/>
            <a:ext cx="925220"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Note</a:t>
            </a:r>
          </a:p>
        </p:txBody>
      </p:sp>
      <p:sp>
        <p:nvSpPr>
          <p:cNvPr id="2" name="Date Placeholder 1">
            <a:extLst>
              <a:ext uri="{FF2B5EF4-FFF2-40B4-BE49-F238E27FC236}">
                <a16:creationId xmlns:a16="http://schemas.microsoft.com/office/drawing/2014/main" id="{90944ED8-BE5B-4838-A998-CA7202D5052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4478E5A-82F9-4E7A-A1FC-40F6B8EB52F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9351225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Regression Analysis and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145</a:t>
            </a:fld>
            <a:endParaRPr lang="en-US" altLang="en-US" sz="921">
              <a:solidFill>
                <a:srgbClr val="898989"/>
              </a:solidFill>
            </a:endParaRPr>
          </a:p>
        </p:txBody>
      </p:sp>
      <p:cxnSp>
        <p:nvCxnSpPr>
          <p:cNvPr id="7" name="Straight Connector 6"/>
          <p:cNvCxnSpPr/>
          <p:nvPr/>
        </p:nvCxnSpPr>
        <p:spPr>
          <a:xfrm>
            <a:off x="275482" y="93124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1105744" y="2282760"/>
            <a:ext cx="6910304" cy="293849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0" lvl="1" algn="just">
              <a:buSzPct val="100000"/>
            </a:pPr>
            <a:endParaRPr lang="en-US" sz="1536" dirty="0">
              <a:solidFill>
                <a:schemeClr val="tx1"/>
              </a:solidFill>
              <a:cs typeface="Times New Roman" panose="02020603050405020304" pitchFamily="18" charset="0"/>
            </a:endParaRPr>
          </a:p>
          <a:p>
            <a:pPr marL="0" lvl="1" algn="just">
              <a:buSzPct val="100000"/>
            </a:pPr>
            <a:endParaRPr lang="en-US" sz="1536" dirty="0">
              <a:solidFill>
                <a:schemeClr val="tx1"/>
              </a:solidFill>
              <a:cs typeface="Times New Roman" panose="02020603050405020304"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1105744" y="1908153"/>
            <a:ext cx="6910304"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A Regression model and Logistic Regression model</a:t>
            </a:r>
          </a:p>
        </p:txBody>
      </p:sp>
      <p:pic>
        <p:nvPicPr>
          <p:cNvPr id="11" name="Picture 5" descr="A Basic sigmoid function with two parameters (c1 and c2) as commonly... |  Download Scientific Diagram">
            <a:extLst>
              <a:ext uri="{FF2B5EF4-FFF2-40B4-BE49-F238E27FC236}">
                <a16:creationId xmlns:a16="http://schemas.microsoft.com/office/drawing/2014/main" id="{82C09AB8-F7B0-4879-AC1B-5513D78F718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2461" y="2793234"/>
            <a:ext cx="3040977" cy="2028510"/>
          </a:xfrm>
          <a:prstGeom prst="rect">
            <a:avLst/>
          </a:prstGeom>
          <a:solidFill>
            <a:schemeClr val="bg1"/>
          </a:solidFill>
        </p:spPr>
      </p:pic>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1377577" y="2785165"/>
            <a:ext cx="3040143" cy="2029102"/>
          </a:xfrm>
          <a:prstGeom prst="rect">
            <a:avLst/>
          </a:prstGeom>
        </p:spPr>
      </p:pic>
      <p:sp>
        <p:nvSpPr>
          <p:cNvPr id="3" name="Date Placeholder 2">
            <a:extLst>
              <a:ext uri="{FF2B5EF4-FFF2-40B4-BE49-F238E27FC236}">
                <a16:creationId xmlns:a16="http://schemas.microsoft.com/office/drawing/2014/main" id="{C7C93331-043A-457A-A9E7-BE3858A40FD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B5BEE9B-5DBF-4F64-AE23-987377CA793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9088444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An Example</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146</a:t>
            </a:fld>
            <a:endParaRPr lang="en-US" altLang="en-US" sz="921">
              <a:solidFill>
                <a:srgbClr val="898989"/>
              </a:solidFill>
            </a:endParaRPr>
          </a:p>
        </p:txBody>
      </p:sp>
      <p:cxnSp>
        <p:nvCxnSpPr>
          <p:cNvPr id="7" name="Straight Connector 6"/>
          <p:cNvCxnSpPr/>
          <p:nvPr/>
        </p:nvCxnSpPr>
        <p:spPr>
          <a:xfrm>
            <a:off x="275482" y="91905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773201" y="1753310"/>
            <a:ext cx="7815086" cy="397693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0" lvl="1" algn="ctr" defTabSz="702076" eaLnBrk="0" fontAlgn="base" hangingPunct="0">
              <a:spcBef>
                <a:spcPct val="0"/>
              </a:spcBef>
              <a:spcAft>
                <a:spcPct val="0"/>
              </a:spcAft>
              <a:buSzPct val="100000"/>
              <a:defRPr/>
            </a:pPr>
            <a:endParaRPr lang="en-US" sz="1536" dirty="0">
              <a:solidFill>
                <a:prstClr val="black"/>
              </a:solidFill>
              <a:latin typeface="Calibri"/>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32A29594-8F85-438A-AFBD-425F80CD90DA}"/>
              </a:ext>
            </a:extLst>
          </p:cNvPr>
          <p:cNvGraphicFramePr>
            <a:graphicFrameLocks noGrp="1"/>
          </p:cNvGraphicFramePr>
          <p:nvPr>
            <p:extLst>
              <p:ext uri="{D42A27DB-BD31-4B8C-83A1-F6EECF244321}">
                <p14:modId xmlns:p14="http://schemas.microsoft.com/office/powerpoint/2010/main" val="1001015358"/>
              </p:ext>
            </p:extLst>
          </p:nvPr>
        </p:nvGraphicFramePr>
        <p:xfrm>
          <a:off x="773200" y="1489259"/>
          <a:ext cx="7815087" cy="795726"/>
        </p:xfrm>
        <a:graphic>
          <a:graphicData uri="http://schemas.openxmlformats.org/drawingml/2006/table">
            <a:tbl>
              <a:tblPr firstRow="1" firstCol="1" bandRow="1"/>
              <a:tblGrid>
                <a:gridCol w="420624">
                  <a:extLst>
                    <a:ext uri="{9D8B030D-6E8A-4147-A177-3AD203B41FA5}">
                      <a16:colId xmlns:a16="http://schemas.microsoft.com/office/drawing/2014/main" val="3894170362"/>
                    </a:ext>
                  </a:extLst>
                </a:gridCol>
                <a:gridCol w="323670">
                  <a:extLst>
                    <a:ext uri="{9D8B030D-6E8A-4147-A177-3AD203B41FA5}">
                      <a16:colId xmlns:a16="http://schemas.microsoft.com/office/drawing/2014/main" val="3176407750"/>
                    </a:ext>
                  </a:extLst>
                </a:gridCol>
                <a:gridCol w="372147">
                  <a:extLst>
                    <a:ext uri="{9D8B030D-6E8A-4147-A177-3AD203B41FA5}">
                      <a16:colId xmlns:a16="http://schemas.microsoft.com/office/drawing/2014/main" val="2718448842"/>
                    </a:ext>
                  </a:extLst>
                </a:gridCol>
                <a:gridCol w="372147">
                  <a:extLst>
                    <a:ext uri="{9D8B030D-6E8A-4147-A177-3AD203B41FA5}">
                      <a16:colId xmlns:a16="http://schemas.microsoft.com/office/drawing/2014/main" val="3286947141"/>
                    </a:ext>
                  </a:extLst>
                </a:gridCol>
                <a:gridCol w="372147">
                  <a:extLst>
                    <a:ext uri="{9D8B030D-6E8A-4147-A177-3AD203B41FA5}">
                      <a16:colId xmlns:a16="http://schemas.microsoft.com/office/drawing/2014/main" val="2747313424"/>
                    </a:ext>
                  </a:extLst>
                </a:gridCol>
                <a:gridCol w="372147">
                  <a:extLst>
                    <a:ext uri="{9D8B030D-6E8A-4147-A177-3AD203B41FA5}">
                      <a16:colId xmlns:a16="http://schemas.microsoft.com/office/drawing/2014/main" val="983713515"/>
                    </a:ext>
                  </a:extLst>
                </a:gridCol>
                <a:gridCol w="372147">
                  <a:extLst>
                    <a:ext uri="{9D8B030D-6E8A-4147-A177-3AD203B41FA5}">
                      <a16:colId xmlns:a16="http://schemas.microsoft.com/office/drawing/2014/main" val="2531316846"/>
                    </a:ext>
                  </a:extLst>
                </a:gridCol>
                <a:gridCol w="372147">
                  <a:extLst>
                    <a:ext uri="{9D8B030D-6E8A-4147-A177-3AD203B41FA5}">
                      <a16:colId xmlns:a16="http://schemas.microsoft.com/office/drawing/2014/main" val="3268763943"/>
                    </a:ext>
                  </a:extLst>
                </a:gridCol>
                <a:gridCol w="372147">
                  <a:extLst>
                    <a:ext uri="{9D8B030D-6E8A-4147-A177-3AD203B41FA5}">
                      <a16:colId xmlns:a16="http://schemas.microsoft.com/office/drawing/2014/main" val="566006156"/>
                    </a:ext>
                  </a:extLst>
                </a:gridCol>
                <a:gridCol w="372147">
                  <a:extLst>
                    <a:ext uri="{9D8B030D-6E8A-4147-A177-3AD203B41FA5}">
                      <a16:colId xmlns:a16="http://schemas.microsoft.com/office/drawing/2014/main" val="219043408"/>
                    </a:ext>
                  </a:extLst>
                </a:gridCol>
                <a:gridCol w="372147">
                  <a:extLst>
                    <a:ext uri="{9D8B030D-6E8A-4147-A177-3AD203B41FA5}">
                      <a16:colId xmlns:a16="http://schemas.microsoft.com/office/drawing/2014/main" val="2636418344"/>
                    </a:ext>
                  </a:extLst>
                </a:gridCol>
                <a:gridCol w="372147">
                  <a:extLst>
                    <a:ext uri="{9D8B030D-6E8A-4147-A177-3AD203B41FA5}">
                      <a16:colId xmlns:a16="http://schemas.microsoft.com/office/drawing/2014/main" val="1022081222"/>
                    </a:ext>
                  </a:extLst>
                </a:gridCol>
                <a:gridCol w="372147">
                  <a:extLst>
                    <a:ext uri="{9D8B030D-6E8A-4147-A177-3AD203B41FA5}">
                      <a16:colId xmlns:a16="http://schemas.microsoft.com/office/drawing/2014/main" val="3337828495"/>
                    </a:ext>
                  </a:extLst>
                </a:gridCol>
                <a:gridCol w="372147">
                  <a:extLst>
                    <a:ext uri="{9D8B030D-6E8A-4147-A177-3AD203B41FA5}">
                      <a16:colId xmlns:a16="http://schemas.microsoft.com/office/drawing/2014/main" val="3431020229"/>
                    </a:ext>
                  </a:extLst>
                </a:gridCol>
                <a:gridCol w="372147">
                  <a:extLst>
                    <a:ext uri="{9D8B030D-6E8A-4147-A177-3AD203B41FA5}">
                      <a16:colId xmlns:a16="http://schemas.microsoft.com/office/drawing/2014/main" val="1012368504"/>
                    </a:ext>
                  </a:extLst>
                </a:gridCol>
                <a:gridCol w="372147">
                  <a:extLst>
                    <a:ext uri="{9D8B030D-6E8A-4147-A177-3AD203B41FA5}">
                      <a16:colId xmlns:a16="http://schemas.microsoft.com/office/drawing/2014/main" val="798509149"/>
                    </a:ext>
                  </a:extLst>
                </a:gridCol>
                <a:gridCol w="372147">
                  <a:extLst>
                    <a:ext uri="{9D8B030D-6E8A-4147-A177-3AD203B41FA5}">
                      <a16:colId xmlns:a16="http://schemas.microsoft.com/office/drawing/2014/main" val="3245836095"/>
                    </a:ext>
                  </a:extLst>
                </a:gridCol>
                <a:gridCol w="372147">
                  <a:extLst>
                    <a:ext uri="{9D8B030D-6E8A-4147-A177-3AD203B41FA5}">
                      <a16:colId xmlns:a16="http://schemas.microsoft.com/office/drawing/2014/main" val="2998277710"/>
                    </a:ext>
                  </a:extLst>
                </a:gridCol>
                <a:gridCol w="372147">
                  <a:extLst>
                    <a:ext uri="{9D8B030D-6E8A-4147-A177-3AD203B41FA5}">
                      <a16:colId xmlns:a16="http://schemas.microsoft.com/office/drawing/2014/main" val="2730136384"/>
                    </a:ext>
                  </a:extLst>
                </a:gridCol>
                <a:gridCol w="372147">
                  <a:extLst>
                    <a:ext uri="{9D8B030D-6E8A-4147-A177-3AD203B41FA5}">
                      <a16:colId xmlns:a16="http://schemas.microsoft.com/office/drawing/2014/main" val="215178856"/>
                    </a:ext>
                  </a:extLst>
                </a:gridCol>
                <a:gridCol w="372147">
                  <a:extLst>
                    <a:ext uri="{9D8B030D-6E8A-4147-A177-3AD203B41FA5}">
                      <a16:colId xmlns:a16="http://schemas.microsoft.com/office/drawing/2014/main" val="3626588107"/>
                    </a:ext>
                  </a:extLst>
                </a:gridCol>
              </a:tblGrid>
              <a:tr h="468074">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Hours (</a:t>
                      </a:r>
                      <a:r>
                        <a:rPr lang="en-IN" sz="900" b="1" i="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x</a:t>
                      </a:r>
                      <a:r>
                        <a:rPr lang="en-IN" sz="900" b="1" i="1" baseline="-25000"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i</a:t>
                      </a: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0.50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0.75</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1.00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1.25</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1.50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1.75</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1.75</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2.00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2.25</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2.50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2.75</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3.00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3.25</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3.50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4.00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4.25</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4.50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4.75</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5.00</a:t>
                      </a:r>
                      <a:endParaRPr lang="en-IN" sz="25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5.50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extLst>
                  <a:ext uri="{0D108BD9-81ED-4DB2-BD59-A6C34878D82A}">
                    <a16:rowId xmlns:a16="http://schemas.microsoft.com/office/drawing/2014/main" val="2381922652"/>
                  </a:ext>
                </a:extLst>
              </a:tr>
              <a:tr h="327652">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Pass (</a:t>
                      </a:r>
                      <a:r>
                        <a:rPr lang="en-IN" sz="900" b="1" i="1" dirty="0" err="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y</a:t>
                      </a:r>
                      <a:r>
                        <a:rPr lang="en-IN" sz="900" b="1" i="1" baseline="-25000" dirty="0" err="1">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i</a:t>
                      </a: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2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0</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tc>
                  <a:txBody>
                    <a:bodyPr/>
                    <a:lstStyle/>
                    <a:p>
                      <a:pPr algn="ctr">
                        <a:spcAft>
                          <a:spcPts val="0"/>
                        </a:spcAft>
                      </a:pPr>
                      <a:r>
                        <a:rPr lang="en-IN" sz="900" b="1" dirty="0">
                          <a:solidFill>
                            <a:srgbClr val="202122"/>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IN" sz="25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3500000" scaled="1"/>
                      <a:tileRect/>
                    </a:gradFill>
                  </a:tcPr>
                </a:tc>
                <a:extLst>
                  <a:ext uri="{0D108BD9-81ED-4DB2-BD59-A6C34878D82A}">
                    <a16:rowId xmlns:a16="http://schemas.microsoft.com/office/drawing/2014/main" val="227335222"/>
                  </a:ext>
                </a:extLst>
              </a:tr>
            </a:tbl>
          </a:graphicData>
        </a:graphic>
      </p:graphicFrame>
      <p:pic>
        <p:nvPicPr>
          <p:cNvPr id="3" name="Picture 2">
            <a:extLst>
              <a:ext uri="{FF2B5EF4-FFF2-40B4-BE49-F238E27FC236}">
                <a16:creationId xmlns:a16="http://schemas.microsoft.com/office/drawing/2014/main" id="{58041E58-0D41-49E2-A800-085620BD5A60}"/>
              </a:ext>
            </a:extLst>
          </p:cNvPr>
          <p:cNvPicPr>
            <a:picLocks noChangeAspect="1"/>
          </p:cNvPicPr>
          <p:nvPr/>
        </p:nvPicPr>
        <p:blipFill>
          <a:blip r:embed="rId2"/>
          <a:stretch>
            <a:fillRect/>
          </a:stretch>
        </p:blipFill>
        <p:spPr>
          <a:xfrm>
            <a:off x="2852151" y="2674924"/>
            <a:ext cx="3627576" cy="2713369"/>
          </a:xfrm>
          <a:prstGeom prst="rect">
            <a:avLst/>
          </a:prstGeom>
        </p:spPr>
      </p:pic>
      <p:sp>
        <p:nvSpPr>
          <p:cNvPr id="2" name="Date Placeholder 1">
            <a:extLst>
              <a:ext uri="{FF2B5EF4-FFF2-40B4-BE49-F238E27FC236}">
                <a16:creationId xmlns:a16="http://schemas.microsoft.com/office/drawing/2014/main" id="{AD5D7667-9D91-4315-B975-06B92A78D31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5BE58C43-E37E-4729-9883-2AB1FA16579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709854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Concept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147</a:t>
            </a:fld>
            <a:endParaRPr lang="en-US" altLang="en-US" sz="921">
              <a:solidFill>
                <a:srgbClr val="898989"/>
              </a:solidFill>
            </a:endParaRPr>
          </a:p>
        </p:txBody>
      </p:sp>
      <p:cxnSp>
        <p:nvCxnSpPr>
          <p:cNvPr id="7" name="Straight Connector 6"/>
          <p:cNvCxnSpPr/>
          <p:nvPr/>
        </p:nvCxnSpPr>
        <p:spPr>
          <a:xfrm>
            <a:off x="213316" y="95563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898480" y="2216370"/>
            <a:ext cx="3981671" cy="310862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Developed and popularized primarily by </a:t>
            </a:r>
            <a:r>
              <a:rPr lang="en-US" sz="1536" i="1" dirty="0">
                <a:solidFill>
                  <a:srgbClr val="002060"/>
                </a:solidFill>
                <a:cs typeface="Times New Roman" panose="02020603050405020304" pitchFamily="18" charset="0"/>
              </a:rPr>
              <a:t>Joseph </a:t>
            </a:r>
            <a:r>
              <a:rPr lang="en-US" sz="1536" i="1" dirty="0" err="1">
                <a:solidFill>
                  <a:srgbClr val="002060"/>
                </a:solidFill>
                <a:cs typeface="Times New Roman" panose="02020603050405020304" pitchFamily="18" charset="0"/>
              </a:rPr>
              <a:t>Berkson</a:t>
            </a:r>
            <a:r>
              <a:rPr lang="en-US" sz="1536" i="1" dirty="0">
                <a:solidFill>
                  <a:srgbClr val="002060"/>
                </a:solidFill>
                <a:cs typeface="Times New Roman" panose="02020603050405020304" pitchFamily="18" charset="0"/>
              </a:rPr>
              <a:t> </a:t>
            </a:r>
            <a:r>
              <a:rPr lang="en-US" sz="1536" dirty="0">
                <a:solidFill>
                  <a:schemeClr val="tx1"/>
                </a:solidFill>
                <a:cs typeface="Times New Roman" panose="02020603050405020304" pitchFamily="18" charset="0"/>
              </a:rPr>
              <a:t>in</a:t>
            </a:r>
            <a:r>
              <a:rPr lang="en-US" sz="1536" i="1" dirty="0">
                <a:solidFill>
                  <a:srgbClr val="002060"/>
                </a:solidFill>
                <a:cs typeface="Times New Roman" panose="02020603050405020304" pitchFamily="18" charset="0"/>
              </a:rPr>
              <a:t> (1944)</a:t>
            </a:r>
            <a:r>
              <a:rPr lang="en-US" sz="1536" dirty="0">
                <a:solidFill>
                  <a:schemeClr val="tx1"/>
                </a:solidFill>
                <a:cs typeface="Times New Roman" panose="02020603050405020304" pitchFamily="18" charset="0"/>
              </a:rPr>
              <a:t>, where he coined the term </a:t>
            </a:r>
            <a:r>
              <a:rPr lang="en-US" sz="1536" b="1" dirty="0">
                <a:solidFill>
                  <a:srgbClr val="0070C0"/>
                </a:solidFill>
                <a:cs typeface="Times New Roman" panose="02020603050405020304" pitchFamily="18" charset="0"/>
              </a:rPr>
              <a:t>logit.</a:t>
            </a:r>
          </a:p>
          <a:p>
            <a:pPr marL="0" lvl="1" algn="just">
              <a:buSzPct val="100000"/>
            </a:pPr>
            <a:endParaRPr lang="en-US" sz="1536" b="1" dirty="0">
              <a:solidFill>
                <a:srgbClr val="0070C0"/>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Logistic regression is a statistical method.</a:t>
            </a:r>
          </a:p>
          <a:p>
            <a:pPr marL="614317" lvl="2" indent="-263279" algn="just">
              <a:buSzPct val="100000"/>
              <a:buBlip>
                <a:blip r:embed="rId2"/>
              </a:buBlip>
            </a:pPr>
            <a:r>
              <a:rPr lang="en-US" sz="1536" dirty="0">
                <a:solidFill>
                  <a:schemeClr val="tx1"/>
                </a:solidFill>
                <a:cs typeface="Times New Roman" panose="02020603050405020304" pitchFamily="18" charset="0"/>
              </a:rPr>
              <a:t>uses a logistic function to model a binary dependent variable. 	</a:t>
            </a:r>
          </a:p>
          <a:p>
            <a:pPr marL="614317" lvl="2" indent="-263279" algn="just">
              <a:buSzPct val="100000"/>
              <a:buBlip>
                <a:blip r:embed="rId2"/>
              </a:buBlip>
            </a:pPr>
            <a:r>
              <a:rPr lang="en-US" sz="1536" dirty="0">
                <a:solidFill>
                  <a:schemeClr val="tx1"/>
                </a:solidFill>
                <a:cs typeface="Times New Roman" panose="02020603050405020304" pitchFamily="18" charset="0"/>
              </a:rPr>
              <a:t>although many more complex extensions exist.</a:t>
            </a:r>
          </a:p>
          <a:p>
            <a:pPr marL="263279" lvl="1" indent="-263279" algn="just">
              <a:buSzPct val="100000"/>
              <a:buBlip>
                <a:blip r:embed="rId2"/>
              </a:buBlip>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Logistic regression (or logit regression) estimates the parameters of a logistic model. </a:t>
            </a:r>
          </a:p>
        </p:txBody>
      </p:sp>
      <p:sp>
        <p:nvSpPr>
          <p:cNvPr id="9" name="Rectangle 8">
            <a:extLst>
              <a:ext uri="{FF2B5EF4-FFF2-40B4-BE49-F238E27FC236}">
                <a16:creationId xmlns:a16="http://schemas.microsoft.com/office/drawing/2014/main" id="{5274D7E1-2720-47D6-9C51-E0526B65746C}"/>
              </a:ext>
            </a:extLst>
          </p:cNvPr>
          <p:cNvSpPr/>
          <p:nvPr/>
        </p:nvSpPr>
        <p:spPr>
          <a:xfrm>
            <a:off x="898480" y="1739592"/>
            <a:ext cx="6910304"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Introduction</a:t>
            </a:r>
          </a:p>
        </p:txBody>
      </p:sp>
      <p:pic>
        <p:nvPicPr>
          <p:cNvPr id="12" name="Picture 2" descr="Logistic Regression">
            <a:extLst>
              <a:ext uri="{FF2B5EF4-FFF2-40B4-BE49-F238E27FC236}">
                <a16:creationId xmlns:a16="http://schemas.microsoft.com/office/drawing/2014/main" id="{0AAB5C80-6C6A-4BCF-9370-51B3D7EFB7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7914" y="2216367"/>
            <a:ext cx="3554995" cy="1899086"/>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6E085C5-9DA6-4AAD-9893-9C57E10ECC7D}"/>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97AE316-77F0-45B1-994B-078A0ADA440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020274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Concept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148</a:t>
            </a:fld>
            <a:endParaRPr lang="en-US" altLang="en-US" sz="921">
              <a:solidFill>
                <a:srgbClr val="898989"/>
              </a:solidFill>
            </a:endParaRPr>
          </a:p>
        </p:txBody>
      </p:sp>
      <p:cxnSp>
        <p:nvCxnSpPr>
          <p:cNvPr id="7" name="Straight Connector 6"/>
          <p:cNvCxnSpPr/>
          <p:nvPr/>
        </p:nvCxnSpPr>
        <p:spPr>
          <a:xfrm>
            <a:off x="213316" y="9861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1270336" y="2220587"/>
            <a:ext cx="3199572" cy="227381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A binary logistic model has a dependent variable with two possible values, such as </a:t>
            </a:r>
            <a:r>
              <a:rPr lang="en-US" sz="1536" b="1" i="1" dirty="0">
                <a:solidFill>
                  <a:srgbClr val="FFFF00"/>
                </a:solidFill>
                <a:cs typeface="Times New Roman" panose="02020603050405020304" pitchFamily="18" charset="0"/>
              </a:rPr>
              <a:t>Pass </a:t>
            </a:r>
            <a:r>
              <a:rPr lang="en-US" sz="1536" b="1" i="1" dirty="0">
                <a:solidFill>
                  <a:schemeClr val="tx1"/>
                </a:solidFill>
                <a:cs typeface="Times New Roman" panose="02020603050405020304" pitchFamily="18" charset="0"/>
              </a:rPr>
              <a:t>or</a:t>
            </a:r>
            <a:r>
              <a:rPr lang="en-US" sz="1536" b="1" i="1" dirty="0">
                <a:solidFill>
                  <a:srgbClr val="FFFF00"/>
                </a:solidFill>
                <a:cs typeface="Times New Roman" panose="02020603050405020304" pitchFamily="18" charset="0"/>
              </a:rPr>
              <a:t> Fail</a:t>
            </a:r>
            <a:r>
              <a:rPr lang="en-US" sz="1536" dirty="0">
                <a:solidFill>
                  <a:schemeClr val="tx1"/>
                </a:solidFill>
                <a:cs typeface="Times New Roman" panose="02020603050405020304" pitchFamily="18" charset="0"/>
              </a:rPr>
              <a:t>, </a:t>
            </a:r>
            <a:r>
              <a:rPr lang="en-US" sz="1536" b="1" i="1" dirty="0">
                <a:solidFill>
                  <a:srgbClr val="FFFF00"/>
                </a:solidFill>
                <a:cs typeface="Times New Roman" panose="02020603050405020304" pitchFamily="18" charset="0"/>
              </a:rPr>
              <a:t>Happy </a:t>
            </a:r>
            <a:r>
              <a:rPr lang="en-US" sz="1536" b="1" i="1" dirty="0">
                <a:solidFill>
                  <a:schemeClr val="tx1"/>
                </a:solidFill>
                <a:cs typeface="Times New Roman" panose="02020603050405020304" pitchFamily="18" charset="0"/>
              </a:rPr>
              <a:t>or</a:t>
            </a:r>
            <a:r>
              <a:rPr lang="en-US" sz="1536" b="1" i="1" dirty="0">
                <a:solidFill>
                  <a:srgbClr val="FFFF00"/>
                </a:solidFill>
                <a:cs typeface="Times New Roman" panose="02020603050405020304" pitchFamily="18" charset="0"/>
              </a:rPr>
              <a:t> Sad </a:t>
            </a:r>
            <a:r>
              <a:rPr lang="en-US" sz="1536" dirty="0">
                <a:solidFill>
                  <a:schemeClr val="tx1"/>
                </a:solidFill>
                <a:cs typeface="Times New Roman" panose="02020603050405020304" pitchFamily="18" charset="0"/>
              </a:rPr>
              <a:t>etc.</a:t>
            </a:r>
          </a:p>
          <a:p>
            <a:pPr marL="0" lvl="1" algn="just">
              <a:lnSpc>
                <a:spcPct val="150000"/>
              </a:lnSpc>
              <a:buSzPct val="100000"/>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It is represented by an indicator variable, where the two values are labeled </a:t>
            </a:r>
            <a:r>
              <a:rPr lang="en-US" sz="1536" b="1" dirty="0">
                <a:solidFill>
                  <a:srgbClr val="FFFF00"/>
                </a:solidFill>
                <a:cs typeface="Times New Roman" panose="02020603050405020304" pitchFamily="18" charset="0"/>
              </a:rPr>
              <a:t>‘1’</a:t>
            </a:r>
            <a:r>
              <a:rPr lang="en-US" sz="1536" dirty="0">
                <a:solidFill>
                  <a:srgbClr val="FFFF00"/>
                </a:solidFill>
                <a:cs typeface="Times New Roman" panose="02020603050405020304" pitchFamily="18" charset="0"/>
              </a:rPr>
              <a:t> </a:t>
            </a:r>
            <a:r>
              <a:rPr lang="en-US" sz="1536" dirty="0">
                <a:solidFill>
                  <a:schemeClr val="tx1"/>
                </a:solidFill>
                <a:cs typeface="Times New Roman" panose="02020603050405020304" pitchFamily="18" charset="0"/>
              </a:rPr>
              <a:t>and </a:t>
            </a:r>
            <a:r>
              <a:rPr lang="en-US" sz="1536" b="1" i="1" dirty="0">
                <a:solidFill>
                  <a:srgbClr val="FFFF00"/>
                </a:solidFill>
                <a:cs typeface="Times New Roman" panose="02020603050405020304" pitchFamily="18" charset="0"/>
              </a:rPr>
              <a:t>‘0’</a:t>
            </a:r>
          </a:p>
        </p:txBody>
      </p:sp>
      <p:sp>
        <p:nvSpPr>
          <p:cNvPr id="9" name="Rectangle 8">
            <a:extLst>
              <a:ext uri="{FF2B5EF4-FFF2-40B4-BE49-F238E27FC236}">
                <a16:creationId xmlns:a16="http://schemas.microsoft.com/office/drawing/2014/main" id="{5274D7E1-2720-47D6-9C51-E0526B65746C}"/>
              </a:ext>
            </a:extLst>
          </p:cNvPr>
          <p:cNvSpPr/>
          <p:nvPr/>
        </p:nvSpPr>
        <p:spPr>
          <a:xfrm>
            <a:off x="1270336" y="1743809"/>
            <a:ext cx="6910304"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Introduction</a:t>
            </a:r>
          </a:p>
        </p:txBody>
      </p:sp>
      <p:pic>
        <p:nvPicPr>
          <p:cNvPr id="2" name="Picture 1"/>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790266" y="3349738"/>
            <a:ext cx="2253320" cy="967035"/>
          </a:xfrm>
          <a:prstGeom prst="rect">
            <a:avLst/>
          </a:prstGeom>
        </p:spPr>
      </p:pic>
      <p:pic>
        <p:nvPicPr>
          <p:cNvPr id="4" name="Picture 3"/>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790266" y="2220584"/>
            <a:ext cx="2253320" cy="840738"/>
          </a:xfrm>
          <a:prstGeom prst="rect">
            <a:avLst/>
          </a:prstGeom>
        </p:spPr>
      </p:pic>
      <p:sp>
        <p:nvSpPr>
          <p:cNvPr id="6" name="TextBox 5"/>
          <p:cNvSpPr txBox="1"/>
          <p:nvPr/>
        </p:nvSpPr>
        <p:spPr>
          <a:xfrm>
            <a:off x="5113162" y="4316772"/>
            <a:ext cx="1759229" cy="1368323"/>
          </a:xfrm>
          <a:prstGeom prst="rect">
            <a:avLst/>
          </a:prstGeom>
          <a:noFill/>
        </p:spPr>
        <p:txBody>
          <a:bodyPr wrap="square" rtlCol="0">
            <a:spAutoFit/>
          </a:bodyPr>
          <a:lstStyle/>
          <a:p>
            <a:r>
              <a:rPr lang="en-US" sz="4146" dirty="0">
                <a:solidFill>
                  <a:srgbClr val="7030A0"/>
                </a:solidFill>
              </a:rPr>
              <a:t>1        0 	</a:t>
            </a:r>
          </a:p>
        </p:txBody>
      </p:sp>
      <p:sp>
        <p:nvSpPr>
          <p:cNvPr id="3" name="Date Placeholder 2">
            <a:extLst>
              <a:ext uri="{FF2B5EF4-FFF2-40B4-BE49-F238E27FC236}">
                <a16:creationId xmlns:a16="http://schemas.microsoft.com/office/drawing/2014/main" id="{91A3AA60-A241-40CD-850A-76B04A00D63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B2096465-C472-4813-93A3-C30EE0294E4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6892438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Concept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149</a:t>
            </a:fld>
            <a:endParaRPr lang="en-US" altLang="en-US" sz="921">
              <a:solidFill>
                <a:srgbClr val="898989"/>
              </a:solidFill>
            </a:endParaRPr>
          </a:p>
        </p:txBody>
      </p:sp>
      <p:cxnSp>
        <p:nvCxnSpPr>
          <p:cNvPr id="7" name="Straight Connector 6"/>
          <p:cNvCxnSpPr/>
          <p:nvPr/>
        </p:nvCxnSpPr>
        <p:spPr>
          <a:xfrm>
            <a:off x="275482" y="93734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5E5E73A-12D3-49FC-BDC9-3A8026F5C276}"/>
                  </a:ext>
                </a:extLst>
              </p:cNvPr>
              <p:cNvSpPr/>
              <p:nvPr/>
            </p:nvSpPr>
            <p:spPr>
              <a:xfrm>
                <a:off x="337648" y="2097387"/>
                <a:ext cx="6910304" cy="325031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0" lvl="1" algn="just">
                  <a:buSzPct val="100000"/>
                </a:pPr>
                <a:endParaRPr lang="en-US" sz="614" b="1" i="1"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The logistic function, takes the following form</a:t>
                </a:r>
              </a:p>
              <a:p>
                <a:pPr marL="0" lvl="1" algn="just">
                  <a:buSzPct val="100000"/>
                </a:pPr>
                <a:endParaRPr lang="en-US" sz="1536" dirty="0">
                  <a:solidFill>
                    <a:schemeClr val="tx1"/>
                  </a:solidFill>
                  <a:cs typeface="Times New Roman" panose="02020603050405020304" pitchFamily="18" charset="0"/>
                </a:endParaRPr>
              </a:p>
              <a:p>
                <a:pPr marL="0" lvl="1" algn="just">
                  <a:buSzPct val="100000"/>
                </a:pPr>
                <a:r>
                  <a:rPr lang="en-US" sz="1536" dirty="0">
                    <a:solidFill>
                      <a:schemeClr val="tx1"/>
                    </a:solidFill>
                    <a:cs typeface="Times New Roman" panose="02020603050405020304" pitchFamily="18" charset="0"/>
                  </a:rPr>
                  <a:t>	</a:t>
                </a:r>
                <a14:m>
                  <m:oMath xmlns:m="http://schemas.openxmlformats.org/officeDocument/2006/math">
                    <m:r>
                      <a:rPr lang="en-US" sz="1536" i="1">
                        <a:solidFill>
                          <a:schemeClr val="tx1"/>
                        </a:solidFill>
                        <a:latin typeface="Cambria Math" panose="02040503050406030204" pitchFamily="18" charset="0"/>
                        <a:cs typeface="Times New Roman" panose="02020603050405020304" pitchFamily="18" charset="0"/>
                      </a:rPr>
                      <m:t>𝑝</m:t>
                    </m:r>
                    <m:d>
                      <m:dPr>
                        <m:ctrlPr>
                          <a:rPr lang="en-US" sz="1536" i="1">
                            <a:solidFill>
                              <a:schemeClr val="tx1"/>
                            </a:solidFill>
                            <a:latin typeface="Cambria Math" panose="02040503050406030204" pitchFamily="18" charset="0"/>
                            <a:cs typeface="Times New Roman" panose="02020603050405020304" pitchFamily="18" charset="0"/>
                          </a:rPr>
                        </m:ctrlPr>
                      </m:dPr>
                      <m:e>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1</m:t>
                            </m:r>
                          </m:sub>
                        </m:sSub>
                        <m:r>
                          <a:rPr lang="en-US" sz="1536" i="1">
                            <a:solidFill>
                              <a:schemeClr val="tx1"/>
                            </a:solidFill>
                            <a:latin typeface="Cambria Math" panose="02040503050406030204" pitchFamily="18" charset="0"/>
                            <a:cs typeface="Times New Roman" panose="02020603050405020304" pitchFamily="18" charset="0"/>
                          </a:rPr>
                          <m:t>, . . . , </m:t>
                        </m:r>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𝑚</m:t>
                            </m:r>
                          </m:sub>
                        </m:sSub>
                      </m:e>
                    </m:d>
                    <m:r>
                      <a:rPr lang="en-US" sz="1536" i="1">
                        <a:solidFill>
                          <a:schemeClr val="tx1"/>
                        </a:solidFill>
                        <a:latin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𝑝</m:t>
                        </m:r>
                        <m:r>
                          <a:rPr lang="en-US" sz="1536" i="1" baseline="-25000">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 </m:t>
                        </m:r>
                      </m:sub>
                    </m:sSub>
                    <m:r>
                      <a:rPr lang="en-US" sz="1536" i="1">
                        <a:solidFill>
                          <a:schemeClr val="tx1"/>
                        </a:solidFill>
                        <a:latin typeface="Cambria Math" panose="02040503050406030204" pitchFamily="18" charset="0"/>
                        <a:cs typeface="Times New Roman" panose="02020603050405020304" pitchFamily="18" charset="0"/>
                      </a:rPr>
                      <m:t>= </m:t>
                    </m:r>
                    <m:f>
                      <m:fPr>
                        <m:ctrlPr>
                          <a:rPr lang="en-US" sz="1536" i="1">
                            <a:solidFill>
                              <a:schemeClr val="tx1"/>
                            </a:solidFill>
                            <a:latin typeface="Cambria Math" panose="02040503050406030204" pitchFamily="18" charset="0"/>
                            <a:cs typeface="Times New Roman" panose="02020603050405020304" pitchFamily="18" charset="0"/>
                          </a:rPr>
                        </m:ctrlPr>
                      </m:fPr>
                      <m:num>
                        <m:sSup>
                          <m:sSupPr>
                            <m:ctrlPr>
                              <a:rPr lang="en-US" sz="1536" i="1">
                                <a:solidFill>
                                  <a:schemeClr val="tx1"/>
                                </a:solidFill>
                                <a:latin typeface="Cambria Math" panose="02040503050406030204" pitchFamily="18" charset="0"/>
                                <a:cs typeface="Times New Roman" panose="02020603050405020304" pitchFamily="18" charset="0"/>
                              </a:rPr>
                            </m:ctrlPr>
                          </m:sSupPr>
                          <m:e>
                            <m:r>
                              <a:rPr lang="en-US" sz="1536" i="1">
                                <a:solidFill>
                                  <a:schemeClr val="tx1"/>
                                </a:solidFill>
                                <a:latin typeface="Cambria Math" panose="02040503050406030204" pitchFamily="18" charset="0"/>
                                <a:cs typeface="Times New Roman" panose="02020603050405020304" pitchFamily="18" charset="0"/>
                              </a:rPr>
                              <m:t>𝑒</m:t>
                            </m:r>
                          </m:e>
                          <m:sup>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cs typeface="Times New Roman" panose="02020603050405020304" pitchFamily="18" charset="0"/>
                                  </a:rPr>
                                  <m:t>0</m:t>
                                </m:r>
                              </m:sub>
                            </m:s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up>
                        </m:sSup>
                      </m:num>
                      <m:den>
                        <m:r>
                          <a:rPr lang="en-US" sz="1536" i="1">
                            <a:solidFill>
                              <a:schemeClr val="tx1"/>
                            </a:solidFill>
                            <a:latin typeface="Cambria Math" panose="02040503050406030204" pitchFamily="18" charset="0"/>
                            <a:cs typeface="Times New Roman" panose="02020603050405020304" pitchFamily="18" charset="0"/>
                          </a:rPr>
                          <m:t>1+</m:t>
                        </m:r>
                        <m:sSup>
                          <m:sSupPr>
                            <m:ctrlPr>
                              <a:rPr lang="en-US" sz="1536" i="1">
                                <a:solidFill>
                                  <a:schemeClr val="tx1"/>
                                </a:solidFill>
                                <a:latin typeface="Cambria Math" panose="02040503050406030204" pitchFamily="18" charset="0"/>
                                <a:cs typeface="Times New Roman" panose="02020603050405020304" pitchFamily="18" charset="0"/>
                              </a:rPr>
                            </m:ctrlPr>
                          </m:sSupPr>
                          <m:e>
                            <m:r>
                              <a:rPr lang="en-US" sz="1536" i="1">
                                <a:solidFill>
                                  <a:schemeClr val="tx1"/>
                                </a:solidFill>
                                <a:latin typeface="Cambria Math" panose="02040503050406030204" pitchFamily="18" charset="0"/>
                                <a:cs typeface="Times New Roman" panose="02020603050405020304" pitchFamily="18" charset="0"/>
                              </a:rPr>
                              <m:t>𝑒</m:t>
                            </m:r>
                          </m:e>
                          <m:sup>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cs typeface="Times New Roman" panose="02020603050405020304" pitchFamily="18" charset="0"/>
                                  </a:rPr>
                                  <m:t>0</m:t>
                                </m:r>
                              </m:sub>
                            </m:sSub>
                            <m:r>
                              <a:rPr lang="en-US" sz="1536" i="1">
                                <a:solidFill>
                                  <a:schemeClr val="tx1"/>
                                </a:solidFill>
                                <a:latin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cs typeface="Times New Roman" panose="02020603050405020304" pitchFamily="18" charset="0"/>
                                  </a:rPr>
                                  <m:t>1</m:t>
                                </m:r>
                              </m:sub>
                            </m:sSub>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1</m:t>
                                </m:r>
                              </m:sub>
                            </m:sSub>
                            <m:r>
                              <a:rPr lang="en-US" sz="1536" i="1">
                                <a:solidFill>
                                  <a:schemeClr val="tx1"/>
                                </a:solidFill>
                                <a:latin typeface="Cambria Math" panose="02040503050406030204" pitchFamily="18" charset="0"/>
                                <a:cs typeface="Times New Roman" panose="02020603050405020304" pitchFamily="18" charset="0"/>
                              </a:rPr>
                              <m:t>+</m:t>
                            </m:r>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up>
                        </m:sSup>
                      </m:den>
                    </m:f>
                  </m:oMath>
                </a14:m>
                <a:endParaRPr lang="en-US" sz="1536" dirty="0">
                  <a:solidFill>
                    <a:schemeClr val="tx1"/>
                  </a:solidFill>
                  <a:cs typeface="Times New Roman" panose="02020603050405020304" pitchFamily="18" charset="0"/>
                </a:endParaRPr>
              </a:p>
              <a:p>
                <a:pPr marL="0" lvl="1" algn="just">
                  <a:buSzPct val="100000"/>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prstClr val="black"/>
                    </a:solidFill>
                    <a:cs typeface="Times New Roman" panose="02020603050405020304" pitchFamily="18" charset="0"/>
                  </a:rPr>
                  <a:t>Binary regression: A case  when </a:t>
                </a:r>
                <a14:m>
                  <m:oMath xmlns:m="http://schemas.openxmlformats.org/officeDocument/2006/math">
                    <m:sSub>
                      <m:sSubPr>
                        <m:ctrlPr>
                          <a:rPr lang="en-US" sz="1536" i="1">
                            <a:solidFill>
                              <a:prstClr val="black"/>
                            </a:solidFill>
                            <a:latin typeface="Cambria Math" panose="02040503050406030204" pitchFamily="18" charset="0"/>
                            <a:cs typeface="Times New Roman" panose="02020603050405020304" pitchFamily="18" charset="0"/>
                          </a:rPr>
                        </m:ctrlPr>
                      </m:sSubPr>
                      <m:e>
                        <m:r>
                          <a:rPr lang="en-US" sz="1536" i="1">
                            <a:solidFill>
                              <a:prstClr val="black"/>
                            </a:solidFill>
                            <a:latin typeface="Cambria Math" panose="02040503050406030204" pitchFamily="18" charset="0"/>
                            <a:cs typeface="Times New Roman" panose="02020603050405020304" pitchFamily="18" charset="0"/>
                          </a:rPr>
                          <m:t>𝑝</m:t>
                        </m:r>
                      </m:e>
                      <m:sub>
                        <m:r>
                          <a:rPr lang="en-US" sz="1536" i="1">
                            <a:solidFill>
                              <a:prstClr val="black"/>
                            </a:solidFill>
                            <a:latin typeface="Cambria Math" panose="02040503050406030204" pitchFamily="18" charset="0"/>
                            <a:cs typeface="Times New Roman" panose="02020603050405020304" pitchFamily="18" charset="0"/>
                          </a:rPr>
                          <m:t> </m:t>
                        </m:r>
                      </m:sub>
                    </m:sSub>
                  </m:oMath>
                </a14:m>
                <a:r>
                  <a:rPr lang="en-US" sz="1536" dirty="0">
                    <a:solidFill>
                      <a:prstClr val="black"/>
                    </a:solidFill>
                    <a:cs typeface="Times New Roman" panose="02020603050405020304" pitchFamily="18" charset="0"/>
                  </a:rPr>
                  <a:t> has two outcomes: success and failure</a:t>
                </a:r>
              </a:p>
              <a:p>
                <a:pPr marL="263279" lvl="1" indent="-263279" algn="just">
                  <a:buSzPct val="100000"/>
                  <a:buBlip>
                    <a:blip r:embed="rId2"/>
                  </a:buBlip>
                </a:pPr>
                <a:r>
                  <a:rPr lang="en-US" sz="1536" dirty="0">
                    <a:solidFill>
                      <a:schemeClr val="tx1"/>
                    </a:solidFill>
                    <a:cs typeface="Times New Roman" panose="02020603050405020304" pitchFamily="18" charset="0"/>
                  </a:rPr>
                  <a:t>It defines </a:t>
                </a:r>
                <a:r>
                  <a:rPr lang="en-US" sz="1536" b="1" dirty="0">
                    <a:solidFill>
                      <a:srgbClr val="C00000"/>
                    </a:solidFill>
                    <a:cs typeface="Times New Roman" panose="02020603050405020304" pitchFamily="18" charset="0"/>
                  </a:rPr>
                  <a:t>odds</a:t>
                </a:r>
                <a:r>
                  <a:rPr lang="en-US" sz="1536" dirty="0">
                    <a:solidFill>
                      <a:schemeClr val="tx1"/>
                    </a:solidFill>
                    <a:cs typeface="Times New Roman" panose="02020603050405020304" pitchFamily="18" charset="0"/>
                  </a:rPr>
                  <a:t>, which is the ratio of the probability of success and failure</a:t>
                </a:r>
                <a:endParaRPr lang="en-US" sz="1536" dirty="0">
                  <a:solidFill>
                    <a:prstClr val="black"/>
                  </a:solidFill>
                  <a:cs typeface="Times New Roman" panose="02020603050405020304" pitchFamily="18" charset="0"/>
                </a:endParaRPr>
              </a:p>
              <a:p>
                <a:pPr marL="0" lvl="1" algn="just">
                  <a:buSzPct val="100000"/>
                </a:pPr>
                <a:endParaRPr lang="en-US" sz="1536" dirty="0">
                  <a:solidFill>
                    <a:schemeClr val="tx1"/>
                  </a:solidFill>
                  <a:cs typeface="Times New Roman" panose="02020603050405020304" pitchFamily="18" charset="0"/>
                </a:endParaRPr>
              </a:p>
              <a:p>
                <a:pPr marL="0" lvl="1" algn="just">
                  <a:buSzPct val="100000"/>
                </a:pPr>
                <a:r>
                  <a:rPr lang="en-US" sz="1536" dirty="0">
                    <a:solidFill>
                      <a:schemeClr val="tx1"/>
                    </a:solidFill>
                    <a:cs typeface="Times New Roman" panose="02020603050405020304" pitchFamily="18" charset="0"/>
                  </a:rPr>
                  <a:t>                     </a:t>
                </a:r>
                <a14:m>
                  <m:oMath xmlns:m="http://schemas.openxmlformats.org/officeDocument/2006/math">
                    <m:r>
                      <a:rPr lang="en-US" sz="1536" i="1">
                        <a:solidFill>
                          <a:schemeClr val="tx1"/>
                        </a:solidFill>
                        <a:latin typeface="Cambria Math" panose="02040503050406030204" pitchFamily="18" charset="0"/>
                        <a:cs typeface="Times New Roman" panose="02020603050405020304" pitchFamily="18" charset="0"/>
                      </a:rPr>
                      <m:t>  </m:t>
                    </m:r>
                    <m:r>
                      <a:rPr lang="en-US" sz="1536" i="1">
                        <a:solidFill>
                          <a:schemeClr val="tx1"/>
                        </a:solidFill>
                        <a:latin typeface="Cambria Math" panose="02040503050406030204" pitchFamily="18" charset="0"/>
                        <a:cs typeface="Times New Roman" panose="02020603050405020304" pitchFamily="18" charset="0"/>
                      </a:rPr>
                      <m:t>𝑜𝑑𝑑𝑠</m:t>
                    </m:r>
                    <m:r>
                      <a:rPr lang="en-US" sz="1536" i="1">
                        <a:solidFill>
                          <a:schemeClr val="tx1"/>
                        </a:solidFill>
                        <a:latin typeface="Cambria Math" panose="02040503050406030204" pitchFamily="18" charset="0"/>
                        <a:cs typeface="Times New Roman" panose="02020603050405020304" pitchFamily="18" charset="0"/>
                      </a:rPr>
                      <m:t>= </m:t>
                    </m:r>
                    <m:f>
                      <m:fPr>
                        <m:ctrlPr>
                          <a:rPr lang="en-US" sz="1536" i="1">
                            <a:solidFill>
                              <a:schemeClr val="tx1"/>
                            </a:solidFill>
                            <a:latin typeface="Cambria Math" panose="02040503050406030204" pitchFamily="18" charset="0"/>
                            <a:cs typeface="Times New Roman" panose="02020603050405020304" pitchFamily="18" charset="0"/>
                          </a:rPr>
                        </m:ctrlPr>
                      </m:fPr>
                      <m:num>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𝑝</m:t>
                            </m:r>
                            <m:r>
                              <a:rPr lang="en-US" sz="1536" i="1" baseline="-25000">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 </m:t>
                            </m:r>
                          </m:sub>
                        </m:sSub>
                      </m:num>
                      <m:den>
                        <m:r>
                          <a:rPr lang="en-US" sz="1536" i="1">
                            <a:solidFill>
                              <a:schemeClr val="tx1"/>
                            </a:solidFill>
                            <a:latin typeface="Cambria Math" panose="02040503050406030204" pitchFamily="18" charset="0"/>
                            <a:cs typeface="Times New Roman" panose="02020603050405020304" pitchFamily="18" charset="0"/>
                          </a:rPr>
                          <m:t>1−</m:t>
                        </m:r>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𝑝</m:t>
                            </m:r>
                            <m:r>
                              <a:rPr lang="en-US" sz="1536" i="1" baseline="-25000">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 </m:t>
                            </m:r>
                          </m:sub>
                        </m:sSub>
                      </m:den>
                    </m:f>
                  </m:oMath>
                </a14:m>
                <a:r>
                  <a:rPr lang="en-US" sz="1536" dirty="0">
                    <a:solidFill>
                      <a:schemeClr val="tx1"/>
                    </a:solidFill>
                    <a:cs typeface="Times New Roman" panose="02020603050405020304" pitchFamily="18" charset="0"/>
                  </a:rPr>
                  <a:t> </a:t>
                </a:r>
                <a14:m>
                  <m:oMath xmlns:m="http://schemas.openxmlformats.org/officeDocument/2006/math">
                    <m:r>
                      <a:rPr lang="en-US" sz="1536" i="1" dirty="0">
                        <a:solidFill>
                          <a:schemeClr val="tx1"/>
                        </a:solidFill>
                        <a:latin typeface="Cambria Math" panose="02040503050406030204" pitchFamily="18" charset="0"/>
                        <a:cs typeface="Times New Roman" panose="02020603050405020304" pitchFamily="18" charset="0"/>
                      </a:rPr>
                      <m:t>= </m:t>
                    </m:r>
                    <m:sSup>
                      <m:sSupPr>
                        <m:ctrlPr>
                          <a:rPr lang="en-US" sz="1536" i="1" dirty="0">
                            <a:solidFill>
                              <a:schemeClr val="tx1"/>
                            </a:solidFill>
                            <a:latin typeface="Cambria Math" panose="02040503050406030204" pitchFamily="18" charset="0"/>
                            <a:cs typeface="Times New Roman" panose="02020603050405020304" pitchFamily="18" charset="0"/>
                          </a:rPr>
                        </m:ctrlPr>
                      </m:sSupPr>
                      <m:e>
                        <m:r>
                          <a:rPr lang="en-US" sz="1536" i="1" dirty="0">
                            <a:solidFill>
                              <a:schemeClr val="tx1"/>
                            </a:solidFill>
                            <a:latin typeface="Cambria Math" panose="02040503050406030204" pitchFamily="18" charset="0"/>
                            <a:cs typeface="Times New Roman" panose="02020603050405020304" pitchFamily="18" charset="0"/>
                          </a:rPr>
                          <m:t>𝑒</m:t>
                        </m:r>
                      </m:e>
                      <m:sup>
                        <m:sSub>
                          <m:sSubPr>
                            <m:ctrlPr>
                              <a:rPr lang="en-US" sz="1536" i="1" dirty="0">
                                <a:solidFill>
                                  <a:schemeClr val="tx1"/>
                                </a:solidFill>
                                <a:latin typeface="Cambria Math" panose="02040503050406030204" pitchFamily="18" charset="0"/>
                                <a:cs typeface="Times New Roman" panose="02020603050405020304" pitchFamily="18" charset="0"/>
                              </a:rPr>
                            </m:ctrlPr>
                          </m:sSubPr>
                          <m:e>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dirty="0">
                                <a:solidFill>
                                  <a:schemeClr val="tx1"/>
                                </a:solidFill>
                                <a:latin typeface="Cambria Math" panose="02040503050406030204" pitchFamily="18" charset="0"/>
                                <a:cs typeface="Times New Roman" panose="02020603050405020304" pitchFamily="18" charset="0"/>
                              </a:rPr>
                              <m:t>0</m:t>
                            </m:r>
                          </m:sub>
                        </m:sSub>
                        <m:r>
                          <a:rPr lang="en-US" sz="1536" i="1" dirty="0">
                            <a:solidFill>
                              <a:schemeClr val="tx1"/>
                            </a:solidFill>
                            <a:latin typeface="Cambria Math" panose="02040503050406030204" pitchFamily="18" charset="0"/>
                            <a:cs typeface="Times New Roman" panose="02020603050405020304" pitchFamily="18" charset="0"/>
                          </a:rPr>
                          <m:t>+</m:t>
                        </m:r>
                        <m:sSub>
                          <m:sSubPr>
                            <m:ctrlPr>
                              <a:rPr lang="en-US" sz="1536" i="1" dirty="0">
                                <a:solidFill>
                                  <a:schemeClr val="tx1"/>
                                </a:solidFill>
                                <a:latin typeface="Cambria Math" panose="02040503050406030204" pitchFamily="18" charset="0"/>
                                <a:cs typeface="Times New Roman" panose="02020603050405020304" pitchFamily="18" charset="0"/>
                              </a:rPr>
                            </m:ctrlPr>
                          </m:sSubPr>
                          <m:e>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dirty="0">
                                <a:solidFill>
                                  <a:schemeClr val="tx1"/>
                                </a:solidFill>
                                <a:latin typeface="Cambria Math" panose="02040503050406030204" pitchFamily="18" charset="0"/>
                                <a:cs typeface="Times New Roman" panose="02020603050405020304" pitchFamily="18" charset="0"/>
                              </a:rPr>
                              <m:t>𝑎</m:t>
                            </m:r>
                          </m:sub>
                        </m:sSub>
                        <m:sSub>
                          <m:sSubPr>
                            <m:ctrlPr>
                              <a:rPr lang="en-US" sz="1536" i="1" dirty="0">
                                <a:solidFill>
                                  <a:schemeClr val="tx1"/>
                                </a:solidFill>
                                <a:latin typeface="Cambria Math" panose="02040503050406030204" pitchFamily="18" charset="0"/>
                                <a:cs typeface="Times New Roman" panose="02020603050405020304" pitchFamily="18" charset="0"/>
                              </a:rPr>
                            </m:ctrlPr>
                          </m:sSubPr>
                          <m:e>
                            <m:r>
                              <a:rPr lang="en-US" sz="1536" i="1" dirty="0">
                                <a:solidFill>
                                  <a:schemeClr val="tx1"/>
                                </a:solidFill>
                                <a:latin typeface="Cambria Math" panose="02040503050406030204" pitchFamily="18" charset="0"/>
                                <a:cs typeface="Times New Roman" panose="02020603050405020304" pitchFamily="18" charset="0"/>
                              </a:rPr>
                              <m:t>𝑥</m:t>
                            </m:r>
                          </m:e>
                          <m:sub>
                            <m:r>
                              <a:rPr lang="en-US" sz="1536" i="1" dirty="0">
                                <a:solidFill>
                                  <a:schemeClr val="tx1"/>
                                </a:solidFill>
                                <a:latin typeface="Cambria Math" panose="02040503050406030204" pitchFamily="18" charset="0"/>
                                <a:cs typeface="Times New Roman" panose="02020603050405020304" pitchFamily="18" charset="0"/>
                              </a:rPr>
                              <m:t>1</m:t>
                            </m:r>
                          </m:sub>
                        </m:sSub>
                        <m:r>
                          <a:rPr lang="en-US" sz="1536" i="1" dirty="0">
                            <a:solidFill>
                              <a:schemeClr val="tx1"/>
                            </a:solidFill>
                            <a:latin typeface="Cambria Math" panose="02040503050406030204" pitchFamily="18" charset="0"/>
                            <a:cs typeface="Times New Roman" panose="02020603050405020304" pitchFamily="18" charset="0"/>
                          </a:rPr>
                          <m:t>+</m:t>
                        </m:r>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1536"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up>
                    </m:sSup>
                  </m:oMath>
                </a14:m>
                <a:endParaRPr lang="en-US" sz="1536" dirty="0">
                  <a:solidFill>
                    <a:schemeClr val="tx1"/>
                  </a:solidFill>
                  <a:cs typeface="Times New Roman" panose="02020603050405020304" pitchFamily="18" charset="0"/>
                </a:endParaRPr>
              </a:p>
              <a:p>
                <a:pPr marL="263279" lvl="1" indent="-263279" algn="just">
                  <a:buSzPct val="100000"/>
                  <a:buBlip>
                    <a:blip r:embed="rId2"/>
                  </a:buBlip>
                </a:pPr>
                <a:endParaRPr lang="en-US" sz="768"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The logarithm of the odds (called logit) is </a:t>
                </a:r>
              </a:p>
              <a:p>
                <a:pPr marL="0" lvl="1" algn="just">
                  <a:buSzPct val="100000"/>
                </a:pPr>
                <a:r>
                  <a:rPr lang="en-US" sz="1536" dirty="0">
                    <a:solidFill>
                      <a:schemeClr val="tx1"/>
                    </a:solidFill>
                    <a:cs typeface="Times New Roman" panose="02020603050405020304" pitchFamily="18" charset="0"/>
                  </a:rPr>
                  <a:t>                        </a:t>
                </a:r>
                <a:r>
                  <a:rPr lang="en-US" sz="1536" i="1" dirty="0">
                    <a:solidFill>
                      <a:schemeClr val="tx1"/>
                    </a:solidFill>
                    <a:cs typeface="Times New Roman" panose="02020603050405020304" pitchFamily="18" charset="0"/>
                  </a:rPr>
                  <a:t>t = ln(odds) = </a:t>
                </a:r>
                <a14:m>
                  <m:oMath xmlns:m="http://schemas.openxmlformats.org/officeDocument/2006/math">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cs typeface="Times New Roman" panose="02020603050405020304" pitchFamily="18" charset="0"/>
                          </a:rPr>
                          <m:t>0</m:t>
                        </m:r>
                      </m:sub>
                    </m:sSub>
                    <m:r>
                      <a:rPr lang="en-US" sz="1536" i="1">
                        <a:solidFill>
                          <a:schemeClr val="tx1"/>
                        </a:solidFill>
                        <a:latin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cs typeface="Times New Roman" panose="02020603050405020304" pitchFamily="18" charset="0"/>
                          </a:rPr>
                          <m:t>1</m:t>
                        </m:r>
                      </m:sub>
                    </m:sSub>
                    <m:sSub>
                      <m:sSubPr>
                        <m:ctrlPr>
                          <a:rPr lang="en-US" sz="1536" i="1">
                            <a:solidFill>
                              <a:schemeClr val="tx1"/>
                            </a:solidFill>
                            <a:latin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cs typeface="Times New Roman" panose="02020603050405020304" pitchFamily="18" charset="0"/>
                          </a:rPr>
                          <m:t>1</m:t>
                        </m:r>
                      </m:sub>
                    </m:sSub>
                    <m:r>
                      <a:rPr lang="en-US" sz="1536" i="1">
                        <a:solidFill>
                          <a:schemeClr val="tx1"/>
                        </a:solidFill>
                        <a:latin typeface="Cambria Math" panose="02040503050406030204" pitchFamily="18" charset="0"/>
                        <a:cs typeface="Times New Roman" panose="02020603050405020304" pitchFamily="18" charset="0"/>
                      </a:rPr>
                      <m:t>+</m:t>
                    </m:r>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sz="1536"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𝑚</m:t>
                        </m:r>
                      </m:sub>
                    </m:sSub>
                  </m:oMath>
                </a14:m>
                <a:endParaRPr lang="en-US" sz="1536" i="1" dirty="0">
                  <a:solidFill>
                    <a:schemeClr val="tx1"/>
                  </a:solidFill>
                  <a:cs typeface="Times New Roman" panose="02020603050405020304" pitchFamily="18" charset="0"/>
                </a:endParaRPr>
              </a:p>
            </p:txBody>
          </p:sp>
        </mc:Choice>
        <mc:Fallback xmlns="">
          <p:sp>
            <p:nvSpPr>
              <p:cNvPr id="8" name="Rectangle 7">
                <a:extLst>
                  <a:ext uri="{FF2B5EF4-FFF2-40B4-BE49-F238E27FC236}">
                    <a16:creationId xmlns:a16="http://schemas.microsoft.com/office/drawing/2014/main" id="{65E5E73A-12D3-49FC-BDC9-3A8026F5C276}"/>
                  </a:ext>
                </a:extLst>
              </p:cNvPr>
              <p:cNvSpPr>
                <a:spLocks noRot="1" noChangeAspect="1" noMove="1" noResize="1" noEditPoints="1" noAdjustHandles="1" noChangeArrowheads="1" noChangeShapeType="1" noTextEdit="1"/>
              </p:cNvSpPr>
              <p:nvPr/>
            </p:nvSpPr>
            <p:spPr>
              <a:xfrm>
                <a:off x="337648" y="2097387"/>
                <a:ext cx="6910304" cy="325031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9" name="Rectangle 8">
            <a:extLst>
              <a:ext uri="{FF2B5EF4-FFF2-40B4-BE49-F238E27FC236}">
                <a16:creationId xmlns:a16="http://schemas.microsoft.com/office/drawing/2014/main" id="{5274D7E1-2720-47D6-9C51-E0526B65746C}"/>
              </a:ext>
            </a:extLst>
          </p:cNvPr>
          <p:cNvSpPr/>
          <p:nvPr/>
        </p:nvSpPr>
        <p:spPr>
          <a:xfrm>
            <a:off x="337648" y="1701311"/>
            <a:ext cx="6910304"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What is logistic regression?</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14D02A4-1445-1AC6-4997-B92E1C5020FC}"/>
                  </a:ext>
                </a:extLst>
              </p:cNvPr>
              <p:cNvSpPr/>
              <p:nvPr/>
            </p:nvSpPr>
            <p:spPr>
              <a:xfrm>
                <a:off x="7247952" y="2100480"/>
                <a:ext cx="1750835" cy="72877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536" b="1" i="1">
                          <a:solidFill>
                            <a:srgbClr val="002060"/>
                          </a:solidFill>
                          <a:latin typeface="Cambria Math" panose="02040503050406030204" pitchFamily="18" charset="0"/>
                        </a:rPr>
                        <m:t>𝒕</m:t>
                      </m:r>
                      <m:r>
                        <a:rPr lang="en-US" sz="1536" b="1"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𝒍𝒏</m:t>
                      </m:r>
                      <m:d>
                        <m:dPr>
                          <m:ctrlPr>
                            <a:rPr lang="en-US" sz="1536" b="1" i="1">
                              <a:solidFill>
                                <a:srgbClr val="002060"/>
                              </a:solidFill>
                              <a:latin typeface="Cambria Math" panose="02040503050406030204" pitchFamily="18" charset="0"/>
                            </a:rPr>
                          </m:ctrlPr>
                        </m:dPr>
                        <m:e>
                          <m:f>
                            <m:fPr>
                              <m:ctrlPr>
                                <a:rPr lang="en-US" sz="1536" b="1" i="1">
                                  <a:solidFill>
                                    <a:srgbClr val="002060"/>
                                  </a:solidFill>
                                  <a:latin typeface="Cambria Math" panose="02040503050406030204" pitchFamily="18" charset="0"/>
                                </a:rPr>
                              </m:ctrlPr>
                            </m:fPr>
                            <m:num>
                              <m:sSub>
                                <m:sSubPr>
                                  <m:ctrlPr>
                                    <a:rPr lang="en-US" sz="1536" b="1" i="1">
                                      <a:solidFill>
                                        <a:srgbClr val="002060"/>
                                      </a:solidFill>
                                      <a:latin typeface="Cambria Math" panose="02040503050406030204" pitchFamily="18" charset="0"/>
                                    </a:rPr>
                                  </m:ctrlPr>
                                </m:sSubPr>
                                <m:e>
                                  <m:r>
                                    <a:rPr lang="en-US" sz="1536" b="1" i="1">
                                      <a:solidFill>
                                        <a:srgbClr val="002060"/>
                                      </a:solidFill>
                                      <a:latin typeface="Cambria Math" panose="02040503050406030204" pitchFamily="18" charset="0"/>
                                    </a:rPr>
                                    <m:t>𝒑</m:t>
                                  </m:r>
                                </m:e>
                                <m:sub>
                                  <m:r>
                                    <a:rPr lang="en-US" sz="1536" b="1" i="1">
                                      <a:solidFill>
                                        <a:srgbClr val="002060"/>
                                      </a:solidFill>
                                      <a:latin typeface="Cambria Math" panose="02040503050406030204" pitchFamily="18" charset="0"/>
                                    </a:rPr>
                                    <m:t>𝒙</m:t>
                                  </m:r>
                                </m:sub>
                              </m:sSub>
                            </m:num>
                            <m:den>
                              <m:r>
                                <a:rPr lang="en-US" sz="1536" b="1" i="1">
                                  <a:solidFill>
                                    <a:srgbClr val="002060"/>
                                  </a:solidFill>
                                  <a:latin typeface="Cambria Math" panose="02040503050406030204" pitchFamily="18" charset="0"/>
                                </a:rPr>
                                <m:t>𝟏</m:t>
                              </m:r>
                              <m:r>
                                <a:rPr lang="en-US" sz="1536" b="1" i="1">
                                  <a:solidFill>
                                    <a:srgbClr val="002060"/>
                                  </a:solidFill>
                                  <a:latin typeface="Cambria Math" panose="02040503050406030204" pitchFamily="18" charset="0"/>
                                </a:rPr>
                                <m:t>−</m:t>
                              </m:r>
                              <m:sSub>
                                <m:sSubPr>
                                  <m:ctrlPr>
                                    <a:rPr lang="en-US" sz="1536" b="1" i="1">
                                      <a:solidFill>
                                        <a:srgbClr val="002060"/>
                                      </a:solidFill>
                                      <a:latin typeface="Cambria Math" panose="02040503050406030204" pitchFamily="18" charset="0"/>
                                    </a:rPr>
                                  </m:ctrlPr>
                                </m:sSubPr>
                                <m:e>
                                  <m:r>
                                    <a:rPr lang="en-US" sz="1536" b="1" i="1">
                                      <a:solidFill>
                                        <a:srgbClr val="002060"/>
                                      </a:solidFill>
                                      <a:latin typeface="Cambria Math" panose="02040503050406030204" pitchFamily="18" charset="0"/>
                                    </a:rPr>
                                    <m:t>𝒑</m:t>
                                  </m:r>
                                </m:e>
                                <m:sub>
                                  <m:r>
                                    <a:rPr lang="en-US" sz="1536" b="1" i="1">
                                      <a:solidFill>
                                        <a:srgbClr val="002060"/>
                                      </a:solidFill>
                                      <a:latin typeface="Cambria Math" panose="02040503050406030204" pitchFamily="18" charset="0"/>
                                    </a:rPr>
                                    <m:t>𝒙</m:t>
                                  </m:r>
                                </m:sub>
                              </m:sSub>
                            </m:den>
                          </m:f>
                        </m:e>
                      </m:d>
                    </m:oMath>
                  </m:oMathPara>
                </a14:m>
                <a:endParaRPr lang="en-US" sz="1536" b="1" i="1" dirty="0">
                  <a:solidFill>
                    <a:srgbClr val="002060"/>
                  </a:solidFill>
                </a:endParaRPr>
              </a:p>
            </p:txBody>
          </p:sp>
        </mc:Choice>
        <mc:Fallback xmlns="">
          <p:sp>
            <p:nvSpPr>
              <p:cNvPr id="12" name="Rectangle 11">
                <a:extLst>
                  <a:ext uri="{FF2B5EF4-FFF2-40B4-BE49-F238E27FC236}">
                    <a16:creationId xmlns:a16="http://schemas.microsoft.com/office/drawing/2014/main" id="{F14D02A4-1445-1AC6-4997-B92E1C5020FC}"/>
                  </a:ext>
                </a:extLst>
              </p:cNvPr>
              <p:cNvSpPr>
                <a:spLocks noRot="1" noChangeAspect="1" noMove="1" noResize="1" noEditPoints="1" noAdjustHandles="1" noChangeArrowheads="1" noChangeShapeType="1" noTextEdit="1"/>
              </p:cNvSpPr>
              <p:nvPr/>
            </p:nvSpPr>
            <p:spPr>
              <a:xfrm>
                <a:off x="7247952" y="2100480"/>
                <a:ext cx="1750835" cy="72877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F786767-379D-C746-8249-A974FF63E978}"/>
                  </a:ext>
                </a:extLst>
              </p:cNvPr>
              <p:cNvSpPr/>
              <p:nvPr/>
            </p:nvSpPr>
            <p:spPr>
              <a:xfrm>
                <a:off x="7247953" y="2880790"/>
                <a:ext cx="1075329" cy="72877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6" b="1" i="1" dirty="0" err="1">
                    <a:solidFill>
                      <a:srgbClr val="002060"/>
                    </a:solidFill>
                  </a:rPr>
                  <a:t>p</a:t>
                </a:r>
                <a:r>
                  <a:rPr lang="en-US" sz="1536" b="1" i="1" baseline="-25000" dirty="0" err="1">
                    <a:solidFill>
                      <a:srgbClr val="002060"/>
                    </a:solidFill>
                  </a:rPr>
                  <a:t>x</a:t>
                </a:r>
                <a:r>
                  <a:rPr lang="en-US" sz="1536" b="1" dirty="0">
                    <a:solidFill>
                      <a:srgbClr val="002060"/>
                    </a:solidFill>
                  </a:rPr>
                  <a:t> </a:t>
                </a:r>
                <a14:m>
                  <m:oMath xmlns:m="http://schemas.openxmlformats.org/officeDocument/2006/math">
                    <m:r>
                      <a:rPr lang="en-US" sz="1536" b="1" i="1">
                        <a:solidFill>
                          <a:srgbClr val="002060"/>
                        </a:solidFill>
                        <a:latin typeface="Cambria Math" panose="02040503050406030204" pitchFamily="18" charset="0"/>
                      </a:rPr>
                      <m:t>=</m:t>
                    </m:r>
                    <m:f>
                      <m:fPr>
                        <m:ctrlPr>
                          <a:rPr lang="en-US" sz="1536" b="1" i="1">
                            <a:solidFill>
                              <a:srgbClr val="002060"/>
                            </a:solidFill>
                            <a:latin typeface="Cambria Math" panose="02040503050406030204" pitchFamily="18" charset="0"/>
                          </a:rPr>
                        </m:ctrlPr>
                      </m:fPr>
                      <m:num>
                        <m:sSup>
                          <m:sSupPr>
                            <m:ctrlPr>
                              <a:rPr lang="en-US" sz="1536" b="1" i="1">
                                <a:solidFill>
                                  <a:srgbClr val="002060"/>
                                </a:solidFill>
                                <a:latin typeface="Cambria Math" panose="02040503050406030204" pitchFamily="18" charset="0"/>
                              </a:rPr>
                            </m:ctrlPr>
                          </m:sSupPr>
                          <m:e>
                            <m:r>
                              <a:rPr lang="en-US" sz="1536" b="1" i="1">
                                <a:solidFill>
                                  <a:srgbClr val="002060"/>
                                </a:solidFill>
                                <a:latin typeface="Cambria Math" panose="02040503050406030204" pitchFamily="18" charset="0"/>
                              </a:rPr>
                              <m:t>𝒆</m:t>
                            </m:r>
                          </m:e>
                          <m:sup>
                            <m:r>
                              <a:rPr lang="en-US" sz="1536" b="1" i="1">
                                <a:solidFill>
                                  <a:srgbClr val="002060"/>
                                </a:solidFill>
                                <a:latin typeface="Cambria Math" panose="02040503050406030204" pitchFamily="18" charset="0"/>
                              </a:rPr>
                              <m:t>𝒕</m:t>
                            </m:r>
                          </m:sup>
                        </m:sSup>
                      </m:num>
                      <m:den>
                        <m:r>
                          <a:rPr lang="en-US" sz="1536" b="1" i="1">
                            <a:solidFill>
                              <a:srgbClr val="002060"/>
                            </a:solidFill>
                            <a:latin typeface="Cambria Math" panose="02040503050406030204" pitchFamily="18" charset="0"/>
                          </a:rPr>
                          <m:t>𝟏</m:t>
                        </m:r>
                        <m:r>
                          <a:rPr lang="en-US" sz="1536" b="1" i="1">
                            <a:solidFill>
                              <a:srgbClr val="002060"/>
                            </a:solidFill>
                            <a:latin typeface="Cambria Math" panose="02040503050406030204" pitchFamily="18" charset="0"/>
                          </a:rPr>
                          <m:t>+</m:t>
                        </m:r>
                        <m:sSup>
                          <m:sSupPr>
                            <m:ctrlPr>
                              <a:rPr lang="en-US" sz="1536" b="1" i="1">
                                <a:solidFill>
                                  <a:srgbClr val="002060"/>
                                </a:solidFill>
                                <a:latin typeface="Cambria Math" panose="02040503050406030204" pitchFamily="18" charset="0"/>
                              </a:rPr>
                            </m:ctrlPr>
                          </m:sSupPr>
                          <m:e>
                            <m:r>
                              <a:rPr lang="en-US" sz="1536" b="1" i="1">
                                <a:solidFill>
                                  <a:srgbClr val="002060"/>
                                </a:solidFill>
                                <a:latin typeface="Cambria Math" panose="02040503050406030204" pitchFamily="18" charset="0"/>
                              </a:rPr>
                              <m:t>𝒆</m:t>
                            </m:r>
                          </m:e>
                          <m:sup>
                            <m:r>
                              <a:rPr lang="en-US" sz="1536" b="1" i="1">
                                <a:solidFill>
                                  <a:srgbClr val="002060"/>
                                </a:solidFill>
                                <a:latin typeface="Cambria Math" panose="02040503050406030204" pitchFamily="18" charset="0"/>
                              </a:rPr>
                              <m:t>𝒕</m:t>
                            </m:r>
                          </m:sup>
                        </m:sSup>
                      </m:den>
                    </m:f>
                  </m:oMath>
                </a14:m>
                <a:endParaRPr lang="en-US" sz="1536" b="1" i="1" dirty="0">
                  <a:solidFill>
                    <a:srgbClr val="002060"/>
                  </a:solidFill>
                </a:endParaRPr>
              </a:p>
            </p:txBody>
          </p:sp>
        </mc:Choice>
        <mc:Fallback xmlns="">
          <p:sp>
            <p:nvSpPr>
              <p:cNvPr id="13" name="Rectangle 12">
                <a:extLst>
                  <a:ext uri="{FF2B5EF4-FFF2-40B4-BE49-F238E27FC236}">
                    <a16:creationId xmlns:a16="http://schemas.microsoft.com/office/drawing/2014/main" id="{5F786767-379D-C746-8249-A974FF63E978}"/>
                  </a:ext>
                </a:extLst>
              </p:cNvPr>
              <p:cNvSpPr>
                <a:spLocks noRot="1" noChangeAspect="1" noMove="1" noResize="1" noEditPoints="1" noAdjustHandles="1" noChangeArrowheads="1" noChangeShapeType="1" noTextEdit="1"/>
              </p:cNvSpPr>
              <p:nvPr/>
            </p:nvSpPr>
            <p:spPr>
              <a:xfrm>
                <a:off x="7247953" y="2880790"/>
                <a:ext cx="1075329" cy="728774"/>
              </a:xfrm>
              <a:prstGeom prst="rect">
                <a:avLst/>
              </a:prstGeom>
              <a:blipFill>
                <a:blip r:embed="rId5"/>
                <a:stretch>
                  <a:fillRect/>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ED05FF0-3137-4996-85AB-575D6A7A8A1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C8E0939-7F53-4879-A71F-791C77AD51F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047425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11613"/>
            <a:ext cx="8617932" cy="436382"/>
          </a:xfrm>
        </p:spPr>
        <p:txBody>
          <a:bodyPr>
            <a:noAutofit/>
          </a:bodyPr>
          <a:lstStyle/>
          <a:p>
            <a:r>
              <a:rPr lang="en-US" altLang="en-US" sz="4000" b="1" dirty="0">
                <a:solidFill>
                  <a:srgbClr val="C00000"/>
                </a:solidFill>
              </a:rPr>
              <a:t>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a:t>
            </a:fld>
            <a:endParaRPr lang="en-US" altLang="en-US" sz="921">
              <a:solidFill>
                <a:srgbClr val="898989"/>
              </a:solidFill>
            </a:endParaRPr>
          </a:p>
        </p:txBody>
      </p:sp>
      <p:cxnSp>
        <p:nvCxnSpPr>
          <p:cNvPr id="7" name="Straight Connector 6"/>
          <p:cNvCxnSpPr/>
          <p:nvPr/>
        </p:nvCxnSpPr>
        <p:spPr>
          <a:xfrm>
            <a:off x="337648" y="104499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14" name="Object 13">
            <a:extLst>
              <a:ext uri="{FF2B5EF4-FFF2-40B4-BE49-F238E27FC236}">
                <a16:creationId xmlns:a16="http://schemas.microsoft.com/office/drawing/2014/main" id="{C6FBE5E9-34AB-4AFC-9213-05223892FB8D}"/>
              </a:ext>
            </a:extLst>
          </p:cNvPr>
          <p:cNvGraphicFramePr>
            <a:graphicFrameLocks noChangeAspect="1"/>
          </p:cNvGraphicFramePr>
          <p:nvPr>
            <p:extLst>
              <p:ext uri="{D42A27DB-BD31-4B8C-83A1-F6EECF244321}">
                <p14:modId xmlns:p14="http://schemas.microsoft.com/office/powerpoint/2010/main" val="3298765121"/>
              </p:ext>
            </p:extLst>
          </p:nvPr>
        </p:nvGraphicFramePr>
        <p:xfrm>
          <a:off x="6679082" y="2840921"/>
          <a:ext cx="2214332" cy="1978493"/>
        </p:xfrm>
        <a:graphic>
          <a:graphicData uri="http://schemas.openxmlformats.org/presentationml/2006/ole">
            <mc:AlternateContent xmlns:mc="http://schemas.openxmlformats.org/markup-compatibility/2006">
              <mc:Choice xmlns:v="urn:schemas-microsoft-com:vml" Requires="v">
                <p:oleObj spid="_x0000_s2087" name="Visio" r:id="rId3" imgW="3718418" imgH="3223189" progId="Visio.Drawing.11">
                  <p:embed/>
                </p:oleObj>
              </mc:Choice>
              <mc:Fallback>
                <p:oleObj name="Visio" r:id="rId3" imgW="3718418" imgH="3223189" progId="Visio.Drawing.11">
                  <p:embed/>
                  <p:pic>
                    <p:nvPicPr>
                      <p:cNvPr id="14" name="Object 13">
                        <a:extLst>
                          <a:ext uri="{FF2B5EF4-FFF2-40B4-BE49-F238E27FC236}">
                            <a16:creationId xmlns:a16="http://schemas.microsoft.com/office/drawing/2014/main" id="{C6FBE5E9-34AB-4AFC-9213-05223892FB8D}"/>
                          </a:ext>
                        </a:extLst>
                      </p:cNvPr>
                      <p:cNvPicPr/>
                      <p:nvPr/>
                    </p:nvPicPr>
                    <p:blipFill>
                      <a:blip r:embed="rId4"/>
                      <a:stretch>
                        <a:fillRect/>
                      </a:stretch>
                    </p:blipFill>
                    <p:spPr>
                      <a:xfrm>
                        <a:off x="6679082" y="2840921"/>
                        <a:ext cx="2214332" cy="1978493"/>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7A2B0C93-7C96-47BD-B709-C49AF086F15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92623" y="1627190"/>
            <a:ext cx="2042666" cy="1479171"/>
          </a:xfrm>
          <a:prstGeom prst="rect">
            <a:avLst/>
          </a:prstGeom>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84A0CA5B-1C9C-43D5-BAE6-16D2CF8D445C}"/>
                  </a:ext>
                </a:extLst>
              </p:cNvPr>
              <p:cNvGraphicFramePr>
                <a:graphicFrameLocks noGrp="1"/>
              </p:cNvGraphicFramePr>
              <p:nvPr>
                <p:extLst>
                  <p:ext uri="{D42A27DB-BD31-4B8C-83A1-F6EECF244321}">
                    <p14:modId xmlns:p14="http://schemas.microsoft.com/office/powerpoint/2010/main" val="3701204742"/>
                  </p:ext>
                </p:extLst>
              </p:nvPr>
            </p:nvGraphicFramePr>
            <p:xfrm>
              <a:off x="1164828" y="3947397"/>
              <a:ext cx="5201248" cy="56714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385791">
                      <a:extLst>
                        <a:ext uri="{9D8B030D-6E8A-4147-A177-3AD203B41FA5}">
                          <a16:colId xmlns:a16="http://schemas.microsoft.com/office/drawing/2014/main" val="20000"/>
                        </a:ext>
                      </a:extLst>
                    </a:gridCol>
                    <a:gridCol w="408566">
                      <a:extLst>
                        <a:ext uri="{9D8B030D-6E8A-4147-A177-3AD203B41FA5}">
                          <a16:colId xmlns:a16="http://schemas.microsoft.com/office/drawing/2014/main" val="20001"/>
                        </a:ext>
                      </a:extLst>
                    </a:gridCol>
                    <a:gridCol w="408566">
                      <a:extLst>
                        <a:ext uri="{9D8B030D-6E8A-4147-A177-3AD203B41FA5}">
                          <a16:colId xmlns:a16="http://schemas.microsoft.com/office/drawing/2014/main" val="20002"/>
                        </a:ext>
                      </a:extLst>
                    </a:gridCol>
                    <a:gridCol w="408566">
                      <a:extLst>
                        <a:ext uri="{9D8B030D-6E8A-4147-A177-3AD203B41FA5}">
                          <a16:colId xmlns:a16="http://schemas.microsoft.com/office/drawing/2014/main" val="20003"/>
                        </a:ext>
                      </a:extLst>
                    </a:gridCol>
                    <a:gridCol w="408566">
                      <a:extLst>
                        <a:ext uri="{9D8B030D-6E8A-4147-A177-3AD203B41FA5}">
                          <a16:colId xmlns:a16="http://schemas.microsoft.com/office/drawing/2014/main" val="20004"/>
                        </a:ext>
                      </a:extLst>
                    </a:gridCol>
                    <a:gridCol w="408566">
                      <a:extLst>
                        <a:ext uri="{9D8B030D-6E8A-4147-A177-3AD203B41FA5}">
                          <a16:colId xmlns:a16="http://schemas.microsoft.com/office/drawing/2014/main" val="20005"/>
                        </a:ext>
                      </a:extLst>
                    </a:gridCol>
                    <a:gridCol w="408566">
                      <a:extLst>
                        <a:ext uri="{9D8B030D-6E8A-4147-A177-3AD203B41FA5}">
                          <a16:colId xmlns:a16="http://schemas.microsoft.com/office/drawing/2014/main" val="20006"/>
                        </a:ext>
                      </a:extLst>
                    </a:gridCol>
                    <a:gridCol w="364061">
                      <a:extLst>
                        <a:ext uri="{9D8B030D-6E8A-4147-A177-3AD203B41FA5}">
                          <a16:colId xmlns:a16="http://schemas.microsoft.com/office/drawing/2014/main" val="20007"/>
                        </a:ext>
                      </a:extLst>
                    </a:gridCol>
                  </a:tblGrid>
                  <a:tr h="280845">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𝑁𝑜</m:t>
                                </m:r>
                                <m:r>
                                  <a:rPr lang="en-US" sz="1400" i="1" dirty="0" smtClean="0">
                                    <a:latin typeface="Cambria Math" panose="02040503050406030204" pitchFamily="18" charset="0"/>
                                  </a:rPr>
                                  <m:t>. </m:t>
                                </m:r>
                                <m:r>
                                  <a:rPr lang="en-US" sz="1400" i="1" dirty="0" smtClean="0">
                                    <a:latin typeface="Cambria Math" panose="02040503050406030204" pitchFamily="18" charset="0"/>
                                  </a:rPr>
                                  <m:t>𝑜𝑓</m:t>
                                </m:r>
                                <m:r>
                                  <a:rPr lang="en-US" sz="1400" i="1" dirty="0" smtClean="0">
                                    <a:latin typeface="Cambria Math" panose="02040503050406030204" pitchFamily="18" charset="0"/>
                                  </a:rPr>
                                  <m:t> </m:t>
                                </m:r>
                                <m:r>
                                  <a:rPr lang="en-US" sz="1400" i="1" dirty="0" smtClean="0">
                                    <a:latin typeface="Cambria Math" panose="02040503050406030204" pitchFamily="18" charset="0"/>
                                  </a:rPr>
                                  <m:t>𝐶𝐷</m:t>
                                </m:r>
                                <m:r>
                                  <a:rPr lang="en-US" sz="1400" i="1" dirty="0" smtClean="0">
                                    <a:latin typeface="Cambria Math" panose="02040503050406030204" pitchFamily="18" charset="0"/>
                                  </a:rPr>
                                  <m:t>’</m:t>
                                </m:r>
                                <m:r>
                                  <a:rPr lang="en-US" sz="1400" i="1" dirty="0" smtClean="0">
                                    <a:latin typeface="Cambria Math" panose="02040503050406030204" pitchFamily="18" charset="0"/>
                                  </a:rPr>
                                  <m:t>𝑠</m:t>
                                </m:r>
                                <m:r>
                                  <a:rPr lang="en-US" sz="1400" i="1" dirty="0" smtClean="0">
                                    <a:latin typeface="Cambria Math" panose="02040503050406030204" pitchFamily="18" charset="0"/>
                                  </a:rPr>
                                  <m:t> </m:t>
                                </m:r>
                                <m:r>
                                  <a:rPr lang="en-US" sz="1400" i="1" dirty="0" smtClean="0">
                                    <a:latin typeface="Cambria Math" panose="02040503050406030204" pitchFamily="18" charset="0"/>
                                  </a:rPr>
                                  <m:t>𝑠𝑜𝑙𝑑</m:t>
                                </m:r>
                                <m:r>
                                  <a:rPr lang="en-US" sz="1400" i="1" dirty="0" smtClean="0">
                                    <a:latin typeface="Cambria Math" panose="02040503050406030204" pitchFamily="18" charset="0"/>
                                  </a:rPr>
                                  <m:t> </m:t>
                                </m:r>
                                <m:r>
                                  <a:rPr lang="en-US" sz="1400" i="1" dirty="0" smtClean="0">
                                    <a:latin typeface="Cambria Math" panose="02040503050406030204" pitchFamily="18" charset="0"/>
                                  </a:rPr>
                                  <m:t>𝑖𝑛</m:t>
                                </m:r>
                                <m:r>
                                  <a:rPr lang="en-US" sz="1400" i="1" dirty="0" smtClean="0">
                                    <a:latin typeface="Cambria Math" panose="02040503050406030204" pitchFamily="18" charset="0"/>
                                  </a:rPr>
                                  <m:t> </m:t>
                                </m:r>
                                <m:r>
                                  <a:rPr lang="en-US" sz="1400" i="1" dirty="0" smtClean="0">
                                    <a:latin typeface="Cambria Math" panose="02040503050406030204" pitchFamily="18" charset="0"/>
                                  </a:rPr>
                                  <m:t>𝑠h𝑜𝑝</m:t>
                                </m:r>
                                <m:r>
                                  <a:rPr lang="en-US" sz="1400" i="1" dirty="0" smtClean="0">
                                    <a:latin typeface="Cambria Math" panose="02040503050406030204" pitchFamily="18" charset="0"/>
                                  </a:rPr>
                                  <m:t> </m:t>
                                </m:r>
                                <m:r>
                                  <a:rPr lang="en-US" sz="1400" i="1" dirty="0" smtClean="0">
                                    <a:latin typeface="Cambria Math" panose="02040503050406030204" pitchFamily="18" charset="0"/>
                                  </a:rPr>
                                  <m:t>𝑋</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𝟐𝟓</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𝟑𝟎</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𝟑𝟓</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𝟒𝟐</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𝟒𝟖</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𝟓𝟐</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𝟓𝟔</m:t>
                                </m:r>
                              </m:oMath>
                            </m:oMathPara>
                          </a14:m>
                          <a:endParaRPr lang="en-US" sz="1400" dirty="0"/>
                        </a:p>
                      </a:txBody>
                      <a:tcPr marL="70211" marR="70211" marT="35106" marB="35106"/>
                    </a:tc>
                    <a:extLst>
                      <a:ext uri="{0D108BD9-81ED-4DB2-BD59-A6C34878D82A}">
                        <a16:rowId xmlns:a16="http://schemas.microsoft.com/office/drawing/2014/main" val="10000"/>
                      </a:ext>
                    </a:extLst>
                  </a:tr>
                  <a:tr h="280845">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𝑁𝑜</m:t>
                                </m:r>
                                <m:r>
                                  <a:rPr lang="en-US" sz="1400" i="1" dirty="0" smtClean="0">
                                    <a:latin typeface="Cambria Math" panose="02040503050406030204" pitchFamily="18" charset="0"/>
                                  </a:rPr>
                                  <m:t>. </m:t>
                                </m:r>
                                <m:r>
                                  <a:rPr lang="en-US" sz="1400" i="1" baseline="0" dirty="0" smtClean="0">
                                    <a:latin typeface="Cambria Math" panose="02040503050406030204" pitchFamily="18" charset="0"/>
                                  </a:rPr>
                                  <m:t>𝑜𝑓</m:t>
                                </m:r>
                                <m:r>
                                  <a:rPr lang="en-US" sz="1400" i="1" baseline="0" dirty="0" smtClean="0">
                                    <a:latin typeface="Cambria Math" panose="02040503050406030204" pitchFamily="18" charset="0"/>
                                  </a:rPr>
                                  <m:t> </m:t>
                                </m:r>
                                <m:r>
                                  <a:rPr lang="en-US" sz="1400" i="1" baseline="0" dirty="0" smtClean="0">
                                    <a:latin typeface="Cambria Math" panose="02040503050406030204" pitchFamily="18" charset="0"/>
                                  </a:rPr>
                                  <m:t>𝑐𝑖𝑔𝑎𝑟𝑒𝑡𝑡𝑒</m:t>
                                </m:r>
                                <m:r>
                                  <a:rPr lang="en-US" sz="1400" i="1" baseline="0" dirty="0" smtClean="0">
                                    <a:latin typeface="Cambria Math" panose="02040503050406030204" pitchFamily="18" charset="0"/>
                                  </a:rPr>
                                  <m:t> </m:t>
                                </m:r>
                                <m:r>
                                  <a:rPr lang="en-US" sz="1400" i="1" baseline="0" dirty="0" smtClean="0">
                                    <a:latin typeface="Cambria Math" panose="02040503050406030204" pitchFamily="18" charset="0"/>
                                  </a:rPr>
                                  <m:t>𝑠𝑜𝑙𝑑</m:t>
                                </m:r>
                                <m:r>
                                  <a:rPr lang="en-US" sz="1400" i="1" baseline="0" dirty="0" smtClean="0">
                                    <a:latin typeface="Cambria Math" panose="02040503050406030204" pitchFamily="18" charset="0"/>
                                  </a:rPr>
                                  <m:t> </m:t>
                                </m:r>
                                <m:r>
                                  <a:rPr lang="en-US" sz="1400" i="1" baseline="0" dirty="0" smtClean="0">
                                    <a:latin typeface="Cambria Math" panose="02040503050406030204" pitchFamily="18" charset="0"/>
                                  </a:rPr>
                                  <m:t>𝑖𝑛</m:t>
                                </m:r>
                                <m:r>
                                  <a:rPr lang="en-US" sz="1400" i="1" baseline="0" dirty="0" smtClean="0">
                                    <a:latin typeface="Cambria Math" panose="02040503050406030204" pitchFamily="18" charset="0"/>
                                  </a:rPr>
                                  <m:t> </m:t>
                                </m:r>
                                <m:r>
                                  <a:rPr lang="en-US" sz="1400" i="1" baseline="0" dirty="0" smtClean="0">
                                    <a:latin typeface="Cambria Math" panose="02040503050406030204" pitchFamily="18" charset="0"/>
                                  </a:rPr>
                                  <m:t>𝑌</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7</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9</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11</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11</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12</m:t>
                                </m:r>
                              </m:oMath>
                            </m:oMathPara>
                          </a14:m>
                          <a:endParaRPr lang="en-US" sz="1400" dirty="0"/>
                        </a:p>
                      </a:txBody>
                      <a:tcPr marL="70211" marR="70211" marT="35106" marB="35106"/>
                    </a:tc>
                    <a:extLst>
                      <a:ext uri="{0D108BD9-81ED-4DB2-BD59-A6C34878D82A}">
                        <a16:rowId xmlns:a16="http://schemas.microsoft.com/office/drawing/2014/main" val="10001"/>
                      </a:ext>
                    </a:extLst>
                  </a:tr>
                </a:tbl>
              </a:graphicData>
            </a:graphic>
          </p:graphicFrame>
        </mc:Choice>
        <mc:Fallback xmlns="">
          <p:graphicFrame>
            <p:nvGraphicFramePr>
              <p:cNvPr id="12" name="Table 11">
                <a:extLst>
                  <a:ext uri="{FF2B5EF4-FFF2-40B4-BE49-F238E27FC236}">
                    <a16:creationId xmlns:a16="http://schemas.microsoft.com/office/drawing/2014/main" id="{84A0CA5B-1C9C-43D5-BAE6-16D2CF8D445C}"/>
                  </a:ext>
                </a:extLst>
              </p:cNvPr>
              <p:cNvGraphicFramePr>
                <a:graphicFrameLocks noGrp="1"/>
              </p:cNvGraphicFramePr>
              <p:nvPr>
                <p:extLst>
                  <p:ext uri="{D42A27DB-BD31-4B8C-83A1-F6EECF244321}">
                    <p14:modId xmlns:p14="http://schemas.microsoft.com/office/powerpoint/2010/main" val="3701204742"/>
                  </p:ext>
                </p:extLst>
              </p:nvPr>
            </p:nvGraphicFramePr>
            <p:xfrm>
              <a:off x="1164828" y="3947397"/>
              <a:ext cx="5201248" cy="567144"/>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385791">
                      <a:extLst>
                        <a:ext uri="{9D8B030D-6E8A-4147-A177-3AD203B41FA5}">
                          <a16:colId xmlns:a16="http://schemas.microsoft.com/office/drawing/2014/main" val="20000"/>
                        </a:ext>
                      </a:extLst>
                    </a:gridCol>
                    <a:gridCol w="408566">
                      <a:extLst>
                        <a:ext uri="{9D8B030D-6E8A-4147-A177-3AD203B41FA5}">
                          <a16:colId xmlns:a16="http://schemas.microsoft.com/office/drawing/2014/main" val="20001"/>
                        </a:ext>
                      </a:extLst>
                    </a:gridCol>
                    <a:gridCol w="408566">
                      <a:extLst>
                        <a:ext uri="{9D8B030D-6E8A-4147-A177-3AD203B41FA5}">
                          <a16:colId xmlns:a16="http://schemas.microsoft.com/office/drawing/2014/main" val="20002"/>
                        </a:ext>
                      </a:extLst>
                    </a:gridCol>
                    <a:gridCol w="408566">
                      <a:extLst>
                        <a:ext uri="{9D8B030D-6E8A-4147-A177-3AD203B41FA5}">
                          <a16:colId xmlns:a16="http://schemas.microsoft.com/office/drawing/2014/main" val="20003"/>
                        </a:ext>
                      </a:extLst>
                    </a:gridCol>
                    <a:gridCol w="408566">
                      <a:extLst>
                        <a:ext uri="{9D8B030D-6E8A-4147-A177-3AD203B41FA5}">
                          <a16:colId xmlns:a16="http://schemas.microsoft.com/office/drawing/2014/main" val="20004"/>
                        </a:ext>
                      </a:extLst>
                    </a:gridCol>
                    <a:gridCol w="408566">
                      <a:extLst>
                        <a:ext uri="{9D8B030D-6E8A-4147-A177-3AD203B41FA5}">
                          <a16:colId xmlns:a16="http://schemas.microsoft.com/office/drawing/2014/main" val="20005"/>
                        </a:ext>
                      </a:extLst>
                    </a:gridCol>
                    <a:gridCol w="408566">
                      <a:extLst>
                        <a:ext uri="{9D8B030D-6E8A-4147-A177-3AD203B41FA5}">
                          <a16:colId xmlns:a16="http://schemas.microsoft.com/office/drawing/2014/main" val="20006"/>
                        </a:ext>
                      </a:extLst>
                    </a:gridCol>
                    <a:gridCol w="364061">
                      <a:extLst>
                        <a:ext uri="{9D8B030D-6E8A-4147-A177-3AD203B41FA5}">
                          <a16:colId xmlns:a16="http://schemas.microsoft.com/office/drawing/2014/main" val="20007"/>
                        </a:ext>
                      </a:extLst>
                    </a:gridCol>
                  </a:tblGrid>
                  <a:tr h="283572">
                    <a:tc>
                      <a:txBody>
                        <a:bodyPr/>
                        <a:lstStyle/>
                        <a:p>
                          <a:endParaRPr lang="en-US"/>
                        </a:p>
                      </a:txBody>
                      <a:tcPr marL="70211" marR="70211" marT="35106" marB="35106">
                        <a:blipFill>
                          <a:blip r:embed="rId6"/>
                          <a:stretch>
                            <a:fillRect l="-2646" t="-4348" r="-120635" b="-134783"/>
                          </a:stretch>
                        </a:blipFill>
                      </a:tcPr>
                    </a:tc>
                    <a:tc>
                      <a:txBody>
                        <a:bodyPr/>
                        <a:lstStyle/>
                        <a:p>
                          <a:endParaRPr lang="en-US"/>
                        </a:p>
                      </a:txBody>
                      <a:tcPr marL="70211" marR="70211" marT="35106" marB="35106">
                        <a:blipFill>
                          <a:blip r:embed="rId6"/>
                          <a:stretch>
                            <a:fillRect l="-606250" t="-4348" r="-612500" b="-134783"/>
                          </a:stretch>
                        </a:blipFill>
                      </a:tcPr>
                    </a:tc>
                    <a:tc>
                      <a:txBody>
                        <a:bodyPr/>
                        <a:lstStyle/>
                        <a:p>
                          <a:endParaRPr lang="en-US"/>
                        </a:p>
                      </a:txBody>
                      <a:tcPr marL="70211" marR="70211" marT="35106" marB="35106">
                        <a:blipFill>
                          <a:blip r:embed="rId6"/>
                          <a:stretch>
                            <a:fillRect l="-706250" t="-4348" r="-512500" b="-134783"/>
                          </a:stretch>
                        </a:blipFill>
                      </a:tcPr>
                    </a:tc>
                    <a:tc>
                      <a:txBody>
                        <a:bodyPr/>
                        <a:lstStyle/>
                        <a:p>
                          <a:endParaRPr lang="en-US"/>
                        </a:p>
                      </a:txBody>
                      <a:tcPr marL="70211" marR="70211" marT="35106" marB="35106">
                        <a:blipFill>
                          <a:blip r:embed="rId6"/>
                          <a:stretch>
                            <a:fillRect l="-806250" t="-4348" r="-412500" b="-134783"/>
                          </a:stretch>
                        </a:blipFill>
                      </a:tcPr>
                    </a:tc>
                    <a:tc>
                      <a:txBody>
                        <a:bodyPr/>
                        <a:lstStyle/>
                        <a:p>
                          <a:endParaRPr lang="en-US"/>
                        </a:p>
                      </a:txBody>
                      <a:tcPr marL="70211" marR="70211" marT="35106" marB="35106">
                        <a:blipFill>
                          <a:blip r:embed="rId6"/>
                          <a:stretch>
                            <a:fillRect l="-878788" t="-4348" r="-300000" b="-134783"/>
                          </a:stretch>
                        </a:blipFill>
                      </a:tcPr>
                    </a:tc>
                    <a:tc>
                      <a:txBody>
                        <a:bodyPr/>
                        <a:lstStyle/>
                        <a:p>
                          <a:endParaRPr lang="en-US"/>
                        </a:p>
                      </a:txBody>
                      <a:tcPr marL="70211" marR="70211" marT="35106" marB="35106">
                        <a:blipFill>
                          <a:blip r:embed="rId6"/>
                          <a:stretch>
                            <a:fillRect l="-1009375" t="-4348" r="-209375" b="-134783"/>
                          </a:stretch>
                        </a:blipFill>
                      </a:tcPr>
                    </a:tc>
                    <a:tc>
                      <a:txBody>
                        <a:bodyPr/>
                        <a:lstStyle/>
                        <a:p>
                          <a:endParaRPr lang="en-US"/>
                        </a:p>
                      </a:txBody>
                      <a:tcPr marL="70211" marR="70211" marT="35106" marB="35106">
                        <a:blipFill>
                          <a:blip r:embed="rId6"/>
                          <a:stretch>
                            <a:fillRect l="-1109375" t="-4348" r="-109375" b="-134783"/>
                          </a:stretch>
                        </a:blipFill>
                      </a:tcPr>
                    </a:tc>
                    <a:tc>
                      <a:txBody>
                        <a:bodyPr/>
                        <a:lstStyle/>
                        <a:p>
                          <a:endParaRPr lang="en-US"/>
                        </a:p>
                      </a:txBody>
                      <a:tcPr marL="70211" marR="70211" marT="35106" marB="35106">
                        <a:blipFill>
                          <a:blip r:embed="rId6"/>
                          <a:stretch>
                            <a:fillRect l="-1334483" t="-4348" r="-20690" b="-134783"/>
                          </a:stretch>
                        </a:blipFill>
                      </a:tcPr>
                    </a:tc>
                    <a:extLst>
                      <a:ext uri="{0D108BD9-81ED-4DB2-BD59-A6C34878D82A}">
                        <a16:rowId xmlns:a16="http://schemas.microsoft.com/office/drawing/2014/main" val="10000"/>
                      </a:ext>
                    </a:extLst>
                  </a:tr>
                  <a:tr h="283572">
                    <a:tc>
                      <a:txBody>
                        <a:bodyPr/>
                        <a:lstStyle/>
                        <a:p>
                          <a:endParaRPr lang="en-US"/>
                        </a:p>
                      </a:txBody>
                      <a:tcPr marL="70211" marR="70211" marT="35106" marB="35106">
                        <a:blipFill>
                          <a:blip r:embed="rId6"/>
                          <a:stretch>
                            <a:fillRect l="-2646" t="-104348" r="-120635" b="-34783"/>
                          </a:stretch>
                        </a:blipFill>
                      </a:tcPr>
                    </a:tc>
                    <a:tc>
                      <a:txBody>
                        <a:bodyPr/>
                        <a:lstStyle/>
                        <a:p>
                          <a:endParaRPr lang="en-US"/>
                        </a:p>
                      </a:txBody>
                      <a:tcPr marL="70211" marR="70211" marT="35106" marB="35106">
                        <a:blipFill>
                          <a:blip r:embed="rId6"/>
                          <a:stretch>
                            <a:fillRect l="-606250" t="-104348" r="-612500" b="-34783"/>
                          </a:stretch>
                        </a:blipFill>
                      </a:tcPr>
                    </a:tc>
                    <a:tc>
                      <a:txBody>
                        <a:bodyPr/>
                        <a:lstStyle/>
                        <a:p>
                          <a:endParaRPr lang="en-US"/>
                        </a:p>
                      </a:txBody>
                      <a:tcPr marL="70211" marR="70211" marT="35106" marB="35106">
                        <a:blipFill>
                          <a:blip r:embed="rId6"/>
                          <a:stretch>
                            <a:fillRect l="-706250" t="-104348" r="-512500" b="-34783"/>
                          </a:stretch>
                        </a:blipFill>
                      </a:tcPr>
                    </a:tc>
                    <a:tc>
                      <a:txBody>
                        <a:bodyPr/>
                        <a:lstStyle/>
                        <a:p>
                          <a:endParaRPr lang="en-US"/>
                        </a:p>
                      </a:txBody>
                      <a:tcPr marL="70211" marR="70211" marT="35106" marB="35106">
                        <a:blipFill>
                          <a:blip r:embed="rId6"/>
                          <a:stretch>
                            <a:fillRect l="-806250" t="-104348" r="-412500" b="-34783"/>
                          </a:stretch>
                        </a:blipFill>
                      </a:tcPr>
                    </a:tc>
                    <a:tc>
                      <a:txBody>
                        <a:bodyPr/>
                        <a:lstStyle/>
                        <a:p>
                          <a:endParaRPr lang="en-US"/>
                        </a:p>
                      </a:txBody>
                      <a:tcPr marL="70211" marR="70211" marT="35106" marB="35106">
                        <a:blipFill>
                          <a:blip r:embed="rId6"/>
                          <a:stretch>
                            <a:fillRect l="-878788" t="-104348" r="-300000" b="-34783"/>
                          </a:stretch>
                        </a:blipFill>
                      </a:tcPr>
                    </a:tc>
                    <a:tc>
                      <a:txBody>
                        <a:bodyPr/>
                        <a:lstStyle/>
                        <a:p>
                          <a:endParaRPr lang="en-US"/>
                        </a:p>
                      </a:txBody>
                      <a:tcPr marL="70211" marR="70211" marT="35106" marB="35106">
                        <a:blipFill>
                          <a:blip r:embed="rId6"/>
                          <a:stretch>
                            <a:fillRect l="-1009375" t="-104348" r="-209375" b="-34783"/>
                          </a:stretch>
                        </a:blipFill>
                      </a:tcPr>
                    </a:tc>
                    <a:tc>
                      <a:txBody>
                        <a:bodyPr/>
                        <a:lstStyle/>
                        <a:p>
                          <a:endParaRPr lang="en-US"/>
                        </a:p>
                      </a:txBody>
                      <a:tcPr marL="70211" marR="70211" marT="35106" marB="35106">
                        <a:blipFill>
                          <a:blip r:embed="rId6"/>
                          <a:stretch>
                            <a:fillRect l="-1109375" t="-104348" r="-109375" b="-34783"/>
                          </a:stretch>
                        </a:blipFill>
                      </a:tcPr>
                    </a:tc>
                    <a:tc>
                      <a:txBody>
                        <a:bodyPr/>
                        <a:lstStyle/>
                        <a:p>
                          <a:endParaRPr lang="en-US"/>
                        </a:p>
                      </a:txBody>
                      <a:tcPr marL="70211" marR="70211" marT="35106" marB="35106">
                        <a:blipFill>
                          <a:blip r:embed="rId6"/>
                          <a:stretch>
                            <a:fillRect l="-1334483" t="-104348" r="-20690" b="-34783"/>
                          </a:stretch>
                        </a:blipFill>
                      </a:tcPr>
                    </a:tc>
                    <a:extLst>
                      <a:ext uri="{0D108BD9-81ED-4DB2-BD59-A6C34878D82A}">
                        <a16:rowId xmlns:a16="http://schemas.microsoft.com/office/drawing/2014/main" val="10001"/>
                      </a:ext>
                    </a:extLst>
                  </a:tr>
                </a:tbl>
              </a:graphicData>
            </a:graphic>
          </p:graphicFrame>
        </mc:Fallback>
      </mc:AlternateContent>
      <p:sp>
        <p:nvSpPr>
          <p:cNvPr id="2" name="Speech Bubble: Oval 1">
            <a:extLst>
              <a:ext uri="{FF2B5EF4-FFF2-40B4-BE49-F238E27FC236}">
                <a16:creationId xmlns:a16="http://schemas.microsoft.com/office/drawing/2014/main" id="{276A4949-85DF-47A9-A537-6ED538C93EAC}"/>
              </a:ext>
            </a:extLst>
          </p:cNvPr>
          <p:cNvSpPr/>
          <p:nvPr/>
        </p:nvSpPr>
        <p:spPr>
          <a:xfrm>
            <a:off x="850032" y="1652101"/>
            <a:ext cx="2484571" cy="1471076"/>
          </a:xfrm>
          <a:prstGeom prst="wedgeEllipseCallout">
            <a:avLst>
              <a:gd name="adj1" fmla="val 95333"/>
              <a:gd name="adj2" fmla="val -17534"/>
            </a:avLst>
          </a:prstGeom>
          <a:solidFill>
            <a:schemeClr val="accent6">
              <a:lumMod val="60000"/>
              <a:lumOff val="40000"/>
            </a:schemeClr>
          </a:solidFill>
          <a:effectLst>
            <a:outerShdw blurRad="50800" dist="38100" dir="5400000" algn="t" rotWithShape="0">
              <a:prstClr val="black">
                <a:alpha val="40000"/>
              </a:prstClr>
            </a:outerShdw>
          </a:effectLst>
        </p:spPr>
        <p:txBody>
          <a:bodyPr wrap="square" anchor="ctr">
            <a:noAutofit/>
          </a:bodyPr>
          <a:lstStyle/>
          <a:p>
            <a:pPr algn="ctr">
              <a:lnSpc>
                <a:spcPts val="2303"/>
              </a:lnSpc>
            </a:pPr>
            <a:r>
              <a:rPr lang="en-US" sz="1536" dirty="0"/>
              <a:t>Do you find any correlation between X and Y as shown in the table?</a:t>
            </a:r>
          </a:p>
        </p:txBody>
      </p:sp>
      <p:sp>
        <p:nvSpPr>
          <p:cNvPr id="8" name="Rectangle 7">
            <a:extLst>
              <a:ext uri="{FF2B5EF4-FFF2-40B4-BE49-F238E27FC236}">
                <a16:creationId xmlns:a16="http://schemas.microsoft.com/office/drawing/2014/main" id="{14F8C3A7-9B03-464C-B3AB-FEDA26AE1110}"/>
              </a:ext>
            </a:extLst>
          </p:cNvPr>
          <p:cNvSpPr/>
          <p:nvPr/>
        </p:nvSpPr>
        <p:spPr>
          <a:xfrm>
            <a:off x="1355477" y="4722826"/>
            <a:ext cx="832138" cy="483073"/>
          </a:xfrm>
          <a:prstGeom prst="rect">
            <a:avLst/>
          </a:prstGeom>
        </p:spPr>
        <p:style>
          <a:lnRef idx="0">
            <a:schemeClr val="accent6"/>
          </a:lnRef>
          <a:fillRef idx="3">
            <a:schemeClr val="accent6"/>
          </a:fillRef>
          <a:effectRef idx="3">
            <a:schemeClr val="accent6"/>
          </a:effectRef>
          <a:fontRef idx="minor">
            <a:schemeClr val="lt1"/>
          </a:fontRef>
        </p:style>
        <p:txBody>
          <a:bodyPr wrap="square">
            <a:noAutofit/>
          </a:bodyPr>
          <a:lstStyle/>
          <a:p>
            <a:pPr algn="ctr"/>
            <a:r>
              <a:rPr lang="en-IN" b="1" dirty="0">
                <a:solidFill>
                  <a:schemeClr val="bg1"/>
                </a:solidFill>
                <a:cs typeface="Times New Roman" panose="02020603050405020304" pitchFamily="18" charset="0"/>
              </a:rPr>
              <a:t>Note</a:t>
            </a:r>
          </a:p>
        </p:txBody>
      </p:sp>
      <p:sp>
        <p:nvSpPr>
          <p:cNvPr id="15" name="Speech Bubble: Oval 14">
            <a:extLst>
              <a:ext uri="{FF2B5EF4-FFF2-40B4-BE49-F238E27FC236}">
                <a16:creationId xmlns:a16="http://schemas.microsoft.com/office/drawing/2014/main" id="{582D36D9-678F-4F74-8750-D31121234935}"/>
              </a:ext>
            </a:extLst>
          </p:cNvPr>
          <p:cNvSpPr/>
          <p:nvPr/>
        </p:nvSpPr>
        <p:spPr>
          <a:xfrm>
            <a:off x="850032" y="1652101"/>
            <a:ext cx="2484571" cy="1471076"/>
          </a:xfrm>
          <a:prstGeom prst="wedgeEllipseCallout">
            <a:avLst>
              <a:gd name="adj1" fmla="val 96202"/>
              <a:gd name="adj2" fmla="val -18269"/>
            </a:avLst>
          </a:prstGeom>
          <a:solidFill>
            <a:schemeClr val="accent6">
              <a:lumMod val="60000"/>
              <a:lumOff val="40000"/>
            </a:schemeClr>
          </a:solidFill>
          <a:effectLst>
            <a:outerShdw blurRad="50800" dist="38100" dir="5400000" algn="t" rotWithShape="0">
              <a:prstClr val="black">
                <a:alpha val="40000"/>
              </a:prstClr>
            </a:outerShdw>
          </a:effectLst>
        </p:spPr>
        <p:txBody>
          <a:bodyPr wrap="square" anchor="ctr">
            <a:noAutofit/>
          </a:bodyPr>
          <a:lstStyle/>
          <a:p>
            <a:pPr algn="ctr">
              <a:lnSpc>
                <a:spcPts val="2303"/>
              </a:lnSpc>
            </a:pPr>
            <a:r>
              <a:rPr lang="en-US" sz="1843" dirty="0"/>
              <a:t>Look at the table given below</a:t>
            </a:r>
          </a:p>
        </p:txBody>
      </p:sp>
      <p:sp>
        <p:nvSpPr>
          <p:cNvPr id="16" name="Rectangle 15">
            <a:extLst>
              <a:ext uri="{FF2B5EF4-FFF2-40B4-BE49-F238E27FC236}">
                <a16:creationId xmlns:a16="http://schemas.microsoft.com/office/drawing/2014/main" id="{C5B96AAA-483A-40A5-B41B-BA5E17F56D0C}"/>
              </a:ext>
            </a:extLst>
          </p:cNvPr>
          <p:cNvSpPr/>
          <p:nvPr/>
        </p:nvSpPr>
        <p:spPr>
          <a:xfrm>
            <a:off x="1164828" y="5034986"/>
            <a:ext cx="7388863" cy="1169043"/>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endParaRPr lang="en-IN" dirty="0">
              <a:solidFill>
                <a:schemeClr val="tx1"/>
              </a:solidFill>
              <a:latin typeface="Times New Roman" panose="02020603050405020304" pitchFamily="18" charset="0"/>
              <a:cs typeface="Times New Roman" panose="02020603050405020304" pitchFamily="18" charset="0"/>
            </a:endParaRPr>
          </a:p>
          <a:p>
            <a:pPr marL="263279" indent="-263279">
              <a:buBlip>
                <a:blip r:embed="rId7"/>
              </a:buBlip>
            </a:pPr>
            <a:r>
              <a:rPr lang="en-IN" dirty="0">
                <a:solidFill>
                  <a:schemeClr val="tx1"/>
                </a:solidFill>
                <a:cs typeface="Times New Roman" panose="02020603050405020304" pitchFamily="18" charset="0"/>
              </a:rPr>
              <a:t>In statistical learning, a correlation analysis makes sense only when a relationship makes sense. </a:t>
            </a:r>
          </a:p>
          <a:p>
            <a:endParaRPr lang="en-IN" dirty="0">
              <a:solidFill>
                <a:schemeClr val="tx1"/>
              </a:solidFill>
              <a:cs typeface="Times New Roman" panose="02020603050405020304" pitchFamily="18" charset="0"/>
            </a:endParaRPr>
          </a:p>
        </p:txBody>
      </p:sp>
      <p:sp>
        <p:nvSpPr>
          <p:cNvPr id="3" name="Date Placeholder 2">
            <a:extLst>
              <a:ext uri="{FF2B5EF4-FFF2-40B4-BE49-F238E27FC236}">
                <a16:creationId xmlns:a16="http://schemas.microsoft.com/office/drawing/2014/main" id="{0E6FB673-601B-0446-5B22-8E8FE36B96F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11ADDD7-6DC2-79A9-9F28-1B42C3205DA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12154499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8361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An Illustration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150</a:t>
            </a:fld>
            <a:endParaRPr lang="en-US" altLang="en-US" sz="921">
              <a:solidFill>
                <a:srgbClr val="898989"/>
              </a:solidFill>
            </a:endParaRPr>
          </a:p>
        </p:txBody>
      </p:sp>
      <p:cxnSp>
        <p:nvCxnSpPr>
          <p:cNvPr id="7" name="Straight Connector 6"/>
          <p:cNvCxnSpPr/>
          <p:nvPr/>
        </p:nvCxnSpPr>
        <p:spPr>
          <a:xfrm>
            <a:off x="275482" y="98001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2F218DBD-A0CC-5490-B7F2-121CA498B899}"/>
              </a:ext>
            </a:extLst>
          </p:cNvPr>
          <p:cNvSpPr>
            <a:spLocks noGrp="1"/>
          </p:cNvSpPr>
          <p:nvPr>
            <p:ph idx="1"/>
          </p:nvPr>
        </p:nvSpPr>
        <p:spPr>
          <a:xfrm>
            <a:off x="984704" y="1538169"/>
            <a:ext cx="7392080" cy="18269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pPr marL="0" indent="0">
              <a:buNone/>
            </a:pPr>
            <a:r>
              <a:rPr lang="en-US" sz="1536" dirty="0"/>
              <a:t>A sample is collected to examine the effect of toxic substance on tumor. A subject is examined for the toxic content in the body and then the presence (1) or absence (0) of tumors. The independent variable is the concentration of the toxic substance “Conc” . The number of subjects at each concentration (N) and the number having tumors “Tumor” is shown in the table.</a:t>
            </a:r>
          </a:p>
          <a:p>
            <a:pPr marL="0" indent="0">
              <a:buNone/>
            </a:pPr>
            <a:r>
              <a:rPr lang="en-US" sz="1536" dirty="0"/>
              <a:t>Odds and ln(odds) are also included in the table.</a:t>
            </a:r>
          </a:p>
        </p:txBody>
      </p:sp>
      <p:graphicFrame>
        <p:nvGraphicFramePr>
          <p:cNvPr id="6" name="Table 5">
            <a:extLst>
              <a:ext uri="{FF2B5EF4-FFF2-40B4-BE49-F238E27FC236}">
                <a16:creationId xmlns:a16="http://schemas.microsoft.com/office/drawing/2014/main" id="{FBFF8984-4C62-2DDC-DE6B-394C2FA80AA0}"/>
              </a:ext>
            </a:extLst>
          </p:cNvPr>
          <p:cNvGraphicFramePr>
            <a:graphicFrameLocks noGrp="1"/>
          </p:cNvGraphicFramePr>
          <p:nvPr>
            <p:extLst>
              <p:ext uri="{D42A27DB-BD31-4B8C-83A1-F6EECF244321}">
                <p14:modId xmlns:p14="http://schemas.microsoft.com/office/powerpoint/2010/main" val="3570797549"/>
              </p:ext>
            </p:extLst>
          </p:nvPr>
        </p:nvGraphicFramePr>
        <p:xfrm>
          <a:off x="2377836" y="3761190"/>
          <a:ext cx="2997851" cy="1388149"/>
        </p:xfrm>
        <a:graphic>
          <a:graphicData uri="http://schemas.openxmlformats.org/drawingml/2006/table">
            <a:tbl>
              <a:tblPr firstRow="1" firstCol="1" bandRow="1"/>
              <a:tblGrid>
                <a:gridCol w="561620">
                  <a:extLst>
                    <a:ext uri="{9D8B030D-6E8A-4147-A177-3AD203B41FA5}">
                      <a16:colId xmlns:a16="http://schemas.microsoft.com/office/drawing/2014/main" val="1163024350"/>
                    </a:ext>
                  </a:extLst>
                </a:gridCol>
                <a:gridCol w="521084">
                  <a:extLst>
                    <a:ext uri="{9D8B030D-6E8A-4147-A177-3AD203B41FA5}">
                      <a16:colId xmlns:a16="http://schemas.microsoft.com/office/drawing/2014/main" val="1001062573"/>
                    </a:ext>
                  </a:extLst>
                </a:gridCol>
                <a:gridCol w="513447">
                  <a:extLst>
                    <a:ext uri="{9D8B030D-6E8A-4147-A177-3AD203B41FA5}">
                      <a16:colId xmlns:a16="http://schemas.microsoft.com/office/drawing/2014/main" val="3820298205"/>
                    </a:ext>
                  </a:extLst>
                </a:gridCol>
                <a:gridCol w="652090">
                  <a:extLst>
                    <a:ext uri="{9D8B030D-6E8A-4147-A177-3AD203B41FA5}">
                      <a16:colId xmlns:a16="http://schemas.microsoft.com/office/drawing/2014/main" val="3700161373"/>
                    </a:ext>
                  </a:extLst>
                </a:gridCol>
                <a:gridCol w="749610">
                  <a:extLst>
                    <a:ext uri="{9D8B030D-6E8A-4147-A177-3AD203B41FA5}">
                      <a16:colId xmlns:a16="http://schemas.microsoft.com/office/drawing/2014/main" val="2251626093"/>
                    </a:ext>
                  </a:extLst>
                </a:gridCol>
              </a:tblGrid>
              <a:tr h="198307">
                <a:tc>
                  <a:txBody>
                    <a:bodyPr/>
                    <a:lstStyle/>
                    <a:p>
                      <a:pPr algn="ctr"/>
                      <a:r>
                        <a:rPr lang="en-IN" sz="11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Tumor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Odds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r>
                        <a:rPr lang="en-IN"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ln(odds)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1427503987"/>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0.0417</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-3.18</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56032"/>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0.1020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-3.28</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87975"/>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0.1220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-2.10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824812"/>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0.2439</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-1.41</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184568"/>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4.0000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+1.39</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25473"/>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dirty="0">
                          <a:effectLst/>
                          <a:latin typeface="Calibri" panose="020F0502020204030204" pitchFamily="34" charset="0"/>
                          <a:ea typeface="Calibri" panose="020F0502020204030204" pitchFamily="34" charset="0"/>
                          <a:cs typeface="Times New Roman" panose="02020603050405020304" pitchFamily="18" charset="0"/>
                        </a:rPr>
                        <a:t>4.2000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dirty="0">
                          <a:effectLst/>
                          <a:latin typeface="Calibri" panose="020F0502020204030204" pitchFamily="34" charset="0"/>
                          <a:ea typeface="Calibri" panose="020F0502020204030204" pitchFamily="34" charset="0"/>
                          <a:cs typeface="Times New Roman" panose="02020603050405020304" pitchFamily="18" charset="0"/>
                        </a:rPr>
                        <a:t>+1.44</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190294"/>
                  </a:ext>
                </a:extLst>
              </a:tr>
            </a:tbl>
          </a:graphicData>
        </a:graphic>
      </p:graphicFrame>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34A76C4-D2D9-52F5-B511-7BE6CD12DE89}"/>
                  </a:ext>
                </a:extLst>
              </p:cNvPr>
              <p:cNvSpPr/>
              <p:nvPr/>
            </p:nvSpPr>
            <p:spPr>
              <a:xfrm>
                <a:off x="5809899" y="3761190"/>
                <a:ext cx="1750835" cy="72877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536" b="1" i="1">
                          <a:solidFill>
                            <a:srgbClr val="002060"/>
                          </a:solidFill>
                          <a:latin typeface="Cambria Math" panose="02040503050406030204" pitchFamily="18" charset="0"/>
                        </a:rPr>
                        <m:t>𝒕</m:t>
                      </m:r>
                      <m:r>
                        <a:rPr lang="en-US" sz="1536" b="1"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𝒍𝒏</m:t>
                      </m:r>
                      <m:f>
                        <m:fPr>
                          <m:ctrlPr>
                            <a:rPr lang="en-US" sz="1536" b="1" i="1">
                              <a:solidFill>
                                <a:srgbClr val="002060"/>
                              </a:solidFill>
                              <a:latin typeface="Cambria Math" panose="02040503050406030204" pitchFamily="18" charset="0"/>
                            </a:rPr>
                          </m:ctrlPr>
                        </m:fPr>
                        <m:num>
                          <m:r>
                            <a:rPr lang="en-US" sz="1536" b="1" i="1">
                              <a:solidFill>
                                <a:srgbClr val="002060"/>
                              </a:solidFill>
                              <a:latin typeface="Cambria Math" panose="02040503050406030204" pitchFamily="18" charset="0"/>
                            </a:rPr>
                            <m:t>𝒑</m:t>
                          </m:r>
                        </m:num>
                        <m:den>
                          <m:r>
                            <a:rPr lang="en-US" sz="1536" b="1" i="1">
                              <a:solidFill>
                                <a:srgbClr val="002060"/>
                              </a:solidFill>
                              <a:latin typeface="Cambria Math" panose="02040503050406030204" pitchFamily="18" charset="0"/>
                            </a:rPr>
                            <m:t>𝟏</m:t>
                          </m:r>
                          <m:r>
                            <a:rPr lang="en-US" sz="1536" b="1"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𝒑</m:t>
                          </m:r>
                        </m:den>
                      </m:f>
                    </m:oMath>
                  </m:oMathPara>
                </a14:m>
                <a:endParaRPr lang="en-US" sz="1536" b="1" i="1" dirty="0">
                  <a:solidFill>
                    <a:srgbClr val="002060"/>
                  </a:solidFill>
                </a:endParaRPr>
              </a:p>
            </p:txBody>
          </p:sp>
        </mc:Choice>
        <mc:Fallback xmlns="">
          <p:sp>
            <p:nvSpPr>
              <p:cNvPr id="14" name="Rectangle 13">
                <a:extLst>
                  <a:ext uri="{FF2B5EF4-FFF2-40B4-BE49-F238E27FC236}">
                    <a16:creationId xmlns:a16="http://schemas.microsoft.com/office/drawing/2014/main" id="{134A76C4-D2D9-52F5-B511-7BE6CD12DE89}"/>
                  </a:ext>
                </a:extLst>
              </p:cNvPr>
              <p:cNvSpPr>
                <a:spLocks noRot="1" noChangeAspect="1" noMove="1" noResize="1" noEditPoints="1" noAdjustHandles="1" noChangeArrowheads="1" noChangeShapeType="1" noTextEdit="1"/>
              </p:cNvSpPr>
              <p:nvPr/>
            </p:nvSpPr>
            <p:spPr>
              <a:xfrm>
                <a:off x="5809899" y="3761190"/>
                <a:ext cx="1750835" cy="728774"/>
              </a:xfrm>
              <a:prstGeom prst="rect">
                <a:avLst/>
              </a:prstGeom>
              <a:blipFill>
                <a:blip r:embed="rId2"/>
                <a:stretch>
                  <a:fillRect/>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06803D5E-20D7-402A-BDE1-879E579D06E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7721999-AA81-403F-9E11-2116D519628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924933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An Illustration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151</a:t>
            </a:fld>
            <a:endParaRPr lang="en-US" altLang="en-US" sz="921">
              <a:solidFill>
                <a:srgbClr val="898989"/>
              </a:solidFill>
            </a:endParaRPr>
          </a:p>
        </p:txBody>
      </p:sp>
      <p:cxnSp>
        <p:nvCxnSpPr>
          <p:cNvPr id="7" name="Straight Connector 6"/>
          <p:cNvCxnSpPr/>
          <p:nvPr/>
        </p:nvCxnSpPr>
        <p:spPr>
          <a:xfrm>
            <a:off x="230998" y="94344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FBFF8984-4C62-2DDC-DE6B-394C2FA80AA0}"/>
              </a:ext>
            </a:extLst>
          </p:cNvPr>
          <p:cNvGraphicFramePr>
            <a:graphicFrameLocks noGrp="1"/>
          </p:cNvGraphicFramePr>
          <p:nvPr>
            <p:extLst>
              <p:ext uri="{D42A27DB-BD31-4B8C-83A1-F6EECF244321}">
                <p14:modId xmlns:p14="http://schemas.microsoft.com/office/powerpoint/2010/main" val="2973525936"/>
              </p:ext>
            </p:extLst>
          </p:nvPr>
        </p:nvGraphicFramePr>
        <p:xfrm>
          <a:off x="3041038" y="1121138"/>
          <a:ext cx="2997851" cy="1388149"/>
        </p:xfrm>
        <a:graphic>
          <a:graphicData uri="http://schemas.openxmlformats.org/drawingml/2006/table">
            <a:tbl>
              <a:tblPr firstRow="1" firstCol="1" bandRow="1"/>
              <a:tblGrid>
                <a:gridCol w="561620">
                  <a:extLst>
                    <a:ext uri="{9D8B030D-6E8A-4147-A177-3AD203B41FA5}">
                      <a16:colId xmlns:a16="http://schemas.microsoft.com/office/drawing/2014/main" val="1163024350"/>
                    </a:ext>
                  </a:extLst>
                </a:gridCol>
                <a:gridCol w="521084">
                  <a:extLst>
                    <a:ext uri="{9D8B030D-6E8A-4147-A177-3AD203B41FA5}">
                      <a16:colId xmlns:a16="http://schemas.microsoft.com/office/drawing/2014/main" val="1001062573"/>
                    </a:ext>
                  </a:extLst>
                </a:gridCol>
                <a:gridCol w="513447">
                  <a:extLst>
                    <a:ext uri="{9D8B030D-6E8A-4147-A177-3AD203B41FA5}">
                      <a16:colId xmlns:a16="http://schemas.microsoft.com/office/drawing/2014/main" val="3820298205"/>
                    </a:ext>
                  </a:extLst>
                </a:gridCol>
                <a:gridCol w="652090">
                  <a:extLst>
                    <a:ext uri="{9D8B030D-6E8A-4147-A177-3AD203B41FA5}">
                      <a16:colId xmlns:a16="http://schemas.microsoft.com/office/drawing/2014/main" val="3700161373"/>
                    </a:ext>
                  </a:extLst>
                </a:gridCol>
                <a:gridCol w="749610">
                  <a:extLst>
                    <a:ext uri="{9D8B030D-6E8A-4147-A177-3AD203B41FA5}">
                      <a16:colId xmlns:a16="http://schemas.microsoft.com/office/drawing/2014/main" val="2251626093"/>
                    </a:ext>
                  </a:extLst>
                </a:gridCol>
              </a:tblGrid>
              <a:tr h="198307">
                <a:tc>
                  <a:txBody>
                    <a:bodyPr/>
                    <a:lstStyle/>
                    <a:p>
                      <a:pPr algn="ctr"/>
                      <a:r>
                        <a:rPr lang="en-IN" sz="1100" b="1"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Conc</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Tumor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ctr"/>
                      <a:r>
                        <a:rPr lang="en-IN" sz="11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Odds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r>
                        <a:rPr lang="en-IN" sz="11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ln(odds)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1427503987"/>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0.0417</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-3.18</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956032"/>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dirty="0">
                          <a:effectLst/>
                          <a:latin typeface="Calibri" panose="020F0502020204030204" pitchFamily="34" charset="0"/>
                          <a:ea typeface="Calibri" panose="020F0502020204030204" pitchFamily="34" charset="0"/>
                          <a:cs typeface="Times New Roman" panose="02020603050405020304" pitchFamily="18" charset="0"/>
                        </a:rPr>
                        <a:t>0.1020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-3.28</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787975"/>
                  </a:ext>
                </a:extLst>
              </a:tr>
              <a:tr h="198307">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0.1220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-2.10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7824812"/>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0.2439</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-1.41</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184568"/>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15.0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4.0000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a:effectLst/>
                          <a:latin typeface="Calibri" panose="020F0502020204030204" pitchFamily="34" charset="0"/>
                          <a:ea typeface="Calibri" panose="020F0502020204030204" pitchFamily="34" charset="0"/>
                          <a:cs typeface="Times New Roman" panose="02020603050405020304" pitchFamily="18" charset="0"/>
                        </a:rPr>
                        <a:t>+1.39</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25473"/>
                  </a:ext>
                </a:extLst>
              </a:tr>
              <a:tr h="198307">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19.5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r>
                        <a:rPr lang="en-IN"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ctr"/>
                      <a:r>
                        <a:rPr lang="en-IN" sz="1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gn="ctr"/>
                      <a:r>
                        <a:rPr lang="en-IN" sz="1100" dirty="0">
                          <a:effectLst/>
                          <a:latin typeface="Calibri" panose="020F0502020204030204" pitchFamily="34" charset="0"/>
                          <a:ea typeface="Calibri" panose="020F0502020204030204" pitchFamily="34" charset="0"/>
                          <a:cs typeface="Times New Roman" panose="02020603050405020304" pitchFamily="18" charset="0"/>
                        </a:rPr>
                        <a:t>4.2000</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IN" sz="1100" dirty="0">
                          <a:effectLst/>
                          <a:latin typeface="Calibri" panose="020F0502020204030204" pitchFamily="34" charset="0"/>
                          <a:ea typeface="Calibri" panose="020F0502020204030204" pitchFamily="34" charset="0"/>
                          <a:cs typeface="Times New Roman" panose="02020603050405020304" pitchFamily="18" charset="0"/>
                        </a:rPr>
                        <a:t>+1.44</a:t>
                      </a:r>
                    </a:p>
                  </a:txBody>
                  <a:tcPr marL="52658" marR="5265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190294"/>
                  </a:ext>
                </a:extLst>
              </a:tr>
            </a:tbl>
          </a:graphicData>
        </a:graphic>
      </p:graphicFrame>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69F799F-D63D-7CED-36AC-F1C842EAA41B}"/>
                  </a:ext>
                </a:extLst>
              </p:cNvPr>
              <p:cNvSpPr>
                <a:spLocks noGrp="1"/>
              </p:cNvSpPr>
              <p:nvPr>
                <p:ph idx="1"/>
              </p:nvPr>
            </p:nvSpPr>
            <p:spPr>
              <a:xfrm>
                <a:off x="4863051" y="3157203"/>
                <a:ext cx="3721719" cy="2279712"/>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0">
                  <a:buNone/>
                </a:pPr>
                <a:endParaRPr lang="en-US" sz="1536" dirty="0"/>
              </a:p>
              <a:p>
                <a:pPr marL="0" indent="0">
                  <a:buNone/>
                </a:pPr>
                <a:r>
                  <a:rPr lang="en-US" sz="1536" dirty="0"/>
                  <a:t>Here, we find a relation between t (ln(odds) and x (Conc).</a:t>
                </a:r>
              </a:p>
              <a:p>
                <a:pPr marL="0" indent="0">
                  <a:buNone/>
                </a:pPr>
                <a14:m>
                  <m:oMathPara xmlns:m="http://schemas.openxmlformats.org/officeDocument/2006/math">
                    <m:oMathParaPr>
                      <m:jc m:val="centerGroup"/>
                    </m:oMathParaPr>
                    <m:oMath xmlns:m="http://schemas.openxmlformats.org/officeDocument/2006/math">
                      <m:r>
                        <a:rPr lang="en-US" sz="1536" i="1">
                          <a:latin typeface="Cambria Math" panose="02040503050406030204" pitchFamily="18" charset="0"/>
                        </a:rPr>
                        <m:t>𝑡</m:t>
                      </m:r>
                      <m:r>
                        <a:rPr lang="en-US" sz="1536" i="1">
                          <a:latin typeface="Cambria Math" panose="02040503050406030204" pitchFamily="18" charset="0"/>
                        </a:rPr>
                        <m:t>=</m:t>
                      </m:r>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0</m:t>
                          </m:r>
                        </m:sub>
                      </m:sSub>
                      <m:r>
                        <a:rPr lang="en-US" sz="1536">
                          <a:latin typeface="Cambria Math" panose="02040503050406030204" pitchFamily="18" charset="0"/>
                        </a:rPr>
                        <m:t>+</m:t>
                      </m:r>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1</m:t>
                          </m:r>
                        </m:sub>
                      </m:sSub>
                      <m:r>
                        <m:rPr>
                          <m:sty m:val="p"/>
                        </m:rPr>
                        <a:rPr lang="en-US" sz="1536">
                          <a:latin typeface="Cambria Math" panose="02040503050406030204" pitchFamily="18" charset="0"/>
                        </a:rPr>
                        <m:t>x</m:t>
                      </m:r>
                    </m:oMath>
                  </m:oMathPara>
                </a14:m>
                <a:endParaRPr lang="en-US" sz="1536" dirty="0"/>
              </a:p>
              <a:p>
                <a:pPr marL="0" indent="0">
                  <a:buNone/>
                </a:pPr>
                <a:r>
                  <a:rPr lang="en-US" sz="1536" dirty="0"/>
                  <a:t>Thus, logit is a linear function</a:t>
                </a:r>
              </a:p>
              <a:p>
                <a:pPr marL="0" indent="0">
                  <a:buNone/>
                </a:pPr>
                <a:r>
                  <a:rPr lang="en-US" sz="1536" dirty="0"/>
                  <a:t>For this, it can be calculated as </a:t>
                </a:r>
              </a:p>
              <a:p>
                <a:pPr marL="0" indent="0">
                  <a:buNone/>
                </a:pPr>
                <a:r>
                  <a:rPr lang="en-US" sz="1536" dirty="0"/>
                  <a:t>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0</m:t>
                        </m:r>
                      </m:sub>
                    </m:sSub>
                  </m:oMath>
                </a14:m>
                <a:r>
                  <a:rPr lang="en-US" sz="1536" dirty="0"/>
                  <a:t>= -3.204 and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1</m:t>
                        </m:r>
                      </m:sub>
                    </m:sSub>
                  </m:oMath>
                </a14:m>
                <a:r>
                  <a:rPr lang="en-US" sz="1536" dirty="0"/>
                  <a:t>= 0.2628</a:t>
                </a:r>
              </a:p>
            </p:txBody>
          </p:sp>
        </mc:Choice>
        <mc:Fallback xmlns="">
          <p:sp>
            <p:nvSpPr>
              <p:cNvPr id="11" name="Content Placeholder 2">
                <a:extLst>
                  <a:ext uri="{FF2B5EF4-FFF2-40B4-BE49-F238E27FC236}">
                    <a16:creationId xmlns:a16="http://schemas.microsoft.com/office/drawing/2014/main" id="{B69F799F-D63D-7CED-36AC-F1C842EAA41B}"/>
                  </a:ext>
                </a:extLst>
              </p:cNvPr>
              <p:cNvSpPr>
                <a:spLocks noGrp="1" noRot="1" noChangeAspect="1" noMove="1" noResize="1" noEditPoints="1" noAdjustHandles="1" noChangeArrowheads="1" noChangeShapeType="1" noTextEdit="1"/>
              </p:cNvSpPr>
              <p:nvPr>
                <p:ph idx="1"/>
              </p:nvPr>
            </p:nvSpPr>
            <p:spPr>
              <a:xfrm>
                <a:off x="4863051" y="3157203"/>
                <a:ext cx="3721719" cy="2279712"/>
              </a:xfrm>
              <a:blipFill>
                <a:blip r:embed="rId2"/>
                <a:stretch>
                  <a:fillRect l="-820"/>
                </a:stretch>
              </a:blipFill>
            </p:spPr>
            <p:txBody>
              <a:bodyPr/>
              <a:lstStyle/>
              <a:p>
                <a:r>
                  <a:rPr lang="en-IN">
                    <a:noFill/>
                  </a:rPr>
                  <a:t> </a:t>
                </a:r>
              </a:p>
            </p:txBody>
          </p:sp>
        </mc:Fallback>
      </mc:AlternateContent>
      <p:pic>
        <p:nvPicPr>
          <p:cNvPr id="2" name="Picture 1">
            <a:extLst>
              <a:ext uri="{FF2B5EF4-FFF2-40B4-BE49-F238E27FC236}">
                <a16:creationId xmlns:a16="http://schemas.microsoft.com/office/drawing/2014/main" id="{1CB7CC89-DF3A-4E3B-917F-3012699C851F}"/>
              </a:ext>
            </a:extLst>
          </p:cNvPr>
          <p:cNvPicPr>
            <a:picLocks noChangeAspect="1"/>
          </p:cNvPicPr>
          <p:nvPr/>
        </p:nvPicPr>
        <p:blipFill>
          <a:blip r:embed="rId3"/>
          <a:stretch>
            <a:fillRect/>
          </a:stretch>
        </p:blipFill>
        <p:spPr>
          <a:xfrm>
            <a:off x="588926" y="3157203"/>
            <a:ext cx="3805775" cy="2279720"/>
          </a:xfrm>
          <a:prstGeom prst="rect">
            <a:avLst/>
          </a:prstGeom>
        </p:spPr>
      </p:pic>
      <p:sp>
        <p:nvSpPr>
          <p:cNvPr id="3" name="Date Placeholder 2">
            <a:extLst>
              <a:ext uri="{FF2B5EF4-FFF2-40B4-BE49-F238E27FC236}">
                <a16:creationId xmlns:a16="http://schemas.microsoft.com/office/drawing/2014/main" id="{803A3D54-67BB-4AB7-8B9D-19F733871BC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83D759C9-A829-4E12-9928-ABC74D29F92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188778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An Illustration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152</a:t>
            </a:fld>
            <a:endParaRPr lang="en-US" altLang="en-US" sz="921">
              <a:solidFill>
                <a:srgbClr val="898989"/>
              </a:solidFill>
            </a:endParaRPr>
          </a:p>
        </p:txBody>
      </p:sp>
      <p:cxnSp>
        <p:nvCxnSpPr>
          <p:cNvPr id="7" name="Straight Connector 6"/>
          <p:cNvCxnSpPr/>
          <p:nvPr/>
        </p:nvCxnSpPr>
        <p:spPr>
          <a:xfrm>
            <a:off x="371778" y="96782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69F799F-D63D-7CED-36AC-F1C842EAA41B}"/>
                  </a:ext>
                </a:extLst>
              </p:cNvPr>
              <p:cNvSpPr>
                <a:spLocks noGrp="1"/>
              </p:cNvSpPr>
              <p:nvPr>
                <p:ph idx="1"/>
              </p:nvPr>
            </p:nvSpPr>
            <p:spPr>
              <a:xfrm>
                <a:off x="2562257" y="1380219"/>
                <a:ext cx="3617284" cy="1683021"/>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marL="0" indent="0">
                  <a:buNone/>
                </a:pPr>
                <a:r>
                  <a:rPr lang="en-US" sz="1536" dirty="0"/>
                  <a:t>Here, we find a relation between t (ln(odds) and x (Conc).</a:t>
                </a:r>
              </a:p>
              <a:p>
                <a:pPr marL="0" indent="0">
                  <a:buNone/>
                </a:pPr>
                <a14:m>
                  <m:oMathPara xmlns:m="http://schemas.openxmlformats.org/officeDocument/2006/math">
                    <m:oMathParaPr>
                      <m:jc m:val="centerGroup"/>
                    </m:oMathParaPr>
                    <m:oMath xmlns:m="http://schemas.openxmlformats.org/officeDocument/2006/math">
                      <m:r>
                        <a:rPr lang="en-US" sz="1536" i="1">
                          <a:latin typeface="Cambria Math" panose="02040503050406030204" pitchFamily="18" charset="0"/>
                        </a:rPr>
                        <m:t>𝑡</m:t>
                      </m:r>
                      <m:r>
                        <a:rPr lang="en-US" sz="1536" i="1">
                          <a:latin typeface="Cambria Math" panose="02040503050406030204" pitchFamily="18" charset="0"/>
                        </a:rPr>
                        <m:t>=</m:t>
                      </m:r>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0</m:t>
                          </m:r>
                        </m:sub>
                      </m:sSub>
                      <m:r>
                        <a:rPr lang="en-US" sz="1536">
                          <a:latin typeface="Cambria Math" panose="02040503050406030204" pitchFamily="18" charset="0"/>
                        </a:rPr>
                        <m:t>+</m:t>
                      </m:r>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1</m:t>
                          </m:r>
                        </m:sub>
                      </m:sSub>
                      <m:r>
                        <m:rPr>
                          <m:sty m:val="p"/>
                        </m:rPr>
                        <a:rPr lang="en-US" sz="1536">
                          <a:latin typeface="Cambria Math" panose="02040503050406030204" pitchFamily="18" charset="0"/>
                        </a:rPr>
                        <m:t>x</m:t>
                      </m:r>
                    </m:oMath>
                  </m:oMathPara>
                </a14:m>
                <a:endParaRPr lang="en-US" sz="1536" dirty="0"/>
              </a:p>
              <a:p>
                <a:pPr marL="0" indent="0">
                  <a:buNone/>
                </a:pPr>
                <a:r>
                  <a:rPr lang="en-US" sz="1536" dirty="0"/>
                  <a:t>Thus, logit is a linear function</a:t>
                </a:r>
              </a:p>
              <a:p>
                <a:pPr marL="0" indent="0">
                  <a:buNone/>
                </a:pPr>
                <a:r>
                  <a:rPr lang="en-US" sz="1536" dirty="0"/>
                  <a:t>For this, it can be calculated as </a:t>
                </a:r>
              </a:p>
              <a:p>
                <a:pPr marL="0" indent="0">
                  <a:buNone/>
                </a:pPr>
                <a:r>
                  <a:rPr lang="en-US" sz="1536" dirty="0"/>
                  <a:t>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0</m:t>
                        </m:r>
                      </m:sub>
                    </m:sSub>
                  </m:oMath>
                </a14:m>
                <a:r>
                  <a:rPr lang="en-US" sz="1536" dirty="0"/>
                  <a:t>= -3.204 and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ea typeface="Cambria Math" panose="02040503050406030204" pitchFamily="18" charset="0"/>
                          </a:rPr>
                          <m:t>𝛽</m:t>
                        </m:r>
                      </m:e>
                      <m:sub>
                        <m:r>
                          <a:rPr lang="en-US" sz="1536" i="1">
                            <a:latin typeface="Cambria Math" panose="02040503050406030204" pitchFamily="18" charset="0"/>
                          </a:rPr>
                          <m:t>1</m:t>
                        </m:r>
                      </m:sub>
                    </m:sSub>
                  </m:oMath>
                </a14:m>
                <a:r>
                  <a:rPr lang="en-US" sz="1536" dirty="0"/>
                  <a:t>= 0.2628</a:t>
                </a:r>
              </a:p>
            </p:txBody>
          </p:sp>
        </mc:Choice>
        <mc:Fallback xmlns="">
          <p:sp>
            <p:nvSpPr>
              <p:cNvPr id="11" name="Content Placeholder 2">
                <a:extLst>
                  <a:ext uri="{FF2B5EF4-FFF2-40B4-BE49-F238E27FC236}">
                    <a16:creationId xmlns:a16="http://schemas.microsoft.com/office/drawing/2014/main" id="{B69F799F-D63D-7CED-36AC-F1C842EAA41B}"/>
                  </a:ext>
                </a:extLst>
              </p:cNvPr>
              <p:cNvSpPr>
                <a:spLocks noGrp="1" noRot="1" noChangeAspect="1" noMove="1" noResize="1" noEditPoints="1" noAdjustHandles="1" noChangeArrowheads="1" noChangeShapeType="1" noTextEdit="1"/>
              </p:cNvSpPr>
              <p:nvPr>
                <p:ph idx="1"/>
              </p:nvPr>
            </p:nvSpPr>
            <p:spPr>
              <a:xfrm>
                <a:off x="2562257" y="1380219"/>
                <a:ext cx="3617284" cy="1683021"/>
              </a:xfrm>
              <a:blipFill>
                <a:blip r:embed="rId2"/>
                <a:stretch>
                  <a:fillRect l="-673" t="-361" b="-14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8AA25512-2F20-00A5-F230-2F18A029645D}"/>
                  </a:ext>
                </a:extLst>
              </p:cNvPr>
              <p:cNvSpPr txBox="1">
                <a:spLocks/>
              </p:cNvSpPr>
              <p:nvPr/>
            </p:nvSpPr>
            <p:spPr bwMode="auto">
              <a:xfrm>
                <a:off x="690640" y="3625757"/>
                <a:ext cx="3680259" cy="2115877"/>
              </a:xfrm>
              <a:prstGeom prst="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txBody>
              <a:bodyPr vert="horz" wrap="square" lIns="70211" tIns="35106" rIns="70211" bIns="35106" numCol="1" anchor="t" anchorCtr="0" compatLnSpc="1">
                <a:prstTxWarp prst="textNoShape">
                  <a:avLst/>
                </a:prstTxWarp>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536" dirty="0"/>
              </a:p>
              <a:p>
                <a:pPr marL="0" indent="0">
                  <a:buNone/>
                </a:pPr>
                <a:r>
                  <a:rPr lang="en-US" sz="1536" dirty="0"/>
                  <a:t>For an example,  a subject exposed to a concentration of 10, has an estimated probability of tumor is</a:t>
                </a:r>
              </a:p>
              <a:p>
                <a:pPr marL="0" indent="0">
                  <a:buNone/>
                </a:pPr>
                <a:r>
                  <a:rPr lang="en-US" sz="1536" dirty="0"/>
                  <a:t>                </a:t>
                </a:r>
                <a14:m>
                  <m:oMath xmlns:m="http://schemas.openxmlformats.org/officeDocument/2006/math">
                    <m:r>
                      <a:rPr lang="en-US" sz="1536" i="1">
                        <a:latin typeface="Cambria Math" panose="02040503050406030204" pitchFamily="18" charset="0"/>
                      </a:rPr>
                      <m:t> </m:t>
                    </m:r>
                    <m:sSub>
                      <m:sSubPr>
                        <m:ctrlPr>
                          <a:rPr lang="en-US" sz="1536" i="1">
                            <a:latin typeface="Cambria Math" panose="02040503050406030204" pitchFamily="18" charset="0"/>
                          </a:rPr>
                        </m:ctrlPr>
                      </m:sSubPr>
                      <m:e>
                        <m:r>
                          <a:rPr lang="en-US" sz="1536" i="1">
                            <a:latin typeface="Cambria Math" panose="02040503050406030204" pitchFamily="18" charset="0"/>
                          </a:rPr>
                          <m:t>𝑝</m:t>
                        </m:r>
                      </m:e>
                      <m:sub>
                        <m:r>
                          <a:rPr lang="en-US" sz="1536" i="1">
                            <a:latin typeface="Cambria Math" panose="02040503050406030204" pitchFamily="18" charset="0"/>
                          </a:rPr>
                          <m:t>10</m:t>
                        </m:r>
                      </m:sub>
                    </m:sSub>
                    <m:r>
                      <a:rPr lang="en-US" sz="1536" i="1">
                        <a:latin typeface="Cambria Math" panose="02040503050406030204" pitchFamily="18" charset="0"/>
                      </a:rPr>
                      <m:t>= </m:t>
                    </m:r>
                    <m:f>
                      <m:fPr>
                        <m:ctrlPr>
                          <a:rPr lang="en-US" sz="1536" i="1">
                            <a:latin typeface="Cambria Math" panose="02040503050406030204" pitchFamily="18" charset="0"/>
                          </a:rPr>
                        </m:ctrlPr>
                      </m:fPr>
                      <m:num>
                        <m:sSup>
                          <m:sSupPr>
                            <m:ctrlPr>
                              <a:rPr lang="en-US" sz="1536" i="1">
                                <a:latin typeface="Cambria Math" panose="02040503050406030204" pitchFamily="18" charset="0"/>
                              </a:rPr>
                            </m:ctrlPr>
                          </m:sSupPr>
                          <m:e>
                            <m:r>
                              <a:rPr lang="en-US" sz="1536" i="1">
                                <a:latin typeface="Cambria Math" panose="02040503050406030204" pitchFamily="18" charset="0"/>
                              </a:rPr>
                              <m:t>𝑒</m:t>
                            </m:r>
                          </m:e>
                          <m:sup>
                            <m:r>
                              <a:rPr lang="en-US" sz="1536" i="1">
                                <a:latin typeface="Cambria Math" panose="02040503050406030204" pitchFamily="18" charset="0"/>
                              </a:rPr>
                              <m:t>𝑡</m:t>
                            </m:r>
                          </m:sup>
                        </m:sSup>
                      </m:num>
                      <m:den>
                        <m:r>
                          <a:rPr lang="en-US" sz="1536" i="1">
                            <a:latin typeface="Cambria Math" panose="02040503050406030204" pitchFamily="18" charset="0"/>
                          </a:rPr>
                          <m:t>1+</m:t>
                        </m:r>
                        <m:sSup>
                          <m:sSupPr>
                            <m:ctrlPr>
                              <a:rPr lang="en-US" sz="1536" i="1">
                                <a:latin typeface="Cambria Math" panose="02040503050406030204" pitchFamily="18" charset="0"/>
                              </a:rPr>
                            </m:ctrlPr>
                          </m:sSupPr>
                          <m:e>
                            <m:r>
                              <a:rPr lang="en-US" sz="1536" i="1">
                                <a:latin typeface="Cambria Math" panose="02040503050406030204" pitchFamily="18" charset="0"/>
                              </a:rPr>
                              <m:t>𝑒</m:t>
                            </m:r>
                          </m:e>
                          <m:sup>
                            <m:r>
                              <a:rPr lang="en-US" sz="1536" i="1">
                                <a:latin typeface="Cambria Math" panose="02040503050406030204" pitchFamily="18" charset="0"/>
                              </a:rPr>
                              <m:t>𝑡</m:t>
                            </m:r>
                          </m:sup>
                        </m:sSup>
                      </m:den>
                    </m:f>
                  </m:oMath>
                </a14:m>
                <a:r>
                  <a:rPr lang="en-US" sz="1536" dirty="0"/>
                  <a:t> = 0.36</a:t>
                </a:r>
              </a:p>
              <a:p>
                <a:pPr marL="0" indent="0">
                  <a:buNone/>
                </a:pPr>
                <a:endParaRPr lang="en-US" sz="1536" dirty="0"/>
              </a:p>
            </p:txBody>
          </p:sp>
        </mc:Choice>
        <mc:Fallback xmlns="">
          <p:sp>
            <p:nvSpPr>
              <p:cNvPr id="10" name="Content Placeholder 2">
                <a:extLst>
                  <a:ext uri="{FF2B5EF4-FFF2-40B4-BE49-F238E27FC236}">
                    <a16:creationId xmlns:a16="http://schemas.microsoft.com/office/drawing/2014/main" id="{8AA25512-2F20-00A5-F230-2F18A029645D}"/>
                  </a:ext>
                </a:extLst>
              </p:cNvPr>
              <p:cNvSpPr txBox="1">
                <a:spLocks noRot="1" noChangeAspect="1" noMove="1" noResize="1" noEditPoints="1" noAdjustHandles="1" noChangeArrowheads="1" noChangeShapeType="1" noTextEdit="1"/>
              </p:cNvSpPr>
              <p:nvPr/>
            </p:nvSpPr>
            <p:spPr bwMode="auto">
              <a:xfrm>
                <a:off x="690640" y="3625757"/>
                <a:ext cx="3680259" cy="2115877"/>
              </a:xfrm>
              <a:prstGeom prst="rect">
                <a:avLst/>
              </a:prstGeom>
              <a:blipFill>
                <a:blip r:embed="rId3"/>
                <a:stretch>
                  <a:fillRect l="-1325"/>
                </a:stretch>
              </a:blipFill>
              <a:ln>
                <a:noFill/>
              </a:ln>
            </p:spPr>
            <p:txBody>
              <a:bodyPr/>
              <a:lstStyle/>
              <a:p>
                <a:r>
                  <a:rPr lang="en-IN">
                    <a:noFill/>
                  </a:rPr>
                  <a:t> </a:t>
                </a:r>
              </a:p>
            </p:txBody>
          </p:sp>
        </mc:Fallback>
      </mc:AlternateContent>
      <p:pic>
        <p:nvPicPr>
          <p:cNvPr id="3" name="Picture 2">
            <a:extLst>
              <a:ext uri="{FF2B5EF4-FFF2-40B4-BE49-F238E27FC236}">
                <a16:creationId xmlns:a16="http://schemas.microsoft.com/office/drawing/2014/main" id="{869661A8-B3AC-4B2A-9021-5B197923A3DD}"/>
              </a:ext>
            </a:extLst>
          </p:cNvPr>
          <p:cNvPicPr>
            <a:picLocks noChangeAspect="1"/>
          </p:cNvPicPr>
          <p:nvPr/>
        </p:nvPicPr>
        <p:blipFill>
          <a:blip r:embed="rId4"/>
          <a:stretch>
            <a:fillRect/>
          </a:stretch>
        </p:blipFill>
        <p:spPr>
          <a:xfrm>
            <a:off x="4983128" y="3625754"/>
            <a:ext cx="3520224" cy="2115880"/>
          </a:xfrm>
          <a:prstGeom prst="rect">
            <a:avLst/>
          </a:prstGeom>
        </p:spPr>
      </p:pic>
      <p:sp>
        <p:nvSpPr>
          <p:cNvPr id="2" name="Date Placeholder 1">
            <a:extLst>
              <a:ext uri="{FF2B5EF4-FFF2-40B4-BE49-F238E27FC236}">
                <a16:creationId xmlns:a16="http://schemas.microsoft.com/office/drawing/2014/main" id="{2851C415-CED3-45F5-A425-EBF4C23BE08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BE00D2B1-33E8-4E02-91E3-17C30C0C077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020748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11899"/>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Concept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153</a:t>
            </a:fld>
            <a:endParaRPr lang="en-US" altLang="en-US" sz="921">
              <a:solidFill>
                <a:srgbClr val="898989"/>
              </a:solidFill>
            </a:endParaRPr>
          </a:p>
        </p:txBody>
      </p:sp>
      <p:cxnSp>
        <p:nvCxnSpPr>
          <p:cNvPr id="7" name="Straight Connector 6"/>
          <p:cNvCxnSpPr/>
          <p:nvPr/>
        </p:nvCxnSpPr>
        <p:spPr>
          <a:xfrm>
            <a:off x="293992" y="104707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1483697" y="2137913"/>
            <a:ext cx="6745680" cy="221471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The log-odds (the logarithm of the odds) is a linear combination of</a:t>
            </a:r>
          </a:p>
          <a:p>
            <a:pPr marL="0" lvl="1" algn="just">
              <a:buSzPct val="100000"/>
            </a:pPr>
            <a:endParaRPr lang="en-US" sz="768" dirty="0">
              <a:solidFill>
                <a:schemeClr val="tx1"/>
              </a:solidFill>
              <a:cs typeface="Times New Roman" panose="02020603050405020304" pitchFamily="18" charset="0"/>
            </a:endParaRPr>
          </a:p>
          <a:p>
            <a:pPr marL="614317" lvl="2" indent="-263279" algn="just">
              <a:buSzPct val="100000"/>
              <a:buBlip>
                <a:blip r:embed="rId2"/>
              </a:buBlip>
            </a:pPr>
            <a:r>
              <a:rPr lang="en-US" sz="1536" dirty="0">
                <a:solidFill>
                  <a:srgbClr val="0070C0"/>
                </a:solidFill>
                <a:cs typeface="Times New Roman" panose="02020603050405020304" pitchFamily="18" charset="0"/>
              </a:rPr>
              <a:t>one or more independent variables ("predictors").</a:t>
            </a:r>
          </a:p>
          <a:p>
            <a:pPr marL="351038" lvl="2" algn="just">
              <a:buSzPct val="100000"/>
            </a:pPr>
            <a:endParaRPr lang="en-US" sz="768" dirty="0">
              <a:solidFill>
                <a:srgbClr val="0070C0"/>
              </a:solidFill>
              <a:cs typeface="Times New Roman" panose="02020603050405020304" pitchFamily="18" charset="0"/>
            </a:endParaRPr>
          </a:p>
          <a:p>
            <a:pPr marL="614317" lvl="2" indent="-263279" algn="just">
              <a:buSzPct val="100000"/>
              <a:buBlip>
                <a:blip r:embed="rId2"/>
              </a:buBlip>
            </a:pPr>
            <a:r>
              <a:rPr lang="en-US" sz="1536" dirty="0">
                <a:solidFill>
                  <a:srgbClr val="0070C0"/>
                </a:solidFill>
                <a:cs typeface="Times New Roman" panose="02020603050405020304" pitchFamily="18" charset="0"/>
              </a:rPr>
              <a:t>the independent variables can each be a continuous variable (any real value).</a:t>
            </a:r>
          </a:p>
          <a:p>
            <a:pPr marL="263279" lvl="1" indent="-263279" algn="just">
              <a:buSzPct val="100000"/>
              <a:buBlip>
                <a:blip r:embed="rId2"/>
              </a:buBlip>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chemeClr val="tx1"/>
                </a:solidFill>
                <a:cs typeface="Times New Roman" panose="02020603050405020304" pitchFamily="18" charset="0"/>
              </a:rPr>
              <a:t>The probability of the value can vary between 0 (such as certainly false) and 1 (such as certainly true).</a:t>
            </a:r>
          </a:p>
          <a:p>
            <a:pPr marL="0" lvl="1" algn="just">
              <a:buSzPct val="100000"/>
            </a:pPr>
            <a:endParaRPr lang="en-US" sz="1536" dirty="0">
              <a:solidFill>
                <a:schemeClr val="tx1"/>
              </a:solidFill>
              <a:cs typeface="Times New Roman" panose="02020603050405020304"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1483697" y="1749905"/>
            <a:ext cx="6745680"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Logit in Logistic Regression</a:t>
            </a:r>
          </a:p>
        </p:txBody>
      </p:sp>
      <p:sp>
        <p:nvSpPr>
          <p:cNvPr id="2" name="Date Placeholder 1">
            <a:extLst>
              <a:ext uri="{FF2B5EF4-FFF2-40B4-BE49-F238E27FC236}">
                <a16:creationId xmlns:a16="http://schemas.microsoft.com/office/drawing/2014/main" id="{F10EC392-1D24-4F15-A289-CF638654C65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A5B3D9C-6892-4EC6-BA8B-FDAF31BC4A6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30635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Concept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154</a:t>
            </a:fld>
            <a:endParaRPr lang="en-US" altLang="en-US" sz="921">
              <a:solidFill>
                <a:srgbClr val="898989"/>
              </a:solidFill>
            </a:endParaRPr>
          </a:p>
        </p:txBody>
      </p:sp>
      <p:cxnSp>
        <p:nvCxnSpPr>
          <p:cNvPr id="7" name="Straight Connector 6"/>
          <p:cNvCxnSpPr/>
          <p:nvPr/>
        </p:nvCxnSpPr>
        <p:spPr>
          <a:xfrm>
            <a:off x="337649" y="99830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1014305" y="2202299"/>
            <a:ext cx="6745680" cy="310862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Increasing one of the independent variables, multiplicatively scales the odds of the given outcome at a constant rate, with each independent variable having its own parameter; </a:t>
            </a:r>
          </a:p>
          <a:p>
            <a:pPr marL="0" lvl="1" algn="just">
              <a:buSzPct val="100000"/>
            </a:pPr>
            <a:endParaRPr lang="en-US" sz="614" dirty="0">
              <a:solidFill>
                <a:schemeClr val="tx1"/>
              </a:solidFill>
              <a:cs typeface="Times New Roman" panose="02020603050405020304" pitchFamily="18" charset="0"/>
            </a:endParaRPr>
          </a:p>
          <a:p>
            <a:pPr marL="614317" lvl="2" indent="-263279" algn="just">
              <a:buSzPct val="100000"/>
              <a:buBlip>
                <a:blip r:embed="rId2"/>
              </a:buBlip>
            </a:pPr>
            <a:r>
              <a:rPr lang="en-US" sz="1536" dirty="0">
                <a:solidFill>
                  <a:schemeClr val="tx1"/>
                </a:solidFill>
                <a:cs typeface="Times New Roman" panose="02020603050405020304" pitchFamily="18" charset="0"/>
              </a:rPr>
              <a:t>for a binary dependent variable this generalizes the odds ratio.</a:t>
            </a:r>
          </a:p>
          <a:p>
            <a:pPr marL="263279" lvl="1" indent="-263279" algn="just">
              <a:buSzPct val="100000"/>
              <a:buBlip>
                <a:blip r:embed="rId2"/>
              </a:buBlip>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rgbClr val="0070C0"/>
                </a:solidFill>
                <a:cs typeface="Times New Roman" panose="02020603050405020304" pitchFamily="18" charset="0"/>
              </a:rPr>
              <a:t>Binary logistic regression: </a:t>
            </a:r>
            <a:r>
              <a:rPr lang="en-US" sz="1536" dirty="0">
                <a:solidFill>
                  <a:schemeClr val="tx1"/>
                </a:solidFill>
                <a:cs typeface="Times New Roman" panose="02020603050405020304" pitchFamily="18" charset="0"/>
              </a:rPr>
              <a:t>The dependent variable has two levels (categorical). </a:t>
            </a:r>
          </a:p>
          <a:p>
            <a:pPr marL="0" lvl="1" algn="just">
              <a:buSzPct val="100000"/>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rgbClr val="0070C0"/>
                </a:solidFill>
                <a:cs typeface="Times New Roman" panose="02020603050405020304" pitchFamily="18" charset="0"/>
              </a:rPr>
              <a:t>Multinomial logistic regression: </a:t>
            </a:r>
            <a:r>
              <a:rPr lang="en-US" sz="1536" dirty="0">
                <a:solidFill>
                  <a:schemeClr val="tx1"/>
                </a:solidFill>
                <a:cs typeface="Times New Roman" panose="02020603050405020304" pitchFamily="18" charset="0"/>
              </a:rPr>
              <a:t>Outputs with more than two levels.</a:t>
            </a:r>
          </a:p>
          <a:p>
            <a:pPr marL="0" lvl="1" algn="just">
              <a:buSzPct val="100000"/>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rgbClr val="0070C0"/>
                </a:solidFill>
                <a:cs typeface="Times New Roman" panose="02020603050405020304" pitchFamily="18" charset="0"/>
              </a:rPr>
              <a:t>Ordinal logistic regression: </a:t>
            </a:r>
            <a:r>
              <a:rPr lang="en-US" sz="1536" dirty="0">
                <a:solidFill>
                  <a:schemeClr val="tx1"/>
                </a:solidFill>
                <a:cs typeface="Times New Roman" panose="02020603050405020304" pitchFamily="18" charset="0"/>
              </a:rPr>
              <a:t>if the multiple categories are ordered, then it is called ordinal logistic regression.</a:t>
            </a:r>
          </a:p>
        </p:txBody>
      </p:sp>
      <p:sp>
        <p:nvSpPr>
          <p:cNvPr id="9" name="Rectangle 8">
            <a:extLst>
              <a:ext uri="{FF2B5EF4-FFF2-40B4-BE49-F238E27FC236}">
                <a16:creationId xmlns:a16="http://schemas.microsoft.com/office/drawing/2014/main" id="{5274D7E1-2720-47D6-9C51-E0526B65746C}"/>
              </a:ext>
            </a:extLst>
          </p:cNvPr>
          <p:cNvSpPr/>
          <p:nvPr/>
        </p:nvSpPr>
        <p:spPr>
          <a:xfrm>
            <a:off x="1014305" y="1725521"/>
            <a:ext cx="6745680"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Output of logistic function</a:t>
            </a:r>
          </a:p>
        </p:txBody>
      </p:sp>
      <p:sp>
        <p:nvSpPr>
          <p:cNvPr id="2" name="Date Placeholder 1">
            <a:extLst>
              <a:ext uri="{FF2B5EF4-FFF2-40B4-BE49-F238E27FC236}">
                <a16:creationId xmlns:a16="http://schemas.microsoft.com/office/drawing/2014/main" id="{2150EDE9-7ECA-4B70-8A59-44D5C7330D5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9A90EF09-C527-4B19-A11F-E725E5310A1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5206245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Logistic Regression as Classifier</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155</a:t>
            </a:fld>
            <a:endParaRPr lang="en-US" altLang="en-US" sz="921">
              <a:solidFill>
                <a:srgbClr val="898989"/>
              </a:solidFill>
            </a:endParaRPr>
          </a:p>
        </p:txBody>
      </p:sp>
      <p:cxnSp>
        <p:nvCxnSpPr>
          <p:cNvPr id="7" name="Straight Connector 6"/>
          <p:cNvCxnSpPr/>
          <p:nvPr/>
        </p:nvCxnSpPr>
        <p:spPr>
          <a:xfrm>
            <a:off x="275482" y="99220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1099649" y="1752632"/>
            <a:ext cx="6745680" cy="103145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0" lvl="1" algn="just">
              <a:buSzPct val="100000"/>
            </a:pPr>
            <a:r>
              <a:rPr lang="en-US" sz="1536" dirty="0">
                <a:solidFill>
                  <a:schemeClr val="tx1"/>
                </a:solidFill>
                <a:cs typeface="Times New Roman" panose="02020603050405020304" pitchFamily="18" charset="0"/>
              </a:rPr>
              <a:t>Logistic regression models the probabilities for classification problems with possible outcomes. </a:t>
            </a:r>
          </a:p>
          <a:p>
            <a:pPr marL="614317" lvl="2" indent="-263279" algn="just">
              <a:buSzPct val="100000"/>
              <a:buBlip>
                <a:blip r:embed="rId2"/>
              </a:buBlip>
            </a:pPr>
            <a:r>
              <a:rPr lang="en-US" sz="1536" dirty="0">
                <a:solidFill>
                  <a:srgbClr val="002060"/>
                </a:solidFill>
                <a:cs typeface="Times New Roman" panose="02020603050405020304" pitchFamily="18" charset="0"/>
              </a:rPr>
              <a:t>It’s an extension of the linear regression model for classification problems.</a:t>
            </a:r>
          </a:p>
        </p:txBody>
      </p:sp>
      <p:sp>
        <p:nvSpPr>
          <p:cNvPr id="9" name="Rectangle 8">
            <a:extLst>
              <a:ext uri="{FF2B5EF4-FFF2-40B4-BE49-F238E27FC236}">
                <a16:creationId xmlns:a16="http://schemas.microsoft.com/office/drawing/2014/main" id="{65E5E73A-12D3-49FC-BDC9-3A8026F5C276}"/>
              </a:ext>
            </a:extLst>
          </p:cNvPr>
          <p:cNvSpPr/>
          <p:nvPr/>
        </p:nvSpPr>
        <p:spPr>
          <a:xfrm>
            <a:off x="1099649" y="3125008"/>
            <a:ext cx="6745680" cy="189952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The logistic regression simply models probability of output in terms of input and does not perform statistical classification (it is not a classifier).</a:t>
            </a:r>
          </a:p>
          <a:p>
            <a:pPr marL="0" lvl="1" algn="just">
              <a:buSzPct val="100000"/>
            </a:pPr>
            <a:endParaRPr lang="en-US" sz="1536" dirty="0">
              <a:solidFill>
                <a:schemeClr val="tx1"/>
              </a:solidFill>
              <a:cs typeface="Times New Roman" panose="02020603050405020304" pitchFamily="18" charset="0"/>
            </a:endParaRPr>
          </a:p>
          <a:p>
            <a:pPr marL="263279" lvl="1" indent="-263279" algn="just">
              <a:buSzPct val="100000"/>
              <a:buBlip>
                <a:blip r:embed="rId2"/>
              </a:buBlip>
            </a:pPr>
            <a:r>
              <a:rPr lang="en-US" sz="1536" dirty="0">
                <a:solidFill>
                  <a:srgbClr val="7030A0"/>
                </a:solidFill>
                <a:cs typeface="Times New Roman" panose="02020603050405020304" pitchFamily="18" charset="0"/>
              </a:rPr>
              <a:t>Although it can be used to make a classifier. </a:t>
            </a:r>
          </a:p>
          <a:p>
            <a:pPr marL="614317" lvl="2" indent="-263279" algn="just">
              <a:buSzPct val="100000"/>
              <a:buBlip>
                <a:blip r:embed="rId2"/>
              </a:buBlip>
            </a:pPr>
            <a:r>
              <a:rPr lang="en-US" sz="1536" dirty="0">
                <a:solidFill>
                  <a:srgbClr val="002060"/>
                </a:solidFill>
                <a:cs typeface="Times New Roman" panose="02020603050405020304" pitchFamily="18" charset="0"/>
              </a:rPr>
              <a:t>By choosing a cut-off value and classifying inputs with probability greater than the cutoff as one class, below the cut-off as the other </a:t>
            </a:r>
          </a:p>
        </p:txBody>
      </p:sp>
      <p:sp>
        <p:nvSpPr>
          <p:cNvPr id="2" name="Date Placeholder 1">
            <a:extLst>
              <a:ext uri="{FF2B5EF4-FFF2-40B4-BE49-F238E27FC236}">
                <a16:creationId xmlns:a16="http://schemas.microsoft.com/office/drawing/2014/main" id="{4FC69854-D80E-4670-A216-98FFC65A50F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2C64113-6C06-4491-AF32-90972B04223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016283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849831" y="2441552"/>
            <a:ext cx="5661826" cy="1630576"/>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200" b="1" dirty="0">
                <a:solidFill>
                  <a:schemeClr val="bg1"/>
                </a:solidFill>
                <a:latin typeface="Times New Roman"/>
                <a:ea typeface="Times New Roman"/>
                <a:cs typeface="Times New Roman"/>
                <a:sym typeface="Times New Roman"/>
              </a:rPr>
              <a:t>Logistic Regression Techniques</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156</a:t>
            </a:fld>
            <a:endParaRPr lang="en-US" altLang="en-US"/>
          </a:p>
        </p:txBody>
      </p:sp>
      <p:sp>
        <p:nvSpPr>
          <p:cNvPr id="3" name="Date Placeholder 2">
            <a:extLst>
              <a:ext uri="{FF2B5EF4-FFF2-40B4-BE49-F238E27FC236}">
                <a16:creationId xmlns:a16="http://schemas.microsoft.com/office/drawing/2014/main" id="{7DDB9F62-9D7E-4CAA-AE38-25983FF132C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E8BEAF90-84FF-40DF-8C1D-9B83A409E27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72865596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Types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157</a:t>
            </a:fld>
            <a:endParaRPr lang="en-US" altLang="en-US" sz="921">
              <a:solidFill>
                <a:srgbClr val="898989"/>
              </a:solidFill>
            </a:endParaRPr>
          </a:p>
        </p:txBody>
      </p:sp>
      <p:cxnSp>
        <p:nvCxnSpPr>
          <p:cNvPr id="7" name="Straight Connector 6"/>
          <p:cNvCxnSpPr/>
          <p:nvPr/>
        </p:nvCxnSpPr>
        <p:spPr>
          <a:xfrm>
            <a:off x="275482" y="101049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1407662" y="1696531"/>
            <a:ext cx="5282121" cy="3602500"/>
            <a:chOff x="1864100" y="1182980"/>
            <a:chExt cx="6879208" cy="4691742"/>
          </a:xfrm>
        </p:grpSpPr>
        <p:sp>
          <p:nvSpPr>
            <p:cNvPr id="4" name="Freeform 3"/>
            <p:cNvSpPr/>
            <p:nvPr/>
          </p:nvSpPr>
          <p:spPr>
            <a:xfrm>
              <a:off x="5917283" y="3575786"/>
              <a:ext cx="241759" cy="741395"/>
            </a:xfrm>
            <a:custGeom>
              <a:avLst/>
              <a:gdLst/>
              <a:ahLst/>
              <a:cxnLst/>
              <a:rect l="0" t="0" r="0" b="0"/>
              <a:pathLst>
                <a:path>
                  <a:moveTo>
                    <a:pt x="0" y="0"/>
                  </a:moveTo>
                  <a:lnTo>
                    <a:pt x="0" y="741395"/>
                  </a:lnTo>
                  <a:lnTo>
                    <a:pt x="241759" y="741395"/>
                  </a:lnTo>
                </a:path>
              </a:pathLst>
            </a:custGeom>
            <a:noFill/>
            <a:ln w="19050"/>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8" name="Freeform 7"/>
            <p:cNvSpPr/>
            <p:nvPr/>
          </p:nvSpPr>
          <p:spPr>
            <a:xfrm>
              <a:off x="2015007" y="3586065"/>
              <a:ext cx="241759" cy="1885724"/>
            </a:xfrm>
            <a:custGeom>
              <a:avLst/>
              <a:gdLst/>
              <a:ahLst/>
              <a:cxnLst/>
              <a:rect l="0" t="0" r="0" b="0"/>
              <a:pathLst>
                <a:path>
                  <a:moveTo>
                    <a:pt x="0" y="0"/>
                  </a:moveTo>
                  <a:lnTo>
                    <a:pt x="0" y="1885724"/>
                  </a:lnTo>
                  <a:lnTo>
                    <a:pt x="241759" y="1885724"/>
                  </a:lnTo>
                </a:path>
              </a:pathLst>
            </a:custGeom>
            <a:noFill/>
            <a:ln w="19050"/>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9" name="Freeform 8"/>
            <p:cNvSpPr/>
            <p:nvPr/>
          </p:nvSpPr>
          <p:spPr>
            <a:xfrm>
              <a:off x="2015007" y="3586065"/>
              <a:ext cx="241759" cy="741395"/>
            </a:xfrm>
            <a:custGeom>
              <a:avLst/>
              <a:gdLst/>
              <a:ahLst/>
              <a:cxnLst/>
              <a:rect l="0" t="0" r="0" b="0"/>
              <a:pathLst>
                <a:path>
                  <a:moveTo>
                    <a:pt x="0" y="0"/>
                  </a:moveTo>
                  <a:lnTo>
                    <a:pt x="0" y="741395"/>
                  </a:lnTo>
                  <a:lnTo>
                    <a:pt x="241759" y="741395"/>
                  </a:lnTo>
                </a:path>
              </a:pathLst>
            </a:custGeom>
            <a:noFill/>
            <a:ln w="19050"/>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sp>
        <p:sp>
          <p:nvSpPr>
            <p:cNvPr id="15" name="Freeform 14"/>
            <p:cNvSpPr/>
            <p:nvPr/>
          </p:nvSpPr>
          <p:spPr>
            <a:xfrm>
              <a:off x="3794691" y="1182980"/>
              <a:ext cx="1611730"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1702" tIns="11702" rIns="11702" bIns="11702" numCol="1" spcCol="1270" anchor="ctr" anchorCtr="0">
              <a:noAutofit/>
            </a:bodyPr>
            <a:lstStyle/>
            <a:p>
              <a:pPr algn="ctr" defTabSz="819089">
                <a:lnSpc>
                  <a:spcPct val="90000"/>
                </a:lnSpc>
                <a:spcBef>
                  <a:spcPct val="0"/>
                </a:spcBef>
                <a:spcAft>
                  <a:spcPct val="35000"/>
                </a:spcAft>
              </a:pPr>
              <a:r>
                <a:rPr lang="en-US" sz="1843" dirty="0">
                  <a:solidFill>
                    <a:schemeClr val="tx1"/>
                  </a:solidFill>
                </a:rPr>
                <a:t>Logistic regression</a:t>
              </a:r>
            </a:p>
          </p:txBody>
        </p:sp>
        <p:sp>
          <p:nvSpPr>
            <p:cNvPr id="16" name="Freeform 15"/>
            <p:cNvSpPr/>
            <p:nvPr/>
          </p:nvSpPr>
          <p:spPr>
            <a:xfrm>
              <a:off x="1864100" y="2769922"/>
              <a:ext cx="2103620"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752" tIns="9752" rIns="9752" bIns="9752" numCol="1" spcCol="1270" anchor="ctr" anchorCtr="0">
              <a:noAutofit/>
            </a:bodyPr>
            <a:lstStyle/>
            <a:p>
              <a:pPr algn="ctr" defTabSz="682574">
                <a:lnSpc>
                  <a:spcPct val="90000"/>
                </a:lnSpc>
                <a:spcBef>
                  <a:spcPct val="0"/>
                </a:spcBef>
                <a:spcAft>
                  <a:spcPct val="35000"/>
                </a:spcAft>
              </a:pPr>
              <a:r>
                <a:rPr lang="en-US" sz="1536" dirty="0"/>
                <a:t>Binary logistic regression</a:t>
              </a:r>
            </a:p>
          </p:txBody>
        </p:sp>
        <p:sp>
          <p:nvSpPr>
            <p:cNvPr id="17" name="Freeform 16"/>
            <p:cNvSpPr/>
            <p:nvPr/>
          </p:nvSpPr>
          <p:spPr>
            <a:xfrm>
              <a:off x="2256767" y="3924529"/>
              <a:ext cx="2431178"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1" tIns="7801" rIns="7801" bIns="7801" numCol="1" spcCol="1270" anchor="ctr" anchorCtr="0">
              <a:noAutofit/>
            </a:bodyPr>
            <a:lstStyle/>
            <a:p>
              <a:pPr algn="ctr" defTabSz="546059">
                <a:lnSpc>
                  <a:spcPct val="90000"/>
                </a:lnSpc>
                <a:spcBef>
                  <a:spcPct val="0"/>
                </a:spcBef>
                <a:spcAft>
                  <a:spcPct val="35000"/>
                </a:spcAft>
              </a:pPr>
              <a:r>
                <a:rPr lang="en-US" sz="1228" dirty="0"/>
                <a:t>One explanatory variable, two categories</a:t>
              </a:r>
            </a:p>
          </p:txBody>
        </p:sp>
        <p:sp>
          <p:nvSpPr>
            <p:cNvPr id="18" name="Freeform 17"/>
            <p:cNvSpPr/>
            <p:nvPr/>
          </p:nvSpPr>
          <p:spPr>
            <a:xfrm>
              <a:off x="2256767" y="5068857"/>
              <a:ext cx="2431178"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1" tIns="7801" rIns="7801" bIns="7801" numCol="1" spcCol="1270" anchor="ctr" anchorCtr="0">
              <a:noAutofit/>
            </a:bodyPr>
            <a:lstStyle/>
            <a:p>
              <a:pPr algn="ctr" defTabSz="546059">
                <a:lnSpc>
                  <a:spcPct val="90000"/>
                </a:lnSpc>
                <a:spcBef>
                  <a:spcPct val="0"/>
                </a:spcBef>
                <a:spcAft>
                  <a:spcPct val="35000"/>
                </a:spcAft>
              </a:pPr>
              <a:r>
                <a:rPr lang="en-US" sz="1228" dirty="0"/>
                <a:t>Many explanatory variable, two categories</a:t>
              </a:r>
            </a:p>
          </p:txBody>
        </p:sp>
        <p:sp>
          <p:nvSpPr>
            <p:cNvPr id="19" name="Freeform 18"/>
            <p:cNvSpPr/>
            <p:nvPr/>
          </p:nvSpPr>
          <p:spPr>
            <a:xfrm>
              <a:off x="5756110" y="2769921"/>
              <a:ext cx="2103620"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752" tIns="9752" rIns="9752" bIns="9752" numCol="1" spcCol="1270" anchor="ctr" anchorCtr="0">
              <a:noAutofit/>
            </a:bodyPr>
            <a:lstStyle/>
            <a:p>
              <a:pPr algn="ctr" defTabSz="682574">
                <a:lnSpc>
                  <a:spcPct val="90000"/>
                </a:lnSpc>
                <a:spcBef>
                  <a:spcPct val="0"/>
                </a:spcBef>
                <a:spcAft>
                  <a:spcPct val="35000"/>
                </a:spcAft>
              </a:pPr>
              <a:r>
                <a:rPr lang="en-US" sz="1536" dirty="0"/>
                <a:t>Multinomial logistic regression</a:t>
              </a:r>
            </a:p>
          </p:txBody>
        </p:sp>
        <p:sp>
          <p:nvSpPr>
            <p:cNvPr id="20" name="Freeform 19"/>
            <p:cNvSpPr/>
            <p:nvPr/>
          </p:nvSpPr>
          <p:spPr>
            <a:xfrm>
              <a:off x="6159042" y="3914052"/>
              <a:ext cx="2584266" cy="805865"/>
            </a:xfrm>
            <a:custGeom>
              <a:avLst/>
              <a:gdLst>
                <a:gd name="connsiteX0" fmla="*/ 0 w 1611730"/>
                <a:gd name="connsiteY0" fmla="*/ 0 h 805865"/>
                <a:gd name="connsiteX1" fmla="*/ 1611730 w 1611730"/>
                <a:gd name="connsiteY1" fmla="*/ 0 h 805865"/>
                <a:gd name="connsiteX2" fmla="*/ 1611730 w 1611730"/>
                <a:gd name="connsiteY2" fmla="*/ 805865 h 805865"/>
                <a:gd name="connsiteX3" fmla="*/ 0 w 1611730"/>
                <a:gd name="connsiteY3" fmla="*/ 805865 h 805865"/>
                <a:gd name="connsiteX4" fmla="*/ 0 w 1611730"/>
                <a:gd name="connsiteY4" fmla="*/ 0 h 805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1730" h="805865">
                  <a:moveTo>
                    <a:pt x="0" y="0"/>
                  </a:moveTo>
                  <a:lnTo>
                    <a:pt x="1611730" y="0"/>
                  </a:lnTo>
                  <a:lnTo>
                    <a:pt x="1611730" y="805865"/>
                  </a:lnTo>
                  <a:lnTo>
                    <a:pt x="0" y="805865"/>
                  </a:lnTo>
                  <a:lnTo>
                    <a:pt x="0" y="0"/>
                  </a:lnTo>
                  <a:close/>
                </a:path>
              </a:pathLst>
            </a:custGeom>
            <a:ln w="19050">
              <a:solidFill>
                <a:schemeClr val="accent5">
                  <a:lumMod val="50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801" tIns="7801" rIns="7801" bIns="7801" numCol="1" spcCol="1270" anchor="ctr" anchorCtr="0">
              <a:noAutofit/>
            </a:bodyPr>
            <a:lstStyle/>
            <a:p>
              <a:pPr algn="ctr" defTabSz="546059">
                <a:lnSpc>
                  <a:spcPct val="90000"/>
                </a:lnSpc>
                <a:spcBef>
                  <a:spcPct val="0"/>
                </a:spcBef>
                <a:spcAft>
                  <a:spcPct val="35000"/>
                </a:spcAft>
              </a:pPr>
              <a:r>
                <a:rPr lang="en-US" sz="1228" dirty="0"/>
                <a:t>Many explanatory variables, many categories</a:t>
              </a:r>
            </a:p>
          </p:txBody>
        </p:sp>
      </p:grpSp>
      <p:cxnSp>
        <p:nvCxnSpPr>
          <p:cNvPr id="30" name="Straight Connector 29"/>
          <p:cNvCxnSpPr/>
          <p:nvPr/>
        </p:nvCxnSpPr>
        <p:spPr>
          <a:xfrm>
            <a:off x="3494781" y="2315306"/>
            <a:ext cx="0" cy="2715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011668" y="2586861"/>
            <a:ext cx="148311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94780" y="2586861"/>
            <a:ext cx="150677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2010353" y="2586861"/>
            <a:ext cx="1315" cy="32818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000244" y="2586861"/>
            <a:ext cx="1315" cy="328185"/>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0CF505B-C5E8-E0C8-65C5-25D06F9D18E2}"/>
                  </a:ext>
                </a:extLst>
              </p:cNvPr>
              <p:cNvSpPr txBox="1"/>
              <p:nvPr/>
            </p:nvSpPr>
            <p:spPr>
              <a:xfrm>
                <a:off x="5145053" y="1737062"/>
                <a:ext cx="3844657" cy="537711"/>
              </a:xfrm>
              <a:prstGeom prst="rect">
                <a:avLst/>
              </a:prstGeom>
              <a:solidFill>
                <a:schemeClr val="accent6">
                  <a:lumMod val="40000"/>
                  <a:lumOff val="6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382" i="1">
                          <a:latin typeface="Cambria Math" panose="02040503050406030204" pitchFamily="18" charset="0"/>
                          <a:cs typeface="Times New Roman" panose="02020603050405020304" pitchFamily="18" charset="0"/>
                        </a:rPr>
                        <m:t>𝑝</m:t>
                      </m:r>
                      <m:d>
                        <m:dPr>
                          <m:ctrlPr>
                            <a:rPr lang="en-US" sz="1382" i="1">
                              <a:latin typeface="Cambria Math" panose="02040503050406030204" pitchFamily="18" charset="0"/>
                              <a:cs typeface="Times New Roman" panose="02020603050405020304" pitchFamily="18" charset="0"/>
                            </a:rPr>
                          </m:ctrlPr>
                        </m:dPr>
                        <m:e>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cs typeface="Times New Roman" panose="02020603050405020304" pitchFamily="18" charset="0"/>
                                </a:rPr>
                                <m:t>1</m:t>
                              </m:r>
                            </m:sub>
                          </m:sSub>
                          <m:r>
                            <a:rPr lang="en-US" sz="1382" i="1">
                              <a:latin typeface="Cambria Math" panose="02040503050406030204" pitchFamily="18" charset="0"/>
                              <a:cs typeface="Times New Roman" panose="02020603050405020304" pitchFamily="18" charset="0"/>
                            </a:rPr>
                            <m:t>, . . . , </m:t>
                          </m:r>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cs typeface="Times New Roman" panose="02020603050405020304" pitchFamily="18" charset="0"/>
                                </a:rPr>
                                <m:t>𝑚</m:t>
                              </m:r>
                            </m:sub>
                          </m:sSub>
                        </m:e>
                      </m:d>
                      <m:r>
                        <a:rPr lang="en-US" sz="1382" i="1">
                          <a:latin typeface="Cambria Math" panose="02040503050406030204" pitchFamily="18" charset="0"/>
                          <a:cs typeface="Times New Roman" panose="02020603050405020304" pitchFamily="18" charset="0"/>
                        </a:rPr>
                        <m:t>=</m:t>
                      </m:r>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cs typeface="Times New Roman" panose="02020603050405020304" pitchFamily="18" charset="0"/>
                            </a:rPr>
                            <m:t>𝑝</m:t>
                          </m:r>
                        </m:e>
                        <m:sub>
                          <m:r>
                            <a:rPr lang="en-US" sz="1382" i="1">
                              <a:latin typeface="Cambria Math" panose="02040503050406030204" pitchFamily="18" charset="0"/>
                              <a:cs typeface="Times New Roman" panose="02020603050405020304" pitchFamily="18" charset="0"/>
                            </a:rPr>
                            <m:t> </m:t>
                          </m:r>
                        </m:sub>
                      </m:sSub>
                      <m:r>
                        <a:rPr lang="en-US" sz="1382" i="1">
                          <a:latin typeface="Cambria Math" panose="02040503050406030204" pitchFamily="18" charset="0"/>
                          <a:cs typeface="Times New Roman" panose="02020603050405020304" pitchFamily="18" charset="0"/>
                        </a:rPr>
                        <m:t>= </m:t>
                      </m:r>
                      <m:f>
                        <m:fPr>
                          <m:ctrlPr>
                            <a:rPr lang="en-US" sz="1382" i="1">
                              <a:latin typeface="Cambria Math" panose="02040503050406030204" pitchFamily="18" charset="0"/>
                              <a:cs typeface="Times New Roman" panose="02020603050405020304" pitchFamily="18" charset="0"/>
                            </a:rPr>
                          </m:ctrlPr>
                        </m:fPr>
                        <m:num>
                          <m:sSup>
                            <m:sSupPr>
                              <m:ctrlPr>
                                <a:rPr lang="en-US" sz="1382" i="1">
                                  <a:latin typeface="Cambria Math" panose="02040503050406030204" pitchFamily="18" charset="0"/>
                                  <a:cs typeface="Times New Roman" panose="02020603050405020304" pitchFamily="18" charset="0"/>
                                </a:rPr>
                              </m:ctrlPr>
                            </m:sSupPr>
                            <m:e>
                              <m:r>
                                <a:rPr lang="en-US" sz="1382" i="1">
                                  <a:latin typeface="Cambria Math" panose="02040503050406030204" pitchFamily="18" charset="0"/>
                                  <a:cs typeface="Times New Roman" panose="02020603050405020304" pitchFamily="18" charset="0"/>
                                </a:rPr>
                                <m:t>𝑒</m:t>
                              </m:r>
                            </m:e>
                            <m:sup>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cs typeface="Times New Roman" panose="02020603050405020304" pitchFamily="18" charset="0"/>
                                    </a:rPr>
                                    <m:t>0</m:t>
                                  </m:r>
                                </m:sub>
                              </m:sSub>
                              <m:r>
                                <a:rPr lang="en-US" sz="1382"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ea typeface="Cambria Math" panose="02040503050406030204" pitchFamily="18" charset="0"/>
                                      <a:cs typeface="Times New Roman" panose="02020603050405020304" pitchFamily="18" charset="0"/>
                                    </a:rPr>
                                    <m:t>1</m:t>
                                  </m:r>
                                </m:sub>
                              </m:sSub>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ea typeface="Cambria Math" panose="02040503050406030204" pitchFamily="18" charset="0"/>
                                      <a:cs typeface="Times New Roman" panose="02020603050405020304" pitchFamily="18" charset="0"/>
                                    </a:rPr>
                                    <m:t>1</m:t>
                                  </m:r>
                                </m:sub>
                              </m:sSub>
                              <m:r>
                                <a:rPr lang="en-US" sz="1382"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ea typeface="Cambria Math" panose="02040503050406030204" pitchFamily="18" charset="0"/>
                                      <a:cs typeface="Times New Roman" panose="02020603050405020304" pitchFamily="18" charset="0"/>
                                    </a:rPr>
                                    <m:t>𝑚</m:t>
                                  </m:r>
                                </m:sub>
                              </m:sSub>
                            </m:sup>
                          </m:sSup>
                        </m:num>
                        <m:den>
                          <m:r>
                            <a:rPr lang="en-US" sz="1382" i="1">
                              <a:latin typeface="Cambria Math" panose="02040503050406030204" pitchFamily="18" charset="0"/>
                              <a:cs typeface="Times New Roman" panose="02020603050405020304" pitchFamily="18" charset="0"/>
                            </a:rPr>
                            <m:t>1+</m:t>
                          </m:r>
                          <m:sSup>
                            <m:sSupPr>
                              <m:ctrlPr>
                                <a:rPr lang="en-US" sz="1382" i="1">
                                  <a:latin typeface="Cambria Math" panose="02040503050406030204" pitchFamily="18" charset="0"/>
                                  <a:cs typeface="Times New Roman" panose="02020603050405020304" pitchFamily="18" charset="0"/>
                                </a:rPr>
                              </m:ctrlPr>
                            </m:sSupPr>
                            <m:e>
                              <m:r>
                                <a:rPr lang="en-US" sz="1382" i="1">
                                  <a:latin typeface="Cambria Math" panose="02040503050406030204" pitchFamily="18" charset="0"/>
                                  <a:cs typeface="Times New Roman" panose="02020603050405020304" pitchFamily="18" charset="0"/>
                                </a:rPr>
                                <m:t>𝑒</m:t>
                              </m:r>
                            </m:e>
                            <m:sup>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cs typeface="Times New Roman" panose="02020603050405020304" pitchFamily="18" charset="0"/>
                                    </a:rPr>
                                    <m:t>0</m:t>
                                  </m:r>
                                </m:sub>
                              </m:sSub>
                              <m:r>
                                <a:rPr lang="en-US" sz="1382" i="1">
                                  <a:latin typeface="Cambria Math" panose="02040503050406030204" pitchFamily="18" charset="0"/>
                                  <a:cs typeface="Times New Roman" panose="02020603050405020304" pitchFamily="18" charset="0"/>
                                </a:rPr>
                                <m:t>+</m:t>
                              </m:r>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cs typeface="Times New Roman" panose="02020603050405020304" pitchFamily="18" charset="0"/>
                                    </a:rPr>
                                    <m:t>1</m:t>
                                  </m:r>
                                </m:sub>
                              </m:sSub>
                              <m:sSub>
                                <m:sSubPr>
                                  <m:ctrlPr>
                                    <a:rPr lang="en-US" sz="1382" i="1">
                                      <a:latin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cs typeface="Times New Roman" panose="02020603050405020304" pitchFamily="18" charset="0"/>
                                    </a:rPr>
                                    <m:t>1</m:t>
                                  </m:r>
                                </m:sub>
                              </m:sSub>
                              <m:r>
                                <a:rPr lang="en-US" sz="1382" i="1">
                                  <a:latin typeface="Cambria Math" panose="02040503050406030204" pitchFamily="18" charset="0"/>
                                  <a:cs typeface="Times New Roman" panose="02020603050405020304" pitchFamily="18" charset="0"/>
                                </a:rPr>
                                <m:t>+</m:t>
                              </m:r>
                              <m:r>
                                <a:rPr lang="en-US" sz="1382"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𝛽</m:t>
                                  </m:r>
                                </m:e>
                                <m:sub>
                                  <m:r>
                                    <a:rPr lang="en-US" sz="1382" i="1">
                                      <a:latin typeface="Cambria Math" panose="02040503050406030204" pitchFamily="18" charset="0"/>
                                      <a:ea typeface="Cambria Math" panose="02040503050406030204" pitchFamily="18" charset="0"/>
                                      <a:cs typeface="Times New Roman" panose="02020603050405020304" pitchFamily="18" charset="0"/>
                                    </a:rPr>
                                    <m:t>𝑚</m:t>
                                  </m:r>
                                </m:sub>
                              </m:sSub>
                              <m:sSub>
                                <m:sSubPr>
                                  <m:ctrlPr>
                                    <a:rPr lang="en-US" sz="1382" i="1">
                                      <a:latin typeface="Cambria Math" panose="02040503050406030204" pitchFamily="18" charset="0"/>
                                      <a:ea typeface="Cambria Math" panose="02040503050406030204" pitchFamily="18" charset="0"/>
                                      <a:cs typeface="Times New Roman" panose="02020603050405020304" pitchFamily="18" charset="0"/>
                                    </a:rPr>
                                  </m:ctrlPr>
                                </m:sSubPr>
                                <m:e>
                                  <m:r>
                                    <a:rPr lang="en-US" sz="1382" i="1">
                                      <a:latin typeface="Cambria Math" panose="02040503050406030204" pitchFamily="18" charset="0"/>
                                      <a:ea typeface="Cambria Math" panose="02040503050406030204" pitchFamily="18" charset="0"/>
                                      <a:cs typeface="Times New Roman" panose="02020603050405020304" pitchFamily="18" charset="0"/>
                                    </a:rPr>
                                    <m:t>𝑥</m:t>
                                  </m:r>
                                </m:e>
                                <m:sub>
                                  <m:r>
                                    <a:rPr lang="en-US" sz="1382" i="1">
                                      <a:latin typeface="Cambria Math" panose="02040503050406030204" pitchFamily="18" charset="0"/>
                                      <a:ea typeface="Cambria Math" panose="02040503050406030204" pitchFamily="18" charset="0"/>
                                      <a:cs typeface="Times New Roman" panose="02020603050405020304" pitchFamily="18" charset="0"/>
                                    </a:rPr>
                                    <m:t>𝑚</m:t>
                                  </m:r>
                                </m:sub>
                              </m:sSub>
                            </m:sup>
                          </m:sSup>
                        </m:den>
                      </m:f>
                    </m:oMath>
                  </m:oMathPara>
                </a14:m>
                <a:endParaRPr lang="en-US" sz="1382" dirty="0"/>
              </a:p>
            </p:txBody>
          </p:sp>
        </mc:Choice>
        <mc:Fallback xmlns="">
          <p:sp>
            <p:nvSpPr>
              <p:cNvPr id="23" name="TextBox 22">
                <a:extLst>
                  <a:ext uri="{FF2B5EF4-FFF2-40B4-BE49-F238E27FC236}">
                    <a16:creationId xmlns:a16="http://schemas.microsoft.com/office/drawing/2014/main" id="{70CF505B-C5E8-E0C8-65C5-25D06F9D18E2}"/>
                  </a:ext>
                </a:extLst>
              </p:cNvPr>
              <p:cNvSpPr txBox="1">
                <a:spLocks noRot="1" noChangeAspect="1" noMove="1" noResize="1" noEditPoints="1" noAdjustHandles="1" noChangeArrowheads="1" noChangeShapeType="1" noTextEdit="1"/>
              </p:cNvSpPr>
              <p:nvPr/>
            </p:nvSpPr>
            <p:spPr>
              <a:xfrm>
                <a:off x="5145053" y="1737062"/>
                <a:ext cx="3844657" cy="537711"/>
              </a:xfrm>
              <a:prstGeom prst="rect">
                <a:avLst/>
              </a:prstGeom>
              <a:blipFill>
                <a:blip r:embed="rId2"/>
                <a:stretch>
                  <a:fillRect/>
                </a:stretch>
              </a:blipFill>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6E511E00-835D-41A5-B892-51EAF4FA4B7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9DE6F203-150D-4912-960B-82C394A7E3A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0431615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11899"/>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Types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158</a:t>
            </a:fld>
            <a:endParaRPr lang="en-US" altLang="en-US" sz="921">
              <a:solidFill>
                <a:srgbClr val="898989"/>
              </a:solidFill>
            </a:endParaRPr>
          </a:p>
        </p:txBody>
      </p:sp>
      <p:cxnSp>
        <p:nvCxnSpPr>
          <p:cNvPr id="7" name="Straight Connector 6"/>
          <p:cNvCxnSpPr/>
          <p:nvPr/>
        </p:nvCxnSpPr>
        <p:spPr>
          <a:xfrm>
            <a:off x="293992" y="104707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5E5E73A-12D3-49FC-BDC9-3A8026F5C276}"/>
              </a:ext>
            </a:extLst>
          </p:cNvPr>
          <p:cNvSpPr/>
          <p:nvPr/>
        </p:nvSpPr>
        <p:spPr>
          <a:xfrm>
            <a:off x="468078" y="1658040"/>
            <a:ext cx="6745680" cy="920568"/>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Explanatory variable: </a:t>
            </a:r>
          </a:p>
          <a:p>
            <a:pPr marL="0" lvl="1" algn="just">
              <a:buSzPct val="100000"/>
            </a:pP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X:</a:t>
            </a: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Hours Study</a:t>
            </a:r>
          </a:p>
          <a:p>
            <a:pPr marL="263279" lvl="1" indent="-263279" algn="just">
              <a:buSzPct val="100000"/>
              <a:buBlip>
                <a:blip r:embed="rId2"/>
              </a:buBlip>
            </a:pPr>
            <a:r>
              <a:rPr lang="en-US" sz="1536" dirty="0">
                <a:solidFill>
                  <a:schemeClr val="tx1"/>
                </a:solidFill>
                <a:cs typeface="Times New Roman" panose="02020603050405020304" pitchFamily="18" charset="0"/>
              </a:rPr>
              <a:t>Outcome: </a:t>
            </a:r>
            <a:r>
              <a:rPr lang="en-US" sz="1536" dirty="0">
                <a:solidFill>
                  <a:srgbClr val="0070C0"/>
                </a:solidFill>
                <a:cs typeface="Times New Roman" panose="02020603050405020304" pitchFamily="18" charset="0"/>
              </a:rPr>
              <a:t>Pass</a:t>
            </a:r>
            <a:r>
              <a:rPr lang="en-US" sz="1536" dirty="0">
                <a:solidFill>
                  <a:schemeClr val="tx1"/>
                </a:solidFill>
                <a:cs typeface="Times New Roman" panose="02020603050405020304" pitchFamily="18" charset="0"/>
              </a:rPr>
              <a:t> or </a:t>
            </a:r>
            <a:r>
              <a:rPr lang="en-US" sz="1536" dirty="0">
                <a:solidFill>
                  <a:srgbClr val="0070C0"/>
                </a:solidFill>
                <a:cs typeface="Times New Roman" panose="02020603050405020304" pitchFamily="18" charset="0"/>
              </a:rPr>
              <a:t>Fail</a:t>
            </a:r>
            <a:endParaRPr lang="en-US" sz="1536" dirty="0">
              <a:solidFill>
                <a:schemeClr val="tx1"/>
              </a:solidFill>
              <a:cs typeface="Times New Roman" panose="02020603050405020304" pitchFamily="18" charset="0"/>
            </a:endParaRPr>
          </a:p>
          <a:p>
            <a:pPr marL="0" lvl="1" algn="just">
              <a:buSzPct val="100000"/>
            </a:pPr>
            <a:endParaRPr lang="en-US" sz="1536" dirty="0">
              <a:solidFill>
                <a:schemeClr val="tx1"/>
              </a:solidFill>
              <a:cs typeface="Times New Roman" panose="02020603050405020304" pitchFamily="18" charset="0"/>
            </a:endParaRPr>
          </a:p>
        </p:txBody>
      </p:sp>
      <p:sp>
        <p:nvSpPr>
          <p:cNvPr id="9" name="Rectangle 8">
            <a:extLst>
              <a:ext uri="{FF2B5EF4-FFF2-40B4-BE49-F238E27FC236}">
                <a16:creationId xmlns:a16="http://schemas.microsoft.com/office/drawing/2014/main" id="{5274D7E1-2720-47D6-9C51-E0526B65746C}"/>
              </a:ext>
            </a:extLst>
          </p:cNvPr>
          <p:cNvSpPr/>
          <p:nvPr/>
        </p:nvSpPr>
        <p:spPr>
          <a:xfrm>
            <a:off x="468078" y="1329360"/>
            <a:ext cx="6745680" cy="3286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Case 1: One explanatory variable, two categories </a:t>
            </a:r>
          </a:p>
        </p:txBody>
      </p:sp>
      <p:sp>
        <p:nvSpPr>
          <p:cNvPr id="2" name="Date Placeholder 1">
            <a:extLst>
              <a:ext uri="{FF2B5EF4-FFF2-40B4-BE49-F238E27FC236}">
                <a16:creationId xmlns:a16="http://schemas.microsoft.com/office/drawing/2014/main" id="{F10EC392-1D24-4F15-A289-CF638654C65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A5B3D9C-6892-4EC6-BA8B-FDAF31BC4A6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
        <p:nvSpPr>
          <p:cNvPr id="10" name="Rectangle 9">
            <a:extLst>
              <a:ext uri="{FF2B5EF4-FFF2-40B4-BE49-F238E27FC236}">
                <a16:creationId xmlns:a16="http://schemas.microsoft.com/office/drawing/2014/main" id="{D9493E72-1987-42A5-A145-EA0AD15DDA6E}"/>
              </a:ext>
            </a:extLst>
          </p:cNvPr>
          <p:cNvSpPr/>
          <p:nvPr/>
        </p:nvSpPr>
        <p:spPr>
          <a:xfrm>
            <a:off x="468078" y="3237412"/>
            <a:ext cx="6745680" cy="103588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Explanatory variable</a:t>
            </a:r>
          </a:p>
          <a:p>
            <a:pPr marL="0" lvl="1" algn="just">
              <a:buSzPct val="100000"/>
            </a:pP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X1: Hours Study      X2: 12</a:t>
            </a:r>
            <a:r>
              <a:rPr lang="en-US" sz="1536" baseline="30000" dirty="0">
                <a:solidFill>
                  <a:srgbClr val="0070C0"/>
                </a:solidFill>
                <a:cs typeface="Times New Roman" panose="02020603050405020304" pitchFamily="18" charset="0"/>
              </a:rPr>
              <a:t>th</a:t>
            </a:r>
            <a:r>
              <a:rPr lang="en-US" sz="1536" dirty="0">
                <a:solidFill>
                  <a:srgbClr val="0070C0"/>
                </a:solidFill>
                <a:cs typeface="Times New Roman" panose="02020603050405020304" pitchFamily="18" charset="0"/>
              </a:rPr>
              <a:t> % Marks</a:t>
            </a:r>
          </a:p>
          <a:p>
            <a:pPr marL="263279" lvl="1" indent="-263279" algn="just">
              <a:buSzPct val="100000"/>
              <a:buBlip>
                <a:blip r:embed="rId2"/>
              </a:buBlip>
            </a:pPr>
            <a:r>
              <a:rPr lang="en-US" sz="1536" dirty="0">
                <a:solidFill>
                  <a:schemeClr val="tx1"/>
                </a:solidFill>
                <a:cs typeface="Times New Roman" panose="02020603050405020304" pitchFamily="18" charset="0"/>
              </a:rPr>
              <a:t>Outcome: </a:t>
            </a:r>
            <a:r>
              <a:rPr lang="en-US" sz="1536" dirty="0">
                <a:solidFill>
                  <a:srgbClr val="0070C0"/>
                </a:solidFill>
                <a:cs typeface="Times New Roman" panose="02020603050405020304" pitchFamily="18" charset="0"/>
              </a:rPr>
              <a:t>Pass </a:t>
            </a:r>
            <a:r>
              <a:rPr lang="en-US" sz="1536" dirty="0">
                <a:solidFill>
                  <a:schemeClr val="tx1"/>
                </a:solidFill>
                <a:cs typeface="Times New Roman" panose="02020603050405020304" pitchFamily="18" charset="0"/>
              </a:rPr>
              <a:t>or</a:t>
            </a:r>
            <a:r>
              <a:rPr lang="en-US" sz="1536" dirty="0">
                <a:solidFill>
                  <a:srgbClr val="0070C0"/>
                </a:solidFill>
                <a:cs typeface="Times New Roman" panose="02020603050405020304" pitchFamily="18" charset="0"/>
              </a:rPr>
              <a:t> Fail</a:t>
            </a:r>
          </a:p>
          <a:p>
            <a:pPr marL="0" lvl="1" algn="just">
              <a:buSzPct val="100000"/>
            </a:pPr>
            <a:endParaRPr lang="en-US" sz="1536" dirty="0">
              <a:solidFill>
                <a:schemeClr val="tx1"/>
              </a:solidFill>
              <a:cs typeface="Times New Roman" panose="02020603050405020304" pitchFamily="18" charset="0"/>
            </a:endParaRPr>
          </a:p>
        </p:txBody>
      </p:sp>
      <p:sp>
        <p:nvSpPr>
          <p:cNvPr id="11" name="Rectangle 10">
            <a:extLst>
              <a:ext uri="{FF2B5EF4-FFF2-40B4-BE49-F238E27FC236}">
                <a16:creationId xmlns:a16="http://schemas.microsoft.com/office/drawing/2014/main" id="{35FFA2E3-8AEA-415C-A7FE-86575D6E8F4D}"/>
              </a:ext>
            </a:extLst>
          </p:cNvPr>
          <p:cNvSpPr/>
          <p:nvPr/>
        </p:nvSpPr>
        <p:spPr>
          <a:xfrm>
            <a:off x="468078" y="2908732"/>
            <a:ext cx="6745680" cy="328680"/>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Case 2: Many explanatory variable, two categories </a:t>
            </a:r>
          </a:p>
        </p:txBody>
      </p:sp>
      <p:sp>
        <p:nvSpPr>
          <p:cNvPr id="12" name="Rectangle 11">
            <a:extLst>
              <a:ext uri="{FF2B5EF4-FFF2-40B4-BE49-F238E27FC236}">
                <a16:creationId xmlns:a16="http://schemas.microsoft.com/office/drawing/2014/main" id="{3E5BCB11-12AA-45CB-80AE-C7408140C7EE}"/>
              </a:ext>
            </a:extLst>
          </p:cNvPr>
          <p:cNvSpPr/>
          <p:nvPr/>
        </p:nvSpPr>
        <p:spPr>
          <a:xfrm>
            <a:off x="468078" y="5041320"/>
            <a:ext cx="6745680" cy="9628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lvl="1" indent="-263279" algn="just">
              <a:buSzPct val="100000"/>
              <a:buBlip>
                <a:blip r:embed="rId2"/>
              </a:buBlip>
            </a:pPr>
            <a:r>
              <a:rPr lang="en-US" sz="1536" dirty="0">
                <a:solidFill>
                  <a:schemeClr val="tx1"/>
                </a:solidFill>
                <a:cs typeface="Times New Roman" panose="02020603050405020304" pitchFamily="18" charset="0"/>
              </a:rPr>
              <a:t>Explanatory variable: </a:t>
            </a:r>
          </a:p>
          <a:p>
            <a:pPr marL="0" lvl="1" algn="just">
              <a:buSzPct val="100000"/>
            </a:pP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X1: Hours Study       X2: 12</a:t>
            </a:r>
            <a:r>
              <a:rPr lang="en-US" sz="1536" baseline="30000" dirty="0">
                <a:solidFill>
                  <a:srgbClr val="0070C0"/>
                </a:solidFill>
                <a:cs typeface="Times New Roman" panose="02020603050405020304" pitchFamily="18" charset="0"/>
              </a:rPr>
              <a:t>th</a:t>
            </a:r>
            <a:r>
              <a:rPr lang="en-US" sz="1536" dirty="0">
                <a:solidFill>
                  <a:srgbClr val="0070C0"/>
                </a:solidFill>
                <a:cs typeface="Times New Roman" panose="02020603050405020304" pitchFamily="18" charset="0"/>
              </a:rPr>
              <a:t> % Marks         X3: Age</a:t>
            </a:r>
          </a:p>
          <a:p>
            <a:pPr marL="263279" lvl="1" indent="-263279" algn="just">
              <a:buSzPct val="100000"/>
              <a:buBlip>
                <a:blip r:embed="rId2"/>
              </a:buBlip>
            </a:pPr>
            <a:r>
              <a:rPr lang="en-US" sz="1536" dirty="0">
                <a:solidFill>
                  <a:schemeClr val="tx1"/>
                </a:solidFill>
                <a:cs typeface="Times New Roman" panose="02020603050405020304" pitchFamily="18" charset="0"/>
              </a:rPr>
              <a:t>Outcome: </a:t>
            </a:r>
            <a:r>
              <a:rPr lang="en-US" sz="1536" dirty="0">
                <a:solidFill>
                  <a:srgbClr val="0070C0"/>
                </a:solidFill>
                <a:cs typeface="Times New Roman" panose="02020603050405020304" pitchFamily="18" charset="0"/>
              </a:rPr>
              <a:t>Bad</a:t>
            </a: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Good</a:t>
            </a:r>
            <a:r>
              <a:rPr lang="en-US" sz="1536" dirty="0">
                <a:solidFill>
                  <a:schemeClr val="tx1"/>
                </a:solidFill>
                <a:cs typeface="Times New Roman" panose="02020603050405020304" pitchFamily="18" charset="0"/>
              </a:rPr>
              <a:t>, </a:t>
            </a:r>
            <a:r>
              <a:rPr lang="en-US" sz="1536" dirty="0">
                <a:solidFill>
                  <a:srgbClr val="0070C0"/>
                </a:solidFill>
                <a:cs typeface="Times New Roman" panose="02020603050405020304" pitchFamily="18" charset="0"/>
              </a:rPr>
              <a:t>Excellent</a:t>
            </a:r>
          </a:p>
          <a:p>
            <a:pPr marL="0" lvl="1" algn="just">
              <a:buSzPct val="100000"/>
            </a:pPr>
            <a:endParaRPr lang="en-US" sz="1536" dirty="0">
              <a:solidFill>
                <a:schemeClr val="tx1"/>
              </a:solidFill>
              <a:cs typeface="Times New Roman" panose="02020603050405020304" pitchFamily="18" charset="0"/>
            </a:endParaRPr>
          </a:p>
        </p:txBody>
      </p:sp>
      <p:sp>
        <p:nvSpPr>
          <p:cNvPr id="13" name="Rectangle 12">
            <a:extLst>
              <a:ext uri="{FF2B5EF4-FFF2-40B4-BE49-F238E27FC236}">
                <a16:creationId xmlns:a16="http://schemas.microsoft.com/office/drawing/2014/main" id="{B79B4AF9-EC9A-425D-A0B1-0DE59FCABAE1}"/>
              </a:ext>
            </a:extLst>
          </p:cNvPr>
          <p:cNvSpPr/>
          <p:nvPr/>
        </p:nvSpPr>
        <p:spPr>
          <a:xfrm>
            <a:off x="468078" y="4712640"/>
            <a:ext cx="6745680" cy="32868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Case 3: Many explanatory variable, many categories </a:t>
            </a:r>
          </a:p>
        </p:txBody>
      </p:sp>
    </p:spTree>
    <p:extLst>
      <p:ext uri="{BB962C8B-B14F-4D97-AF65-F5344CB8AC3E}">
        <p14:creationId xmlns:p14="http://schemas.microsoft.com/office/powerpoint/2010/main" val="7468678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8" y="1823792"/>
            <a:ext cx="8425339" cy="1143000"/>
          </a:xfrm>
        </p:spPr>
        <p:txBody>
          <a:bodyPr/>
          <a:lstStyle/>
          <a:p>
            <a:pPr algn="ctr"/>
            <a:r>
              <a:rPr lang="en-US" b="1" dirty="0">
                <a:solidFill>
                  <a:srgbClr val="9966FF"/>
                </a:solidFill>
                <a:latin typeface="Times New Roman" pitchFamily="18" charset="0"/>
                <a:cs typeface="Times New Roman" pitchFamily="18" charset="0"/>
              </a:rPr>
              <a:t>Binary Logistic Regression</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159</a:t>
            </a:fld>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B137837-31F3-4DD0-96A2-1EE5FF8A34D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
        <p:nvSpPr>
          <p:cNvPr id="6" name="TextBox 5">
            <a:extLst>
              <a:ext uri="{FF2B5EF4-FFF2-40B4-BE49-F238E27FC236}">
                <a16:creationId xmlns:a16="http://schemas.microsoft.com/office/drawing/2014/main" id="{AE5CFC73-B690-40EA-8A73-AD4AA4EC3737}"/>
              </a:ext>
            </a:extLst>
          </p:cNvPr>
          <p:cNvSpPr txBox="1"/>
          <p:nvPr/>
        </p:nvSpPr>
        <p:spPr>
          <a:xfrm>
            <a:off x="2887488" y="3789463"/>
            <a:ext cx="5173893" cy="1158330"/>
          </a:xfrm>
          <a:prstGeom prst="rect">
            <a:avLst/>
          </a:prstGeom>
          <a:noFill/>
        </p:spPr>
        <p:txBody>
          <a:bodyPr wrap="square" rtlCol="0">
            <a:spAutoFit/>
          </a:bodyPr>
          <a:lstStyle/>
          <a:p>
            <a:pPr marL="263279" indent="-263279">
              <a:lnSpc>
                <a:spcPct val="150000"/>
              </a:lnSpc>
              <a:buClr>
                <a:srgbClr val="C00000"/>
              </a:buClr>
              <a:buSzPct val="100000"/>
              <a:buBlip>
                <a:blip r:embed="rId2"/>
              </a:buBlip>
            </a:pPr>
            <a:r>
              <a:rPr lang="en-US" sz="1843" dirty="0"/>
              <a:t>Logistic Regression Analysis</a:t>
            </a:r>
          </a:p>
          <a:p>
            <a:pPr marL="614317" lvl="1" indent="-263279">
              <a:lnSpc>
                <a:spcPct val="150000"/>
              </a:lnSpc>
              <a:buClr>
                <a:srgbClr val="C00000"/>
              </a:buClr>
              <a:buSzPct val="100000"/>
              <a:buBlip>
                <a:blip r:embed="rId2"/>
              </a:buBlip>
            </a:pPr>
            <a:r>
              <a:rPr lang="en-US" sz="1536" dirty="0"/>
              <a:t>Binary Logistic Regression</a:t>
            </a:r>
          </a:p>
          <a:p>
            <a:pPr marL="965355" lvl="2" indent="-263279">
              <a:lnSpc>
                <a:spcPct val="150000"/>
              </a:lnSpc>
              <a:buClr>
                <a:srgbClr val="C00000"/>
              </a:buClr>
              <a:buSzPct val="100000"/>
              <a:buBlip>
                <a:blip r:embed="rId2"/>
              </a:buBlip>
            </a:pPr>
            <a:r>
              <a:rPr lang="en-US" sz="1382" dirty="0"/>
              <a:t>One explanatory variable, two categories</a:t>
            </a:r>
          </a:p>
        </p:txBody>
      </p:sp>
    </p:spTree>
    <p:extLst>
      <p:ext uri="{BB962C8B-B14F-4D97-AF65-F5344CB8AC3E}">
        <p14:creationId xmlns:p14="http://schemas.microsoft.com/office/powerpoint/2010/main" val="276893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2419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a:t>
            </a:fld>
            <a:endParaRPr lang="en-US" altLang="en-US" sz="921">
              <a:solidFill>
                <a:srgbClr val="898989"/>
              </a:solidFill>
            </a:endParaRPr>
          </a:p>
        </p:txBody>
      </p:sp>
      <p:cxnSp>
        <p:nvCxnSpPr>
          <p:cNvPr id="7" name="Straight Connector 6"/>
          <p:cNvCxnSpPr/>
          <p:nvPr/>
        </p:nvCxnSpPr>
        <p:spPr>
          <a:xfrm>
            <a:off x="337648" y="105656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F977B685-E21E-424A-BFFA-57F68FB06B9F}"/>
                  </a:ext>
                </a:extLst>
              </p:cNvPr>
              <p:cNvGraphicFramePr>
                <a:graphicFrameLocks noGrp="1"/>
              </p:cNvGraphicFramePr>
              <p:nvPr>
                <p:extLst>
                  <p:ext uri="{D42A27DB-BD31-4B8C-83A1-F6EECF244321}">
                    <p14:modId xmlns:p14="http://schemas.microsoft.com/office/powerpoint/2010/main" val="2333892795"/>
                  </p:ext>
                </p:extLst>
              </p:nvPr>
            </p:nvGraphicFramePr>
            <p:xfrm>
              <a:off x="2250578" y="1359589"/>
              <a:ext cx="4792072" cy="750024"/>
            </p:xfrm>
            <a:graphic>
              <a:graphicData uri="http://schemas.openxmlformats.org/drawingml/2006/table">
                <a:tbl>
                  <a:tblPr firstRow="1" bandRow="1">
                    <a:tableStyleId>{5C22544A-7EE6-4342-B048-85BDC9FD1C3A}</a:tableStyleId>
                  </a:tblPr>
                  <a:tblGrid>
                    <a:gridCol w="599009">
                      <a:extLst>
                        <a:ext uri="{9D8B030D-6E8A-4147-A177-3AD203B41FA5}">
                          <a16:colId xmlns:a16="http://schemas.microsoft.com/office/drawing/2014/main" val="20000"/>
                        </a:ext>
                      </a:extLst>
                    </a:gridCol>
                    <a:gridCol w="599009">
                      <a:extLst>
                        <a:ext uri="{9D8B030D-6E8A-4147-A177-3AD203B41FA5}">
                          <a16:colId xmlns:a16="http://schemas.microsoft.com/office/drawing/2014/main" val="20001"/>
                        </a:ext>
                      </a:extLst>
                    </a:gridCol>
                    <a:gridCol w="599009">
                      <a:extLst>
                        <a:ext uri="{9D8B030D-6E8A-4147-A177-3AD203B41FA5}">
                          <a16:colId xmlns:a16="http://schemas.microsoft.com/office/drawing/2014/main" val="20002"/>
                        </a:ext>
                      </a:extLst>
                    </a:gridCol>
                    <a:gridCol w="599009">
                      <a:extLst>
                        <a:ext uri="{9D8B030D-6E8A-4147-A177-3AD203B41FA5}">
                          <a16:colId xmlns:a16="http://schemas.microsoft.com/office/drawing/2014/main" val="20003"/>
                        </a:ext>
                      </a:extLst>
                    </a:gridCol>
                    <a:gridCol w="599009">
                      <a:extLst>
                        <a:ext uri="{9D8B030D-6E8A-4147-A177-3AD203B41FA5}">
                          <a16:colId xmlns:a16="http://schemas.microsoft.com/office/drawing/2014/main" val="20004"/>
                        </a:ext>
                      </a:extLst>
                    </a:gridCol>
                    <a:gridCol w="599009">
                      <a:extLst>
                        <a:ext uri="{9D8B030D-6E8A-4147-A177-3AD203B41FA5}">
                          <a16:colId xmlns:a16="http://schemas.microsoft.com/office/drawing/2014/main" val="20005"/>
                        </a:ext>
                      </a:extLst>
                    </a:gridCol>
                    <a:gridCol w="599009">
                      <a:extLst>
                        <a:ext uri="{9D8B030D-6E8A-4147-A177-3AD203B41FA5}">
                          <a16:colId xmlns:a16="http://schemas.microsoft.com/office/drawing/2014/main" val="20006"/>
                        </a:ext>
                      </a:extLst>
                    </a:gridCol>
                    <a:gridCol w="599009">
                      <a:extLst>
                        <a:ext uri="{9D8B030D-6E8A-4147-A177-3AD203B41FA5}">
                          <a16:colId xmlns:a16="http://schemas.microsoft.com/office/drawing/2014/main" val="20007"/>
                        </a:ext>
                      </a:extLst>
                    </a:gridCol>
                  </a:tblGrid>
                  <a:tr h="304248">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𝐴</m:t>
                                </m:r>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𝟏</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𝟐</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panose="02040503050406030204" pitchFamily="18" charset="0"/>
                                      </a:rPr>
                                      <m:t>𝟑</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a:rPr>
                                      <m:t>𝟒</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a:rPr>
                                      <m:t>𝟓</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𝒂</m:t>
                                    </m:r>
                                  </m:e>
                                  <m:sub>
                                    <m:r>
                                      <a:rPr lang="en-US" sz="2000" b="1" i="1" smtClean="0">
                                        <a:latin typeface="Cambria Math"/>
                                      </a:rPr>
                                      <m:t>𝟔</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oMath>
                            </m:oMathPara>
                          </a14:m>
                          <a:endParaRPr lang="en-US" sz="2000" dirty="0"/>
                        </a:p>
                      </a:txBody>
                      <a:tcPr marL="70211" marR="70211" marT="35106" marB="35106"/>
                    </a:tc>
                    <a:extLst>
                      <a:ext uri="{0D108BD9-81ED-4DB2-BD59-A6C34878D82A}">
                        <a16:rowId xmlns:a16="http://schemas.microsoft.com/office/drawing/2014/main" val="10000"/>
                      </a:ext>
                    </a:extLst>
                  </a:tr>
                  <a:tr h="304248">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𝐵</m:t>
                                </m:r>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𝑏</m:t>
                                    </m:r>
                                  </m:e>
                                  <m:sub>
                                    <m:r>
                                      <a:rPr lang="en-US" sz="2000" b="0" i="1" smtClean="0">
                                        <a:solidFill>
                                          <a:schemeClr val="bg1"/>
                                        </a:solidFill>
                                        <a:latin typeface="Cambria Math" panose="02040503050406030204" pitchFamily="18" charset="0"/>
                                      </a:rPr>
                                      <m:t>1</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a:rPr>
                                      <m:t>2</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a:rPr>
                                      <m:t>3</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𝑏</m:t>
                                    </m:r>
                                  </m:e>
                                  <m:sub>
                                    <m:r>
                                      <a:rPr lang="en-US" sz="2000" b="0" i="1" smtClean="0">
                                        <a:solidFill>
                                          <a:schemeClr val="bg1"/>
                                        </a:solidFill>
                                        <a:latin typeface="Cambria Math"/>
                                      </a:rPr>
                                      <m:t>4</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a:rPr>
                                      <m:t>5</m:t>
                                    </m:r>
                                  </m:sub>
                                </m:sSub>
                              </m:oMath>
                            </m:oMathPara>
                          </a14:m>
                          <a:endParaRPr lang="en-US" sz="20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𝑏</m:t>
                                    </m:r>
                                  </m:e>
                                  <m:sub>
                                    <m:r>
                                      <a:rPr lang="en-US" sz="2000" b="0" i="1" smtClean="0">
                                        <a:solidFill>
                                          <a:schemeClr val="bg1"/>
                                        </a:solidFill>
                                        <a:latin typeface="Cambria Math"/>
                                      </a:rPr>
                                      <m:t>6</m:t>
                                    </m:r>
                                  </m:sub>
                                </m:sSub>
                              </m:oMath>
                            </m:oMathPara>
                          </a14:m>
                          <a:endParaRPr lang="en-US" sz="2000" dirty="0"/>
                        </a:p>
                      </a:txBody>
                      <a:tcPr marL="70211" marR="70211" marT="35106" marB="35106">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oMath>
                            </m:oMathPara>
                          </a14:m>
                          <a:endParaRPr lang="en-US" sz="2000" dirty="0"/>
                        </a:p>
                      </a:txBody>
                      <a:tcPr marL="70211" marR="70211" marT="35106" marB="35106"/>
                    </a:tc>
                    <a:extLst>
                      <a:ext uri="{0D108BD9-81ED-4DB2-BD59-A6C34878D82A}">
                        <a16:rowId xmlns:a16="http://schemas.microsoft.com/office/drawing/2014/main" val="10001"/>
                      </a:ext>
                    </a:extLst>
                  </a:tr>
                </a:tbl>
              </a:graphicData>
            </a:graphic>
          </p:graphicFrame>
        </mc:Choice>
        <mc:Fallback xmlns="">
          <p:graphicFrame>
            <p:nvGraphicFramePr>
              <p:cNvPr id="12" name="Table 11">
                <a:extLst>
                  <a:ext uri="{FF2B5EF4-FFF2-40B4-BE49-F238E27FC236}">
                    <a16:creationId xmlns:a16="http://schemas.microsoft.com/office/drawing/2014/main" id="{F977B685-E21E-424A-BFFA-57F68FB06B9F}"/>
                  </a:ext>
                </a:extLst>
              </p:cNvPr>
              <p:cNvGraphicFramePr>
                <a:graphicFrameLocks noGrp="1"/>
              </p:cNvGraphicFramePr>
              <p:nvPr>
                <p:extLst>
                  <p:ext uri="{D42A27DB-BD31-4B8C-83A1-F6EECF244321}">
                    <p14:modId xmlns:p14="http://schemas.microsoft.com/office/powerpoint/2010/main" val="2333892795"/>
                  </p:ext>
                </p:extLst>
              </p:nvPr>
            </p:nvGraphicFramePr>
            <p:xfrm>
              <a:off x="2250578" y="1359589"/>
              <a:ext cx="4792072" cy="750024"/>
            </p:xfrm>
            <a:graphic>
              <a:graphicData uri="http://schemas.openxmlformats.org/drawingml/2006/table">
                <a:tbl>
                  <a:tblPr firstRow="1" bandRow="1">
                    <a:tableStyleId>{5C22544A-7EE6-4342-B048-85BDC9FD1C3A}</a:tableStyleId>
                  </a:tblPr>
                  <a:tblGrid>
                    <a:gridCol w="599009">
                      <a:extLst>
                        <a:ext uri="{9D8B030D-6E8A-4147-A177-3AD203B41FA5}">
                          <a16:colId xmlns:a16="http://schemas.microsoft.com/office/drawing/2014/main" val="20000"/>
                        </a:ext>
                      </a:extLst>
                    </a:gridCol>
                    <a:gridCol w="599009">
                      <a:extLst>
                        <a:ext uri="{9D8B030D-6E8A-4147-A177-3AD203B41FA5}">
                          <a16:colId xmlns:a16="http://schemas.microsoft.com/office/drawing/2014/main" val="20001"/>
                        </a:ext>
                      </a:extLst>
                    </a:gridCol>
                    <a:gridCol w="599009">
                      <a:extLst>
                        <a:ext uri="{9D8B030D-6E8A-4147-A177-3AD203B41FA5}">
                          <a16:colId xmlns:a16="http://schemas.microsoft.com/office/drawing/2014/main" val="20002"/>
                        </a:ext>
                      </a:extLst>
                    </a:gridCol>
                    <a:gridCol w="599009">
                      <a:extLst>
                        <a:ext uri="{9D8B030D-6E8A-4147-A177-3AD203B41FA5}">
                          <a16:colId xmlns:a16="http://schemas.microsoft.com/office/drawing/2014/main" val="20003"/>
                        </a:ext>
                      </a:extLst>
                    </a:gridCol>
                    <a:gridCol w="599009">
                      <a:extLst>
                        <a:ext uri="{9D8B030D-6E8A-4147-A177-3AD203B41FA5}">
                          <a16:colId xmlns:a16="http://schemas.microsoft.com/office/drawing/2014/main" val="20004"/>
                        </a:ext>
                      </a:extLst>
                    </a:gridCol>
                    <a:gridCol w="599009">
                      <a:extLst>
                        <a:ext uri="{9D8B030D-6E8A-4147-A177-3AD203B41FA5}">
                          <a16:colId xmlns:a16="http://schemas.microsoft.com/office/drawing/2014/main" val="20005"/>
                        </a:ext>
                      </a:extLst>
                    </a:gridCol>
                    <a:gridCol w="599009">
                      <a:extLst>
                        <a:ext uri="{9D8B030D-6E8A-4147-A177-3AD203B41FA5}">
                          <a16:colId xmlns:a16="http://schemas.microsoft.com/office/drawing/2014/main" val="20006"/>
                        </a:ext>
                      </a:extLst>
                    </a:gridCol>
                    <a:gridCol w="599009">
                      <a:extLst>
                        <a:ext uri="{9D8B030D-6E8A-4147-A177-3AD203B41FA5}">
                          <a16:colId xmlns:a16="http://schemas.microsoft.com/office/drawing/2014/main" val="20007"/>
                        </a:ext>
                      </a:extLst>
                    </a:gridCol>
                  </a:tblGrid>
                  <a:tr h="375012">
                    <a:tc>
                      <a:txBody>
                        <a:bodyPr/>
                        <a:lstStyle/>
                        <a:p>
                          <a:endParaRPr lang="en-US"/>
                        </a:p>
                      </a:txBody>
                      <a:tcPr marL="70211" marR="70211" marT="35106" marB="35106">
                        <a:blipFill>
                          <a:blip r:embed="rId2"/>
                          <a:stretch>
                            <a:fillRect l="-2128" t="-3333" r="-708511" b="-103333"/>
                          </a:stretch>
                        </a:blipFill>
                      </a:tcPr>
                    </a:tc>
                    <a:tc>
                      <a:txBody>
                        <a:bodyPr/>
                        <a:lstStyle/>
                        <a:p>
                          <a:endParaRPr lang="en-US"/>
                        </a:p>
                      </a:txBody>
                      <a:tcPr marL="70211" marR="70211" marT="35106" marB="35106">
                        <a:blipFill>
                          <a:blip r:embed="rId2"/>
                          <a:stretch>
                            <a:fillRect l="-100000" t="-3333" r="-593750" b="-103333"/>
                          </a:stretch>
                        </a:blipFill>
                      </a:tcPr>
                    </a:tc>
                    <a:tc>
                      <a:txBody>
                        <a:bodyPr/>
                        <a:lstStyle/>
                        <a:p>
                          <a:endParaRPr lang="en-US"/>
                        </a:p>
                      </a:txBody>
                      <a:tcPr marL="70211" marR="70211" marT="35106" marB="35106">
                        <a:blipFill>
                          <a:blip r:embed="rId2"/>
                          <a:stretch>
                            <a:fillRect l="-204255" t="-3333" r="-506383" b="-103333"/>
                          </a:stretch>
                        </a:blipFill>
                      </a:tcPr>
                    </a:tc>
                    <a:tc>
                      <a:txBody>
                        <a:bodyPr/>
                        <a:lstStyle/>
                        <a:p>
                          <a:endParaRPr lang="en-US"/>
                        </a:p>
                      </a:txBody>
                      <a:tcPr marL="70211" marR="70211" marT="35106" marB="35106">
                        <a:blipFill>
                          <a:blip r:embed="rId2"/>
                          <a:stretch>
                            <a:fillRect l="-304255" t="-3333" r="-406383" b="-103333"/>
                          </a:stretch>
                        </a:blipFill>
                      </a:tcPr>
                    </a:tc>
                    <a:tc>
                      <a:txBody>
                        <a:bodyPr/>
                        <a:lstStyle/>
                        <a:p>
                          <a:endParaRPr lang="en-US"/>
                        </a:p>
                      </a:txBody>
                      <a:tcPr marL="70211" marR="70211" marT="35106" marB="35106">
                        <a:blipFill>
                          <a:blip r:embed="rId2"/>
                          <a:stretch>
                            <a:fillRect l="-404255" t="-3333" r="-306383" b="-103333"/>
                          </a:stretch>
                        </a:blipFill>
                      </a:tcPr>
                    </a:tc>
                    <a:tc>
                      <a:txBody>
                        <a:bodyPr/>
                        <a:lstStyle/>
                        <a:p>
                          <a:endParaRPr lang="en-US"/>
                        </a:p>
                      </a:txBody>
                      <a:tcPr marL="70211" marR="70211" marT="35106" marB="35106">
                        <a:blipFill>
                          <a:blip r:embed="rId2"/>
                          <a:stretch>
                            <a:fillRect l="-493750" t="-3333" r="-200000" b="-103333"/>
                          </a:stretch>
                        </a:blipFill>
                      </a:tcPr>
                    </a:tc>
                    <a:tc>
                      <a:txBody>
                        <a:bodyPr/>
                        <a:lstStyle/>
                        <a:p>
                          <a:endParaRPr lang="en-US"/>
                        </a:p>
                      </a:txBody>
                      <a:tcPr marL="70211" marR="70211" marT="35106" marB="35106">
                        <a:blipFill>
                          <a:blip r:embed="rId2"/>
                          <a:stretch>
                            <a:fillRect l="-606383" t="-3333" r="-104255" b="-103333"/>
                          </a:stretch>
                        </a:blipFill>
                      </a:tcPr>
                    </a:tc>
                    <a:tc>
                      <a:txBody>
                        <a:bodyPr/>
                        <a:lstStyle/>
                        <a:p>
                          <a:endParaRPr lang="en-US"/>
                        </a:p>
                      </a:txBody>
                      <a:tcPr marL="70211" marR="70211" marT="35106" marB="35106">
                        <a:blipFill>
                          <a:blip r:embed="rId2"/>
                          <a:stretch>
                            <a:fillRect l="-706383" t="-3333" r="-4255" b="-103333"/>
                          </a:stretch>
                        </a:blipFill>
                      </a:tcPr>
                    </a:tc>
                    <a:extLst>
                      <a:ext uri="{0D108BD9-81ED-4DB2-BD59-A6C34878D82A}">
                        <a16:rowId xmlns:a16="http://schemas.microsoft.com/office/drawing/2014/main" val="10000"/>
                      </a:ext>
                    </a:extLst>
                  </a:tr>
                  <a:tr h="375012">
                    <a:tc>
                      <a:txBody>
                        <a:bodyPr/>
                        <a:lstStyle/>
                        <a:p>
                          <a:endParaRPr lang="en-US"/>
                        </a:p>
                      </a:txBody>
                      <a:tcPr marL="70211" marR="70211" marT="35106" marB="35106">
                        <a:blipFill>
                          <a:blip r:embed="rId2"/>
                          <a:stretch>
                            <a:fillRect l="-2128" t="-103333" r="-708511" b="-3333"/>
                          </a:stretch>
                        </a:blipFill>
                      </a:tcPr>
                    </a:tc>
                    <a:tc>
                      <a:txBody>
                        <a:bodyPr/>
                        <a:lstStyle/>
                        <a:p>
                          <a:endParaRPr lang="en-US"/>
                        </a:p>
                      </a:txBody>
                      <a:tcPr marL="70211" marR="70211" marT="35106" marB="35106">
                        <a:blipFill>
                          <a:blip r:embed="rId2"/>
                          <a:stretch>
                            <a:fillRect l="-100000" t="-103333" r="-593750" b="-3333"/>
                          </a:stretch>
                        </a:blipFill>
                      </a:tcPr>
                    </a:tc>
                    <a:tc>
                      <a:txBody>
                        <a:bodyPr/>
                        <a:lstStyle/>
                        <a:p>
                          <a:endParaRPr lang="en-US"/>
                        </a:p>
                      </a:txBody>
                      <a:tcPr marL="70211" marR="70211" marT="35106" marB="35106">
                        <a:blipFill>
                          <a:blip r:embed="rId2"/>
                          <a:stretch>
                            <a:fillRect l="-204255" t="-103333" r="-506383" b="-3333"/>
                          </a:stretch>
                        </a:blipFill>
                      </a:tcPr>
                    </a:tc>
                    <a:tc>
                      <a:txBody>
                        <a:bodyPr/>
                        <a:lstStyle/>
                        <a:p>
                          <a:endParaRPr lang="en-US"/>
                        </a:p>
                      </a:txBody>
                      <a:tcPr marL="70211" marR="70211" marT="35106" marB="35106">
                        <a:blipFill>
                          <a:blip r:embed="rId2"/>
                          <a:stretch>
                            <a:fillRect l="-304255" t="-103333" r="-406383" b="-3333"/>
                          </a:stretch>
                        </a:blipFill>
                      </a:tcPr>
                    </a:tc>
                    <a:tc>
                      <a:txBody>
                        <a:bodyPr/>
                        <a:lstStyle/>
                        <a:p>
                          <a:endParaRPr lang="en-US"/>
                        </a:p>
                      </a:txBody>
                      <a:tcPr marL="70211" marR="70211" marT="35106" marB="35106">
                        <a:blipFill>
                          <a:blip r:embed="rId2"/>
                          <a:stretch>
                            <a:fillRect l="-404255" t="-103333" r="-306383" b="-3333"/>
                          </a:stretch>
                        </a:blipFill>
                      </a:tcPr>
                    </a:tc>
                    <a:tc>
                      <a:txBody>
                        <a:bodyPr/>
                        <a:lstStyle/>
                        <a:p>
                          <a:endParaRPr lang="en-US"/>
                        </a:p>
                      </a:txBody>
                      <a:tcPr marL="70211" marR="70211" marT="35106" marB="35106">
                        <a:blipFill>
                          <a:blip r:embed="rId2"/>
                          <a:stretch>
                            <a:fillRect l="-493750" t="-103333" r="-200000" b="-3333"/>
                          </a:stretch>
                        </a:blipFill>
                      </a:tcPr>
                    </a:tc>
                    <a:tc>
                      <a:txBody>
                        <a:bodyPr/>
                        <a:lstStyle/>
                        <a:p>
                          <a:endParaRPr lang="en-US"/>
                        </a:p>
                      </a:txBody>
                      <a:tcPr marL="70211" marR="70211" marT="35106" marB="35106">
                        <a:blipFill>
                          <a:blip r:embed="rId2"/>
                          <a:stretch>
                            <a:fillRect l="-606383" t="-103333" r="-104255" b="-3333"/>
                          </a:stretch>
                        </a:blipFill>
                      </a:tcPr>
                    </a:tc>
                    <a:tc>
                      <a:txBody>
                        <a:bodyPr/>
                        <a:lstStyle/>
                        <a:p>
                          <a:endParaRPr lang="en-US"/>
                        </a:p>
                      </a:txBody>
                      <a:tcPr marL="70211" marR="70211" marT="35106" marB="35106">
                        <a:blipFill>
                          <a:blip r:embed="rId2"/>
                          <a:stretch>
                            <a:fillRect l="-706383" t="-103333" r="-4255" b="-3333"/>
                          </a:stretch>
                        </a:blipFill>
                      </a:tcPr>
                    </a:tc>
                    <a:extLst>
                      <a:ext uri="{0D108BD9-81ED-4DB2-BD59-A6C34878D82A}">
                        <a16:rowId xmlns:a16="http://schemas.microsoft.com/office/drawing/2014/main" val="10001"/>
                      </a:ext>
                    </a:extLst>
                  </a:tr>
                </a:tbl>
              </a:graphicData>
            </a:graphic>
          </p:graphicFrame>
        </mc:Fallback>
      </mc:AlternateContent>
      <p:sp>
        <p:nvSpPr>
          <p:cNvPr id="10" name="Rectangle 9">
            <a:extLst>
              <a:ext uri="{FF2B5EF4-FFF2-40B4-BE49-F238E27FC236}">
                <a16:creationId xmlns:a16="http://schemas.microsoft.com/office/drawing/2014/main" id="{863F9052-5711-4DE8-8CFE-9C0928C958BE}"/>
              </a:ext>
            </a:extLst>
          </p:cNvPr>
          <p:cNvSpPr/>
          <p:nvPr/>
        </p:nvSpPr>
        <p:spPr>
          <a:xfrm>
            <a:off x="6099862" y="4104656"/>
            <a:ext cx="2293490" cy="1218911"/>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algn="just"/>
            <a:r>
              <a:rPr lang="en-US" sz="1600" dirty="0"/>
              <a:t>When the values of attribute </a:t>
            </a:r>
            <a:r>
              <a:rPr lang="en-US" sz="1600" b="1" dirty="0"/>
              <a:t>A</a:t>
            </a:r>
            <a:r>
              <a:rPr lang="en-US" sz="1600" dirty="0"/>
              <a:t> varies </a:t>
            </a:r>
            <a:r>
              <a:rPr lang="en-US" sz="1600" dirty="0">
                <a:solidFill>
                  <a:srgbClr val="FF0000"/>
                </a:solidFill>
              </a:rPr>
              <a:t>at random</a:t>
            </a:r>
            <a:r>
              <a:rPr lang="en-US" sz="1600" dirty="0"/>
              <a:t> with </a:t>
            </a:r>
            <a:r>
              <a:rPr lang="en-US" sz="1600" b="1" dirty="0"/>
              <a:t>B</a:t>
            </a:r>
            <a:r>
              <a:rPr lang="en-US" sz="1600" dirty="0"/>
              <a:t> and vice-versa.</a:t>
            </a:r>
          </a:p>
        </p:txBody>
      </p:sp>
      <p:sp>
        <p:nvSpPr>
          <p:cNvPr id="4" name="Rectangle: Rounded Corners 3">
            <a:extLst>
              <a:ext uri="{FF2B5EF4-FFF2-40B4-BE49-F238E27FC236}">
                <a16:creationId xmlns:a16="http://schemas.microsoft.com/office/drawing/2014/main" id="{2F326745-A8FA-4565-AA76-8DA75BFE7B0F}"/>
              </a:ext>
            </a:extLst>
          </p:cNvPr>
          <p:cNvSpPr/>
          <p:nvPr/>
        </p:nvSpPr>
        <p:spPr>
          <a:xfrm>
            <a:off x="3800159" y="2823469"/>
            <a:ext cx="1692910" cy="516195"/>
          </a:xfrm>
          <a:prstGeom prst="roundRect">
            <a:avLst>
              <a:gd name="adj" fmla="val 38700"/>
            </a:avLst>
          </a:prstGeom>
        </p:spPr>
        <p:style>
          <a:lnRef idx="0">
            <a:schemeClr val="accent5"/>
          </a:lnRef>
          <a:fillRef idx="3">
            <a:schemeClr val="accent5"/>
          </a:fillRef>
          <a:effectRef idx="3">
            <a:schemeClr val="accent5"/>
          </a:effectRef>
          <a:fontRef idx="minor">
            <a:schemeClr val="lt1"/>
          </a:fontRef>
        </p:style>
        <p:txBody>
          <a:bodyPr wrap="square" anchor="ctr">
            <a:spAutoFit/>
          </a:bodyPr>
          <a:lstStyle/>
          <a:p>
            <a:pPr algn="ctr"/>
            <a:r>
              <a:rPr lang="en-US" sz="2000" b="1" dirty="0"/>
              <a:t>Correlation</a:t>
            </a:r>
          </a:p>
        </p:txBody>
      </p:sp>
      <p:sp>
        <p:nvSpPr>
          <p:cNvPr id="11" name="Rectangle 10">
            <a:extLst>
              <a:ext uri="{FF2B5EF4-FFF2-40B4-BE49-F238E27FC236}">
                <a16:creationId xmlns:a16="http://schemas.microsoft.com/office/drawing/2014/main" id="{E3E99CBA-154A-4B4B-870F-B14C271A140E}"/>
              </a:ext>
            </a:extLst>
          </p:cNvPr>
          <p:cNvSpPr/>
          <p:nvPr/>
        </p:nvSpPr>
        <p:spPr>
          <a:xfrm>
            <a:off x="302923" y="4085610"/>
            <a:ext cx="2293489" cy="1323439"/>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600" dirty="0"/>
              <a:t>If the value of the attribute </a:t>
            </a:r>
            <a:r>
              <a:rPr lang="en-US" sz="1600" b="1" dirty="0"/>
              <a:t>A</a:t>
            </a:r>
            <a:r>
              <a:rPr lang="en-US" sz="1600" dirty="0"/>
              <a:t> </a:t>
            </a:r>
            <a:r>
              <a:rPr lang="en-US" sz="1600" dirty="0">
                <a:solidFill>
                  <a:srgbClr val="FF0000"/>
                </a:solidFill>
              </a:rPr>
              <a:t>increases</a:t>
            </a:r>
            <a:r>
              <a:rPr lang="en-US" sz="1600" dirty="0"/>
              <a:t> with the </a:t>
            </a:r>
            <a:r>
              <a:rPr lang="en-US" sz="1600" dirty="0">
                <a:solidFill>
                  <a:srgbClr val="FF0000"/>
                </a:solidFill>
              </a:rPr>
              <a:t>increase</a:t>
            </a:r>
            <a:r>
              <a:rPr lang="en-US" sz="1600" dirty="0"/>
              <a:t> in the value of the attribute </a:t>
            </a:r>
            <a:r>
              <a:rPr lang="en-US" sz="1600" b="1" dirty="0"/>
              <a:t>B</a:t>
            </a:r>
            <a:r>
              <a:rPr lang="en-US" sz="1600" dirty="0"/>
              <a:t> and vice-versa.</a:t>
            </a:r>
          </a:p>
        </p:txBody>
      </p:sp>
      <p:sp>
        <p:nvSpPr>
          <p:cNvPr id="14" name="Rectangle 13">
            <a:extLst>
              <a:ext uri="{FF2B5EF4-FFF2-40B4-BE49-F238E27FC236}">
                <a16:creationId xmlns:a16="http://schemas.microsoft.com/office/drawing/2014/main" id="{DD3C8830-1A27-4E6B-9315-3898C992836F}"/>
              </a:ext>
            </a:extLst>
          </p:cNvPr>
          <p:cNvSpPr/>
          <p:nvPr/>
        </p:nvSpPr>
        <p:spPr>
          <a:xfrm>
            <a:off x="3264472" y="4093702"/>
            <a:ext cx="2293489" cy="1323439"/>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en-US" sz="1600" dirty="0"/>
              <a:t>If the value of the attribute </a:t>
            </a:r>
            <a:r>
              <a:rPr lang="en-US" sz="1600" b="1" dirty="0"/>
              <a:t>A</a:t>
            </a:r>
            <a:r>
              <a:rPr lang="en-US" sz="1600" dirty="0"/>
              <a:t> </a:t>
            </a:r>
            <a:r>
              <a:rPr lang="en-US" sz="1600" dirty="0">
                <a:solidFill>
                  <a:srgbClr val="FF0000"/>
                </a:solidFill>
              </a:rPr>
              <a:t>decreases</a:t>
            </a:r>
            <a:r>
              <a:rPr lang="en-US" sz="1600" dirty="0"/>
              <a:t> with the </a:t>
            </a:r>
            <a:r>
              <a:rPr lang="en-US" sz="1600" dirty="0">
                <a:solidFill>
                  <a:srgbClr val="FF0000"/>
                </a:solidFill>
              </a:rPr>
              <a:t>increase</a:t>
            </a:r>
            <a:r>
              <a:rPr lang="en-US" sz="1600" dirty="0"/>
              <a:t> in the value of the attribute </a:t>
            </a:r>
            <a:r>
              <a:rPr lang="en-US" sz="1600" b="1" dirty="0"/>
              <a:t>B</a:t>
            </a:r>
            <a:r>
              <a:rPr lang="en-US" sz="1600" dirty="0"/>
              <a:t> and vice-versa.</a:t>
            </a:r>
          </a:p>
        </p:txBody>
      </p:sp>
      <p:sp>
        <p:nvSpPr>
          <p:cNvPr id="15" name="Rectangle: Top Corners Rounded 14">
            <a:extLst>
              <a:ext uri="{FF2B5EF4-FFF2-40B4-BE49-F238E27FC236}">
                <a16:creationId xmlns:a16="http://schemas.microsoft.com/office/drawing/2014/main" id="{E060178F-67A1-4492-B512-5B54E04A203E}"/>
              </a:ext>
            </a:extLst>
          </p:cNvPr>
          <p:cNvSpPr/>
          <p:nvPr/>
        </p:nvSpPr>
        <p:spPr>
          <a:xfrm>
            <a:off x="6099862" y="3719317"/>
            <a:ext cx="2293489" cy="371289"/>
          </a:xfrm>
          <a:prstGeom prst="round2SameRect">
            <a:avLst>
              <a:gd name="adj1" fmla="val 45733"/>
              <a:gd name="adj2" fmla="val 0"/>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en-US" b="1" dirty="0"/>
              <a:t>Zero correlation</a:t>
            </a:r>
            <a:endParaRPr lang="en-IN" b="1" dirty="0"/>
          </a:p>
        </p:txBody>
      </p:sp>
      <p:sp>
        <p:nvSpPr>
          <p:cNvPr id="8" name="Rectangle: Top Corners Rounded 7">
            <a:extLst>
              <a:ext uri="{FF2B5EF4-FFF2-40B4-BE49-F238E27FC236}">
                <a16:creationId xmlns:a16="http://schemas.microsoft.com/office/drawing/2014/main" id="{48496932-2B69-429A-A26F-87C2C5BA9304}"/>
              </a:ext>
            </a:extLst>
          </p:cNvPr>
          <p:cNvSpPr/>
          <p:nvPr/>
        </p:nvSpPr>
        <p:spPr>
          <a:xfrm>
            <a:off x="302923" y="3719318"/>
            <a:ext cx="2293489" cy="371288"/>
          </a:xfrm>
          <a:prstGeom prst="round2SameRect">
            <a:avLst>
              <a:gd name="adj1" fmla="val 50000"/>
              <a:gd name="adj2" fmla="val 0"/>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en-US" b="1" dirty="0"/>
              <a:t>Positive correlation</a:t>
            </a:r>
            <a:endParaRPr lang="en-IN" b="1" dirty="0"/>
          </a:p>
        </p:txBody>
      </p:sp>
      <p:sp>
        <p:nvSpPr>
          <p:cNvPr id="13" name="Rectangle: Top Corners Rounded 12">
            <a:extLst>
              <a:ext uri="{FF2B5EF4-FFF2-40B4-BE49-F238E27FC236}">
                <a16:creationId xmlns:a16="http://schemas.microsoft.com/office/drawing/2014/main" id="{A33F1B14-432C-448B-B91E-DBF3C4997303}"/>
              </a:ext>
            </a:extLst>
          </p:cNvPr>
          <p:cNvSpPr/>
          <p:nvPr/>
        </p:nvSpPr>
        <p:spPr>
          <a:xfrm>
            <a:off x="3264472" y="3719318"/>
            <a:ext cx="2293489" cy="366291"/>
          </a:xfrm>
          <a:prstGeom prst="round2SameRect">
            <a:avLst>
              <a:gd name="adj1" fmla="val 50000"/>
              <a:gd name="adj2" fmla="val 0"/>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r>
              <a:rPr lang="en-US" b="1" dirty="0"/>
              <a:t>Negative correlation</a:t>
            </a:r>
            <a:endParaRPr lang="en-IN" b="1" dirty="0"/>
          </a:p>
        </p:txBody>
      </p:sp>
      <p:cxnSp>
        <p:nvCxnSpPr>
          <p:cNvPr id="17" name="Connector: Elbow 16">
            <a:extLst>
              <a:ext uri="{FF2B5EF4-FFF2-40B4-BE49-F238E27FC236}">
                <a16:creationId xmlns:a16="http://schemas.microsoft.com/office/drawing/2014/main" id="{DEA0B310-F156-425B-B961-D0772E01A9DC}"/>
              </a:ext>
            </a:extLst>
          </p:cNvPr>
          <p:cNvCxnSpPr>
            <a:cxnSpLocks/>
            <a:stCxn id="4" idx="2"/>
            <a:endCxn id="8" idx="3"/>
          </p:cNvCxnSpPr>
          <p:nvPr/>
        </p:nvCxnSpPr>
        <p:spPr>
          <a:xfrm rot="5400000">
            <a:off x="2858314" y="1931018"/>
            <a:ext cx="379654" cy="3196946"/>
          </a:xfrm>
          <a:prstGeom prst="bentConnector3">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C9CC0D8-DE71-40C6-904C-4732DCB7BF1F}"/>
              </a:ext>
            </a:extLst>
          </p:cNvPr>
          <p:cNvCxnSpPr>
            <a:cxnSpLocks/>
            <a:endCxn id="15" idx="3"/>
          </p:cNvCxnSpPr>
          <p:nvPr/>
        </p:nvCxnSpPr>
        <p:spPr>
          <a:xfrm>
            <a:off x="4646614" y="3516399"/>
            <a:ext cx="2599993" cy="202918"/>
          </a:xfrm>
          <a:prstGeom prst="bentConnector2">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8" name="Date Placeholder 27">
            <a:extLst>
              <a:ext uri="{FF2B5EF4-FFF2-40B4-BE49-F238E27FC236}">
                <a16:creationId xmlns:a16="http://schemas.microsoft.com/office/drawing/2014/main" id="{37D16FA9-EDC0-2A25-CD84-74DE427FF5D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29" name="Footer Placeholder 28">
            <a:extLst>
              <a:ext uri="{FF2B5EF4-FFF2-40B4-BE49-F238E27FC236}">
                <a16:creationId xmlns:a16="http://schemas.microsoft.com/office/drawing/2014/main" id="{856D2115-5013-ED62-3F6A-9BD28FD533F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298506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160</a:t>
            </a:fld>
            <a:endParaRPr lang="en-US" altLang="en-US" sz="921">
              <a:solidFill>
                <a:srgbClr val="898989"/>
              </a:solidFill>
            </a:endParaRPr>
          </a:p>
        </p:txBody>
      </p:sp>
      <p:sp>
        <p:nvSpPr>
          <p:cNvPr id="8" name="Rounded Rectangle 8">
            <a:extLst>
              <a:ext uri="{FF2B5EF4-FFF2-40B4-BE49-F238E27FC236}">
                <a16:creationId xmlns:a16="http://schemas.microsoft.com/office/drawing/2014/main" id="{A218433A-B40F-46D8-BDAE-D49FE2B0F677}"/>
              </a:ext>
            </a:extLst>
          </p:cNvPr>
          <p:cNvSpPr/>
          <p:nvPr/>
        </p:nvSpPr>
        <p:spPr>
          <a:xfrm>
            <a:off x="2183517" y="2521185"/>
            <a:ext cx="4595639" cy="1308481"/>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2457" b="1" dirty="0">
                <a:solidFill>
                  <a:schemeClr val="bg1"/>
                </a:solidFill>
                <a:ea typeface="Times New Roman"/>
                <a:cs typeface="Times New Roman"/>
                <a:sym typeface="Times New Roman"/>
              </a:rPr>
              <a:t>One explanatory variable,</a:t>
            </a:r>
          </a:p>
          <a:p>
            <a:pPr marL="0" lvl="1" algn="ctr">
              <a:defRPr/>
            </a:pPr>
            <a:r>
              <a:rPr lang="en-US" sz="2457" b="1" dirty="0">
                <a:solidFill>
                  <a:schemeClr val="bg1"/>
                </a:solidFill>
                <a:ea typeface="Times New Roman"/>
                <a:cs typeface="Times New Roman"/>
                <a:sym typeface="Times New Roman"/>
              </a:rPr>
              <a:t>two categories</a:t>
            </a:r>
          </a:p>
        </p:txBody>
      </p:sp>
      <p:sp>
        <p:nvSpPr>
          <p:cNvPr id="2" name="Date Placeholder 1">
            <a:extLst>
              <a:ext uri="{FF2B5EF4-FFF2-40B4-BE49-F238E27FC236}">
                <a16:creationId xmlns:a16="http://schemas.microsoft.com/office/drawing/2014/main" id="{14C2C8C7-4245-49A4-8A40-9D03E7AE0EA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418FB1E3-3EE3-496B-AF8F-6CA3E9DD7C2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826437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4">
            <a:extLst>
              <a:ext uri="{FF2B5EF4-FFF2-40B4-BE49-F238E27FC236}">
                <a16:creationId xmlns:a16="http://schemas.microsoft.com/office/drawing/2014/main" id="{646EE791-0F97-4BED-A319-80755958A8D6}"/>
              </a:ext>
            </a:extLst>
          </p:cNvPr>
          <p:cNvSpPr txBox="1">
            <a:spLocks/>
          </p:cNvSpPr>
          <p:nvPr/>
        </p:nvSpPr>
        <p:spPr>
          <a:xfrm>
            <a:off x="425792" y="1642842"/>
            <a:ext cx="8063151" cy="1168968"/>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a:spcBef>
                <a:spcPts val="0"/>
              </a:spcBef>
              <a:buClr>
                <a:schemeClr val="dk1"/>
              </a:buClr>
              <a:buSzPts val="1100"/>
              <a:buNone/>
            </a:pPr>
            <a:r>
              <a:rPr lang="en-US" sz="1536" dirty="0">
                <a:solidFill>
                  <a:srgbClr val="202122"/>
                </a:solidFill>
                <a:ea typeface="Times New Roman"/>
                <a:cs typeface="Times New Roman"/>
                <a:sym typeface="Times New Roman"/>
              </a:rPr>
              <a:t>A group of 20 students spends between 0 and 6 hours studying for an exam.</a:t>
            </a:r>
            <a:endParaRPr lang="en-US" sz="1536" dirty="0">
              <a:solidFill>
                <a:srgbClr val="202122"/>
              </a:solidFill>
              <a:highlight>
                <a:srgbClr val="FFFFFF"/>
              </a:highlight>
              <a:ea typeface="Times New Roman"/>
              <a:cs typeface="Times New Roman"/>
              <a:sym typeface="Times New Roman"/>
            </a:endParaRPr>
          </a:p>
          <a:p>
            <a:pPr marL="0" indent="0" algn="just">
              <a:spcBef>
                <a:spcPts val="0"/>
              </a:spcBef>
              <a:buClr>
                <a:schemeClr val="dk1"/>
              </a:buClr>
              <a:buSzPts val="1100"/>
              <a:buNone/>
            </a:pPr>
            <a:endParaRPr lang="en-US" sz="1536" dirty="0">
              <a:solidFill>
                <a:srgbClr val="202122"/>
              </a:solidFill>
              <a:highlight>
                <a:srgbClr val="FFFFFF"/>
              </a:highlight>
              <a:ea typeface="Times New Roman"/>
              <a:cs typeface="Times New Roman"/>
              <a:sym typeface="Times New Roman"/>
            </a:endParaRPr>
          </a:p>
          <a:p>
            <a:pPr marL="0" indent="0" algn="just">
              <a:spcBef>
                <a:spcPts val="0"/>
              </a:spcBef>
              <a:buClr>
                <a:schemeClr val="dk1"/>
              </a:buClr>
              <a:buSzPts val="1100"/>
              <a:buNone/>
            </a:pPr>
            <a:r>
              <a:rPr lang="en-US" sz="1536" dirty="0">
                <a:ea typeface="Times New Roman"/>
                <a:cs typeface="Times New Roman"/>
                <a:sym typeface="Times New Roman"/>
              </a:rPr>
              <a:t>The table shows the number of hours each student spent studying, and whether they passed (1) or failed (0).</a:t>
            </a:r>
            <a:endParaRPr lang="en-US" sz="1536" dirty="0">
              <a:highlight>
                <a:srgbClr val="FFFFFF"/>
              </a:highlight>
              <a:ea typeface="Times New Roman"/>
              <a:cs typeface="Times New Roman"/>
              <a:sym typeface="Times New Roman"/>
            </a:endParaRPr>
          </a:p>
          <a:p>
            <a:pPr marL="0" indent="0" algn="just">
              <a:spcBef>
                <a:spcPts val="461"/>
              </a:spcBef>
              <a:buNone/>
            </a:pPr>
            <a:endParaRPr lang="en-US" sz="1536" dirty="0">
              <a:solidFill>
                <a:srgbClr val="202122"/>
              </a:solidFill>
              <a:highlight>
                <a:srgbClr val="FFFFFF"/>
              </a:highlight>
              <a:ea typeface="Times New Roman"/>
              <a:cs typeface="Times New Roman"/>
              <a:sym typeface="Times New Roman"/>
            </a:endParaRPr>
          </a:p>
        </p:txBody>
      </p:sp>
      <p:sp>
        <p:nvSpPr>
          <p:cNvPr id="22530" name="Title 1"/>
          <p:cNvSpPr>
            <a:spLocks noGrp="1"/>
          </p:cNvSpPr>
          <p:nvPr>
            <p:ph type="title"/>
          </p:nvPr>
        </p:nvSpPr>
        <p:spPr>
          <a:xfrm>
            <a:off x="275482"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161</a:t>
            </a:fld>
            <a:endParaRPr lang="en-US" altLang="en-US" sz="921">
              <a:solidFill>
                <a:srgbClr val="898989"/>
              </a:solidFill>
            </a:endParaRPr>
          </a:p>
        </p:txBody>
      </p:sp>
      <p:cxnSp>
        <p:nvCxnSpPr>
          <p:cNvPr id="7" name="Straight Connector 6"/>
          <p:cNvCxnSpPr/>
          <p:nvPr/>
        </p:nvCxnSpPr>
        <p:spPr>
          <a:xfrm>
            <a:off x="275482" y="95563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297FF58E-8B05-482B-B37A-544D40D946B8}"/>
              </a:ext>
            </a:extLst>
          </p:cNvPr>
          <p:cNvGraphicFramePr>
            <a:graphicFrameLocks noGrp="1"/>
          </p:cNvGraphicFramePr>
          <p:nvPr>
            <p:extLst/>
          </p:nvPr>
        </p:nvGraphicFramePr>
        <p:xfrm>
          <a:off x="425793" y="2892290"/>
          <a:ext cx="8063141" cy="710766"/>
        </p:xfrm>
        <a:graphic>
          <a:graphicData uri="http://schemas.openxmlformats.org/drawingml/2006/table">
            <a:tbl>
              <a:tblPr firstRow="1" firstCol="1" bandRow="1">
                <a:effectLst>
                  <a:outerShdw blurRad="50800" dist="38100" dir="5400000" algn="t" rotWithShape="0">
                    <a:prstClr val="black">
                      <a:alpha val="40000"/>
                    </a:prstClr>
                  </a:outerShdw>
                </a:effectLst>
                <a:tableStyleId>{10A1B5D5-9B99-4C35-A422-299274C87663}</a:tableStyleId>
              </a:tblPr>
              <a:tblGrid>
                <a:gridCol w="662423">
                  <a:extLst>
                    <a:ext uri="{9D8B030D-6E8A-4147-A177-3AD203B41FA5}">
                      <a16:colId xmlns:a16="http://schemas.microsoft.com/office/drawing/2014/main" val="1995558261"/>
                    </a:ext>
                  </a:extLst>
                </a:gridCol>
                <a:gridCol w="370315">
                  <a:extLst>
                    <a:ext uri="{9D8B030D-6E8A-4147-A177-3AD203B41FA5}">
                      <a16:colId xmlns:a16="http://schemas.microsoft.com/office/drawing/2014/main" val="828369174"/>
                    </a:ext>
                  </a:extLst>
                </a:gridCol>
                <a:gridCol w="370315">
                  <a:extLst>
                    <a:ext uri="{9D8B030D-6E8A-4147-A177-3AD203B41FA5}">
                      <a16:colId xmlns:a16="http://schemas.microsoft.com/office/drawing/2014/main" val="3680483417"/>
                    </a:ext>
                  </a:extLst>
                </a:gridCol>
                <a:gridCol w="370315">
                  <a:extLst>
                    <a:ext uri="{9D8B030D-6E8A-4147-A177-3AD203B41FA5}">
                      <a16:colId xmlns:a16="http://schemas.microsoft.com/office/drawing/2014/main" val="3020352582"/>
                    </a:ext>
                  </a:extLst>
                </a:gridCol>
                <a:gridCol w="370315">
                  <a:extLst>
                    <a:ext uri="{9D8B030D-6E8A-4147-A177-3AD203B41FA5}">
                      <a16:colId xmlns:a16="http://schemas.microsoft.com/office/drawing/2014/main" val="810464380"/>
                    </a:ext>
                  </a:extLst>
                </a:gridCol>
                <a:gridCol w="370315">
                  <a:extLst>
                    <a:ext uri="{9D8B030D-6E8A-4147-A177-3AD203B41FA5}">
                      <a16:colId xmlns:a16="http://schemas.microsoft.com/office/drawing/2014/main" val="2720047527"/>
                    </a:ext>
                  </a:extLst>
                </a:gridCol>
                <a:gridCol w="370315">
                  <a:extLst>
                    <a:ext uri="{9D8B030D-6E8A-4147-A177-3AD203B41FA5}">
                      <a16:colId xmlns:a16="http://schemas.microsoft.com/office/drawing/2014/main" val="3063127308"/>
                    </a:ext>
                  </a:extLst>
                </a:gridCol>
                <a:gridCol w="370315">
                  <a:extLst>
                    <a:ext uri="{9D8B030D-6E8A-4147-A177-3AD203B41FA5}">
                      <a16:colId xmlns:a16="http://schemas.microsoft.com/office/drawing/2014/main" val="4106592379"/>
                    </a:ext>
                  </a:extLst>
                </a:gridCol>
                <a:gridCol w="370315">
                  <a:extLst>
                    <a:ext uri="{9D8B030D-6E8A-4147-A177-3AD203B41FA5}">
                      <a16:colId xmlns:a16="http://schemas.microsoft.com/office/drawing/2014/main" val="1468528972"/>
                    </a:ext>
                  </a:extLst>
                </a:gridCol>
                <a:gridCol w="370315">
                  <a:extLst>
                    <a:ext uri="{9D8B030D-6E8A-4147-A177-3AD203B41FA5}">
                      <a16:colId xmlns:a16="http://schemas.microsoft.com/office/drawing/2014/main" val="3606602566"/>
                    </a:ext>
                  </a:extLst>
                </a:gridCol>
                <a:gridCol w="370315">
                  <a:extLst>
                    <a:ext uri="{9D8B030D-6E8A-4147-A177-3AD203B41FA5}">
                      <a16:colId xmlns:a16="http://schemas.microsoft.com/office/drawing/2014/main" val="3527550420"/>
                    </a:ext>
                  </a:extLst>
                </a:gridCol>
                <a:gridCol w="370315">
                  <a:extLst>
                    <a:ext uri="{9D8B030D-6E8A-4147-A177-3AD203B41FA5}">
                      <a16:colId xmlns:a16="http://schemas.microsoft.com/office/drawing/2014/main" val="1627067666"/>
                    </a:ext>
                  </a:extLst>
                </a:gridCol>
                <a:gridCol w="370315">
                  <a:extLst>
                    <a:ext uri="{9D8B030D-6E8A-4147-A177-3AD203B41FA5}">
                      <a16:colId xmlns:a16="http://schemas.microsoft.com/office/drawing/2014/main" val="3608862944"/>
                    </a:ext>
                  </a:extLst>
                </a:gridCol>
                <a:gridCol w="370315">
                  <a:extLst>
                    <a:ext uri="{9D8B030D-6E8A-4147-A177-3AD203B41FA5}">
                      <a16:colId xmlns:a16="http://schemas.microsoft.com/office/drawing/2014/main" val="648725771"/>
                    </a:ext>
                  </a:extLst>
                </a:gridCol>
                <a:gridCol w="370315">
                  <a:extLst>
                    <a:ext uri="{9D8B030D-6E8A-4147-A177-3AD203B41FA5}">
                      <a16:colId xmlns:a16="http://schemas.microsoft.com/office/drawing/2014/main" val="3093043963"/>
                    </a:ext>
                  </a:extLst>
                </a:gridCol>
                <a:gridCol w="370315">
                  <a:extLst>
                    <a:ext uri="{9D8B030D-6E8A-4147-A177-3AD203B41FA5}">
                      <a16:colId xmlns:a16="http://schemas.microsoft.com/office/drawing/2014/main" val="3121659527"/>
                    </a:ext>
                  </a:extLst>
                </a:gridCol>
                <a:gridCol w="370315">
                  <a:extLst>
                    <a:ext uri="{9D8B030D-6E8A-4147-A177-3AD203B41FA5}">
                      <a16:colId xmlns:a16="http://schemas.microsoft.com/office/drawing/2014/main" val="3376631728"/>
                    </a:ext>
                  </a:extLst>
                </a:gridCol>
                <a:gridCol w="370315">
                  <a:extLst>
                    <a:ext uri="{9D8B030D-6E8A-4147-A177-3AD203B41FA5}">
                      <a16:colId xmlns:a16="http://schemas.microsoft.com/office/drawing/2014/main" val="3175967204"/>
                    </a:ext>
                  </a:extLst>
                </a:gridCol>
                <a:gridCol w="370315">
                  <a:extLst>
                    <a:ext uri="{9D8B030D-6E8A-4147-A177-3AD203B41FA5}">
                      <a16:colId xmlns:a16="http://schemas.microsoft.com/office/drawing/2014/main" val="219264216"/>
                    </a:ext>
                  </a:extLst>
                </a:gridCol>
                <a:gridCol w="370315">
                  <a:extLst>
                    <a:ext uri="{9D8B030D-6E8A-4147-A177-3AD203B41FA5}">
                      <a16:colId xmlns:a16="http://schemas.microsoft.com/office/drawing/2014/main" val="480799441"/>
                    </a:ext>
                  </a:extLst>
                </a:gridCol>
                <a:gridCol w="364733">
                  <a:extLst>
                    <a:ext uri="{9D8B030D-6E8A-4147-A177-3AD203B41FA5}">
                      <a16:colId xmlns:a16="http://schemas.microsoft.com/office/drawing/2014/main" val="2794536653"/>
                    </a:ext>
                  </a:extLst>
                </a:gridCol>
              </a:tblGrid>
              <a:tr h="374460">
                <a:tc>
                  <a:txBody>
                    <a:bodyPr/>
                    <a:lstStyle/>
                    <a:p>
                      <a:pPr algn="ctr">
                        <a:spcAft>
                          <a:spcPts val="0"/>
                        </a:spcAft>
                      </a:pPr>
                      <a:r>
                        <a:rPr lang="en-IN" sz="1100">
                          <a:effectLst/>
                        </a:rPr>
                        <a:t>Hours (x</a:t>
                      </a:r>
                      <a:r>
                        <a:rPr lang="en-IN" sz="1100" baseline="-25000">
                          <a:effectLst/>
                        </a:rPr>
                        <a:t>i</a:t>
                      </a:r>
                      <a:r>
                        <a:rPr lang="en-IN" sz="1100">
                          <a:effectLst/>
                        </a:rPr>
                        <a:t>)</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2.00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3.25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4.50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5.00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5.50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703963260"/>
                  </a:ext>
                </a:extLst>
              </a:tr>
              <a:tr h="328678">
                <a:tc>
                  <a:txBody>
                    <a:bodyPr/>
                    <a:lstStyle/>
                    <a:p>
                      <a:pPr algn="ctr">
                        <a:spcAft>
                          <a:spcPts val="0"/>
                        </a:spcAft>
                      </a:pPr>
                      <a:r>
                        <a:rPr lang="en-IN" sz="1100" dirty="0">
                          <a:effectLst/>
                        </a:rPr>
                        <a:t>Pass (</a:t>
                      </a:r>
                      <a:r>
                        <a:rPr lang="en-IN" sz="1100" dirty="0" err="1">
                          <a:effectLst/>
                        </a:rPr>
                        <a:t>y</a:t>
                      </a:r>
                      <a:r>
                        <a:rPr lang="en-IN" sz="1100" baseline="-25000" dirty="0" err="1">
                          <a:effectLst/>
                        </a:rPr>
                        <a:t>i</a:t>
                      </a:r>
                      <a:r>
                        <a:rPr lang="en-IN" sz="1100" dirty="0">
                          <a:effectLst/>
                        </a:rPr>
                        <a:t>)</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564666"/>
                  </a:ext>
                </a:extLst>
              </a:tr>
            </a:tbl>
          </a:graphicData>
        </a:graphic>
      </p:graphicFrame>
      <p:sp>
        <p:nvSpPr>
          <p:cNvPr id="10" name="Rectangle 9">
            <a:extLst>
              <a:ext uri="{FF2B5EF4-FFF2-40B4-BE49-F238E27FC236}">
                <a16:creationId xmlns:a16="http://schemas.microsoft.com/office/drawing/2014/main" id="{5115BCE1-411D-4DB2-BD89-A654355F2BF0}"/>
              </a:ext>
            </a:extLst>
          </p:cNvPr>
          <p:cNvSpPr/>
          <p:nvPr/>
        </p:nvSpPr>
        <p:spPr>
          <a:xfrm>
            <a:off x="425792" y="4434135"/>
            <a:ext cx="8063140" cy="565026"/>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anchor="ctr">
            <a:spAutoFit/>
          </a:bodyPr>
          <a:lstStyle/>
          <a:p>
            <a:r>
              <a:rPr lang="en-US" altLang="en-US" sz="1536" b="1" dirty="0"/>
              <a:t>How does the number of hours spent studying affect the probability of the student passing the exam?</a:t>
            </a:r>
          </a:p>
        </p:txBody>
      </p:sp>
      <p:sp>
        <p:nvSpPr>
          <p:cNvPr id="2" name="Date Placeholder 1">
            <a:extLst>
              <a:ext uri="{FF2B5EF4-FFF2-40B4-BE49-F238E27FC236}">
                <a16:creationId xmlns:a16="http://schemas.microsoft.com/office/drawing/2014/main" id="{159DB6C0-5ECD-4617-8964-F5B4FC9E139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061AF8F-7003-4EB8-81AF-2B30458C212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6587853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13098"/>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162</a:t>
            </a:fld>
            <a:endParaRPr lang="en-US" altLang="en-US" sz="921">
              <a:solidFill>
                <a:srgbClr val="898989"/>
              </a:solidFill>
            </a:endParaRPr>
          </a:p>
        </p:txBody>
      </p:sp>
      <p:cxnSp>
        <p:nvCxnSpPr>
          <p:cNvPr id="7" name="Straight Connector 6"/>
          <p:cNvCxnSpPr/>
          <p:nvPr/>
        </p:nvCxnSpPr>
        <p:spPr>
          <a:xfrm>
            <a:off x="275482" y="108364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297FF58E-8B05-482B-B37A-544D40D946B8}"/>
              </a:ext>
            </a:extLst>
          </p:cNvPr>
          <p:cNvGraphicFramePr>
            <a:graphicFrameLocks noGrp="1"/>
          </p:cNvGraphicFramePr>
          <p:nvPr>
            <p:extLst>
              <p:ext uri="{D42A27DB-BD31-4B8C-83A1-F6EECF244321}">
                <p14:modId xmlns:p14="http://schemas.microsoft.com/office/powerpoint/2010/main" val="4225633089"/>
              </p:ext>
            </p:extLst>
          </p:nvPr>
        </p:nvGraphicFramePr>
        <p:xfrm>
          <a:off x="440208" y="2440508"/>
          <a:ext cx="8063141" cy="710766"/>
        </p:xfrm>
        <a:graphic>
          <a:graphicData uri="http://schemas.openxmlformats.org/drawingml/2006/table">
            <a:tbl>
              <a:tblPr firstRow="1" firstCol="1" bandRow="1">
                <a:effectLst>
                  <a:outerShdw blurRad="50800" dist="38100" dir="5400000" algn="t" rotWithShape="0">
                    <a:prstClr val="black">
                      <a:alpha val="40000"/>
                    </a:prstClr>
                  </a:outerShdw>
                </a:effectLst>
                <a:tableStyleId>{10A1B5D5-9B99-4C35-A422-299274C87663}</a:tableStyleId>
              </a:tblPr>
              <a:tblGrid>
                <a:gridCol w="662423">
                  <a:extLst>
                    <a:ext uri="{9D8B030D-6E8A-4147-A177-3AD203B41FA5}">
                      <a16:colId xmlns:a16="http://schemas.microsoft.com/office/drawing/2014/main" val="1995558261"/>
                    </a:ext>
                  </a:extLst>
                </a:gridCol>
                <a:gridCol w="370315">
                  <a:extLst>
                    <a:ext uri="{9D8B030D-6E8A-4147-A177-3AD203B41FA5}">
                      <a16:colId xmlns:a16="http://schemas.microsoft.com/office/drawing/2014/main" val="828369174"/>
                    </a:ext>
                  </a:extLst>
                </a:gridCol>
                <a:gridCol w="370315">
                  <a:extLst>
                    <a:ext uri="{9D8B030D-6E8A-4147-A177-3AD203B41FA5}">
                      <a16:colId xmlns:a16="http://schemas.microsoft.com/office/drawing/2014/main" val="3680483417"/>
                    </a:ext>
                  </a:extLst>
                </a:gridCol>
                <a:gridCol w="370315">
                  <a:extLst>
                    <a:ext uri="{9D8B030D-6E8A-4147-A177-3AD203B41FA5}">
                      <a16:colId xmlns:a16="http://schemas.microsoft.com/office/drawing/2014/main" val="3020352582"/>
                    </a:ext>
                  </a:extLst>
                </a:gridCol>
                <a:gridCol w="370315">
                  <a:extLst>
                    <a:ext uri="{9D8B030D-6E8A-4147-A177-3AD203B41FA5}">
                      <a16:colId xmlns:a16="http://schemas.microsoft.com/office/drawing/2014/main" val="810464380"/>
                    </a:ext>
                  </a:extLst>
                </a:gridCol>
                <a:gridCol w="370315">
                  <a:extLst>
                    <a:ext uri="{9D8B030D-6E8A-4147-A177-3AD203B41FA5}">
                      <a16:colId xmlns:a16="http://schemas.microsoft.com/office/drawing/2014/main" val="2720047527"/>
                    </a:ext>
                  </a:extLst>
                </a:gridCol>
                <a:gridCol w="370315">
                  <a:extLst>
                    <a:ext uri="{9D8B030D-6E8A-4147-A177-3AD203B41FA5}">
                      <a16:colId xmlns:a16="http://schemas.microsoft.com/office/drawing/2014/main" val="3063127308"/>
                    </a:ext>
                  </a:extLst>
                </a:gridCol>
                <a:gridCol w="370315">
                  <a:extLst>
                    <a:ext uri="{9D8B030D-6E8A-4147-A177-3AD203B41FA5}">
                      <a16:colId xmlns:a16="http://schemas.microsoft.com/office/drawing/2014/main" val="4106592379"/>
                    </a:ext>
                  </a:extLst>
                </a:gridCol>
                <a:gridCol w="370315">
                  <a:extLst>
                    <a:ext uri="{9D8B030D-6E8A-4147-A177-3AD203B41FA5}">
                      <a16:colId xmlns:a16="http://schemas.microsoft.com/office/drawing/2014/main" val="1468528972"/>
                    </a:ext>
                  </a:extLst>
                </a:gridCol>
                <a:gridCol w="370315">
                  <a:extLst>
                    <a:ext uri="{9D8B030D-6E8A-4147-A177-3AD203B41FA5}">
                      <a16:colId xmlns:a16="http://schemas.microsoft.com/office/drawing/2014/main" val="3606602566"/>
                    </a:ext>
                  </a:extLst>
                </a:gridCol>
                <a:gridCol w="370315">
                  <a:extLst>
                    <a:ext uri="{9D8B030D-6E8A-4147-A177-3AD203B41FA5}">
                      <a16:colId xmlns:a16="http://schemas.microsoft.com/office/drawing/2014/main" val="3527550420"/>
                    </a:ext>
                  </a:extLst>
                </a:gridCol>
                <a:gridCol w="370315">
                  <a:extLst>
                    <a:ext uri="{9D8B030D-6E8A-4147-A177-3AD203B41FA5}">
                      <a16:colId xmlns:a16="http://schemas.microsoft.com/office/drawing/2014/main" val="1627067666"/>
                    </a:ext>
                  </a:extLst>
                </a:gridCol>
                <a:gridCol w="370315">
                  <a:extLst>
                    <a:ext uri="{9D8B030D-6E8A-4147-A177-3AD203B41FA5}">
                      <a16:colId xmlns:a16="http://schemas.microsoft.com/office/drawing/2014/main" val="3608862944"/>
                    </a:ext>
                  </a:extLst>
                </a:gridCol>
                <a:gridCol w="370315">
                  <a:extLst>
                    <a:ext uri="{9D8B030D-6E8A-4147-A177-3AD203B41FA5}">
                      <a16:colId xmlns:a16="http://schemas.microsoft.com/office/drawing/2014/main" val="648725771"/>
                    </a:ext>
                  </a:extLst>
                </a:gridCol>
                <a:gridCol w="370315">
                  <a:extLst>
                    <a:ext uri="{9D8B030D-6E8A-4147-A177-3AD203B41FA5}">
                      <a16:colId xmlns:a16="http://schemas.microsoft.com/office/drawing/2014/main" val="3093043963"/>
                    </a:ext>
                  </a:extLst>
                </a:gridCol>
                <a:gridCol w="370315">
                  <a:extLst>
                    <a:ext uri="{9D8B030D-6E8A-4147-A177-3AD203B41FA5}">
                      <a16:colId xmlns:a16="http://schemas.microsoft.com/office/drawing/2014/main" val="3121659527"/>
                    </a:ext>
                  </a:extLst>
                </a:gridCol>
                <a:gridCol w="370315">
                  <a:extLst>
                    <a:ext uri="{9D8B030D-6E8A-4147-A177-3AD203B41FA5}">
                      <a16:colId xmlns:a16="http://schemas.microsoft.com/office/drawing/2014/main" val="3376631728"/>
                    </a:ext>
                  </a:extLst>
                </a:gridCol>
                <a:gridCol w="370315">
                  <a:extLst>
                    <a:ext uri="{9D8B030D-6E8A-4147-A177-3AD203B41FA5}">
                      <a16:colId xmlns:a16="http://schemas.microsoft.com/office/drawing/2014/main" val="3175967204"/>
                    </a:ext>
                  </a:extLst>
                </a:gridCol>
                <a:gridCol w="370315">
                  <a:extLst>
                    <a:ext uri="{9D8B030D-6E8A-4147-A177-3AD203B41FA5}">
                      <a16:colId xmlns:a16="http://schemas.microsoft.com/office/drawing/2014/main" val="219264216"/>
                    </a:ext>
                  </a:extLst>
                </a:gridCol>
                <a:gridCol w="370315">
                  <a:extLst>
                    <a:ext uri="{9D8B030D-6E8A-4147-A177-3AD203B41FA5}">
                      <a16:colId xmlns:a16="http://schemas.microsoft.com/office/drawing/2014/main" val="480799441"/>
                    </a:ext>
                  </a:extLst>
                </a:gridCol>
                <a:gridCol w="364733">
                  <a:extLst>
                    <a:ext uri="{9D8B030D-6E8A-4147-A177-3AD203B41FA5}">
                      <a16:colId xmlns:a16="http://schemas.microsoft.com/office/drawing/2014/main" val="2794536653"/>
                    </a:ext>
                  </a:extLst>
                </a:gridCol>
              </a:tblGrid>
              <a:tr h="374460">
                <a:tc>
                  <a:txBody>
                    <a:bodyPr/>
                    <a:lstStyle/>
                    <a:p>
                      <a:pPr algn="ctr">
                        <a:spcAft>
                          <a:spcPts val="0"/>
                        </a:spcAft>
                      </a:pPr>
                      <a:r>
                        <a:rPr lang="en-IN" sz="1100">
                          <a:effectLst/>
                        </a:rPr>
                        <a:t>Hours (x</a:t>
                      </a:r>
                      <a:r>
                        <a:rPr lang="en-IN" sz="1100" baseline="-25000">
                          <a:effectLst/>
                        </a:rPr>
                        <a:t>i</a:t>
                      </a:r>
                      <a:r>
                        <a:rPr lang="en-IN" sz="1100">
                          <a:effectLst/>
                        </a:rPr>
                        <a:t>)</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2.00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3.25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4.50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5.00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5.50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703963260"/>
                  </a:ext>
                </a:extLst>
              </a:tr>
              <a:tr h="328678">
                <a:tc>
                  <a:txBody>
                    <a:bodyPr/>
                    <a:lstStyle/>
                    <a:p>
                      <a:pPr algn="ctr">
                        <a:spcAft>
                          <a:spcPts val="0"/>
                        </a:spcAft>
                      </a:pPr>
                      <a:r>
                        <a:rPr lang="en-IN" sz="1100" dirty="0">
                          <a:effectLst/>
                        </a:rPr>
                        <a:t>Pass (</a:t>
                      </a:r>
                      <a:r>
                        <a:rPr lang="en-IN" sz="1100" dirty="0" err="1">
                          <a:effectLst/>
                        </a:rPr>
                        <a:t>y</a:t>
                      </a:r>
                      <a:r>
                        <a:rPr lang="en-IN" sz="1100" baseline="-25000" dirty="0" err="1">
                          <a:effectLst/>
                        </a:rPr>
                        <a:t>i</a:t>
                      </a:r>
                      <a:r>
                        <a:rPr lang="en-IN" sz="1100" dirty="0">
                          <a:effectLst/>
                        </a:rPr>
                        <a:t>)</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564666"/>
                  </a:ext>
                </a:extLst>
              </a:tr>
            </a:tbl>
          </a:graphicData>
        </a:graphic>
      </p:graphicFrame>
      <p:sp>
        <p:nvSpPr>
          <p:cNvPr id="3" name="Rectangle 2">
            <a:extLst>
              <a:ext uri="{FF2B5EF4-FFF2-40B4-BE49-F238E27FC236}">
                <a16:creationId xmlns:a16="http://schemas.microsoft.com/office/drawing/2014/main" id="{1305CFA9-B087-4349-8EBC-3705B715C554}"/>
              </a:ext>
            </a:extLst>
          </p:cNvPr>
          <p:cNvSpPr/>
          <p:nvPr/>
        </p:nvSpPr>
        <p:spPr>
          <a:xfrm>
            <a:off x="462474" y="4153470"/>
            <a:ext cx="8052009" cy="1285801"/>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spAutoFit/>
          </a:bodyPr>
          <a:lstStyle/>
          <a:p>
            <a:pPr marL="219399" indent="-219399">
              <a:buBlip>
                <a:blip r:embed="rId2"/>
              </a:buBlip>
            </a:pPr>
            <a:endParaRPr lang="en-US" sz="537" dirty="0"/>
          </a:p>
          <a:p>
            <a:pPr marL="219399" indent="-219399">
              <a:buBlip>
                <a:blip r:embed="rId2"/>
              </a:buBlip>
            </a:pPr>
            <a:r>
              <a:rPr lang="en-US" sz="1536" dirty="0"/>
              <a:t>The reason for using logistic regression for this problem is that the values of the dependent variable, pass and fail, while represented by "1" and "0", are not cardinal numbers. </a:t>
            </a:r>
          </a:p>
          <a:p>
            <a:pPr marL="219399" indent="-219399">
              <a:buBlip>
                <a:blip r:embed="rId2"/>
              </a:buBlip>
            </a:pPr>
            <a:endParaRPr lang="en-US" sz="1075" dirty="0"/>
          </a:p>
          <a:p>
            <a:pPr marL="219399" indent="-219399">
              <a:buBlip>
                <a:blip r:embed="rId2"/>
              </a:buBlip>
            </a:pPr>
            <a:r>
              <a:rPr lang="en-US" sz="1536" dirty="0"/>
              <a:t>If the problem was changed so that pass/fail was replaced with the grade 0 to 100 (cardinal numbers), then simple regression analysis could be used.</a:t>
            </a:r>
          </a:p>
        </p:txBody>
      </p:sp>
      <p:sp>
        <p:nvSpPr>
          <p:cNvPr id="10" name="Rectangle 9">
            <a:extLst>
              <a:ext uri="{FF2B5EF4-FFF2-40B4-BE49-F238E27FC236}">
                <a16:creationId xmlns:a16="http://schemas.microsoft.com/office/drawing/2014/main" id="{5D8C210A-AC13-40C1-9A7E-C065B2A2E749}"/>
              </a:ext>
            </a:extLst>
          </p:cNvPr>
          <p:cNvSpPr/>
          <p:nvPr/>
        </p:nvSpPr>
        <p:spPr>
          <a:xfrm>
            <a:off x="440209" y="1584053"/>
            <a:ext cx="8063141" cy="565026"/>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anchor="ctr">
            <a:spAutoFit/>
          </a:bodyPr>
          <a:lstStyle/>
          <a:p>
            <a:r>
              <a:rPr lang="en-US" altLang="en-US" sz="1536" b="1" dirty="0"/>
              <a:t>How does the number of hours spent studying affect the probability of the student passing the exam?</a:t>
            </a:r>
          </a:p>
        </p:txBody>
      </p:sp>
      <p:sp>
        <p:nvSpPr>
          <p:cNvPr id="11" name="Rectangle 10">
            <a:extLst>
              <a:ext uri="{FF2B5EF4-FFF2-40B4-BE49-F238E27FC236}">
                <a16:creationId xmlns:a16="http://schemas.microsoft.com/office/drawing/2014/main" id="{DF5E62B2-B439-4733-9499-BF3935E12622}"/>
              </a:ext>
            </a:extLst>
          </p:cNvPr>
          <p:cNvSpPr/>
          <p:nvPr/>
        </p:nvSpPr>
        <p:spPr>
          <a:xfrm>
            <a:off x="462474" y="3824790"/>
            <a:ext cx="925220" cy="3286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1536" b="1" dirty="0">
                <a:cs typeface="Times New Roman" panose="02020603050405020304" pitchFamily="18" charset="0"/>
              </a:rPr>
              <a:t>Note</a:t>
            </a:r>
          </a:p>
        </p:txBody>
      </p:sp>
      <p:sp>
        <p:nvSpPr>
          <p:cNvPr id="2" name="Date Placeholder 1">
            <a:extLst>
              <a:ext uri="{FF2B5EF4-FFF2-40B4-BE49-F238E27FC236}">
                <a16:creationId xmlns:a16="http://schemas.microsoft.com/office/drawing/2014/main" id="{E27FCB32-98C8-441A-9625-7DCA6B191E2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58D15AC2-79B5-40DD-83A4-C4A0B979E2F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871456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16956" y="415771"/>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163</a:t>
            </a:fld>
            <a:endParaRPr lang="en-US" altLang="en-US" sz="921">
              <a:solidFill>
                <a:srgbClr val="898989"/>
              </a:solidFill>
            </a:endParaRPr>
          </a:p>
        </p:txBody>
      </p:sp>
      <p:cxnSp>
        <p:nvCxnSpPr>
          <p:cNvPr id="7" name="Straight Connector 6"/>
          <p:cNvCxnSpPr/>
          <p:nvPr/>
        </p:nvCxnSpPr>
        <p:spPr>
          <a:xfrm>
            <a:off x="136530" y="96273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C66992B-5FB9-4165-A816-F53CE7E99F7F}"/>
                  </a:ext>
                </a:extLst>
              </p:cNvPr>
              <p:cNvSpPr/>
              <p:nvPr/>
            </p:nvSpPr>
            <p:spPr>
              <a:xfrm>
                <a:off x="316955" y="2749550"/>
                <a:ext cx="8063141" cy="176939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marL="219399" indent="-219399" algn="just">
                  <a:lnSpc>
                    <a:spcPct val="110000"/>
                  </a:lnSpc>
                  <a:buBlip>
                    <a:blip r:embed="rId2"/>
                  </a:buBlip>
                </a:pPr>
                <a:r>
                  <a:rPr lang="en-US" sz="1536" dirty="0">
                    <a:solidFill>
                      <a:srgbClr val="202122"/>
                    </a:solidFill>
                    <a:ea typeface="Times New Roman"/>
                    <a:cs typeface="Times New Roman"/>
                    <a:sym typeface="Times New Roman"/>
                  </a:rPr>
                  <a:t>We wish to </a:t>
                </a:r>
                <a:r>
                  <a:rPr lang="en-US" sz="1536" dirty="0">
                    <a:solidFill>
                      <a:srgbClr val="0070C0"/>
                    </a:solidFill>
                    <a:ea typeface="Times New Roman"/>
                    <a:cs typeface="Times New Roman"/>
                    <a:sym typeface="Times New Roman"/>
                  </a:rPr>
                  <a:t>fit a logistic function </a:t>
                </a:r>
                <a:r>
                  <a:rPr lang="en-US" sz="1536" dirty="0">
                    <a:solidFill>
                      <a:srgbClr val="202122"/>
                    </a:solidFill>
                    <a:ea typeface="Times New Roman"/>
                    <a:cs typeface="Times New Roman"/>
                    <a:sym typeface="Times New Roman"/>
                  </a:rPr>
                  <a:t>to the data consisting of the hours studied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baseline="-25000" dirty="0">
                        <a:solidFill>
                          <a:srgbClr val="002060"/>
                        </a:solidFill>
                        <a:latin typeface="Cambria Math" panose="02040503050406030204" pitchFamily="18" charset="0"/>
                        <a:ea typeface="Times New Roman"/>
                        <a:cs typeface="Times New Roman"/>
                        <a:sym typeface="Times New Roman"/>
                      </a:rPr>
                      <m:t>𝑖</m:t>
                    </m:r>
                  </m:oMath>
                </a14:m>
                <a:r>
                  <a:rPr lang="en-US" sz="1536" dirty="0">
                    <a:solidFill>
                      <a:srgbClr val="202122"/>
                    </a:solidFill>
                    <a:ea typeface="Times New Roman"/>
                    <a:cs typeface="Times New Roman"/>
                    <a:sym typeface="Times New Roman"/>
                  </a:rPr>
                  <a:t>) and the outcome of the test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𝑦</m:t>
                    </m:r>
                    <m:r>
                      <a:rPr lang="en-US" sz="1536" i="1" baseline="-25000" dirty="0">
                        <a:solidFill>
                          <a:srgbClr val="002060"/>
                        </a:solidFill>
                        <a:latin typeface="Cambria Math" panose="02040503050406030204" pitchFamily="18" charset="0"/>
                        <a:ea typeface="Times New Roman"/>
                        <a:cs typeface="Times New Roman"/>
                        <a:sym typeface="Times New Roman"/>
                      </a:rPr>
                      <m:t>𝑖</m:t>
                    </m:r>
                    <m:r>
                      <a:rPr lang="en-US" sz="1536" i="1" dirty="0">
                        <a:solidFill>
                          <a:srgbClr val="002060"/>
                        </a:solidFill>
                        <a:latin typeface="Cambria Math" panose="02040503050406030204" pitchFamily="18" charset="0"/>
                        <a:ea typeface="Times New Roman"/>
                        <a:cs typeface="Times New Roman"/>
                        <a:sym typeface="Times New Roman"/>
                      </a:rPr>
                      <m:t> =1</m:t>
                    </m:r>
                  </m:oMath>
                </a14:m>
                <a:r>
                  <a:rPr lang="en-US" sz="1536" dirty="0">
                    <a:solidFill>
                      <a:srgbClr val="202122"/>
                    </a:solidFill>
                    <a:ea typeface="Times New Roman"/>
                    <a:cs typeface="Times New Roman"/>
                    <a:sym typeface="Times New Roman"/>
                  </a:rPr>
                  <a:t> for pass, 0 for fail). </a:t>
                </a:r>
              </a:p>
              <a:p>
                <a:pPr marL="219399" indent="-219399" algn="just">
                  <a:lnSpc>
                    <a:spcPct val="110000"/>
                  </a:lnSpc>
                  <a:buBlip>
                    <a:blip r:embed="rId2"/>
                  </a:buBlip>
                </a:pPr>
                <a:endParaRPr lang="en-US" sz="768" dirty="0">
                  <a:solidFill>
                    <a:srgbClr val="202122"/>
                  </a:solidFill>
                  <a:ea typeface="Times New Roman"/>
                  <a:cs typeface="Times New Roman"/>
                  <a:sym typeface="Times New Roman"/>
                </a:endParaRPr>
              </a:p>
              <a:p>
                <a:pPr marL="219399" indent="-219399" algn="just">
                  <a:lnSpc>
                    <a:spcPct val="110000"/>
                  </a:lnSpc>
                  <a:buBlip>
                    <a:blip r:embed="rId2"/>
                  </a:buBlip>
                </a:pPr>
                <a:r>
                  <a:rPr lang="en-US" sz="1536" dirty="0">
                    <a:solidFill>
                      <a:srgbClr val="202122"/>
                    </a:solidFill>
                    <a:ea typeface="Times New Roman"/>
                    <a:cs typeface="Times New Roman"/>
                    <a:sym typeface="Times New Roman"/>
                  </a:rPr>
                  <a:t>The data points are indexed by the subscript </a:t>
                </a:r>
                <a:r>
                  <a:rPr lang="en-US" sz="1536" dirty="0" err="1">
                    <a:solidFill>
                      <a:srgbClr val="202122"/>
                    </a:solidFill>
                    <a:ea typeface="Times New Roman"/>
                    <a:cs typeface="Times New Roman"/>
                    <a:sym typeface="Times New Roman"/>
                  </a:rPr>
                  <a:t>i</a:t>
                </a:r>
                <a:r>
                  <a:rPr lang="en-US" sz="1536" dirty="0">
                    <a:solidFill>
                      <a:srgbClr val="202122"/>
                    </a:solidFill>
                    <a:ea typeface="Times New Roman"/>
                    <a:cs typeface="Times New Roman"/>
                    <a:sym typeface="Times New Roman"/>
                  </a:rPr>
                  <a:t> which runs from </a:t>
                </a:r>
                <a14:m>
                  <m:oMath xmlns:m="http://schemas.openxmlformats.org/officeDocument/2006/math">
                    <m:r>
                      <m:rPr>
                        <m:sty m:val="p"/>
                      </m:rPr>
                      <a:rPr lang="en-US" sz="1536" dirty="0">
                        <a:solidFill>
                          <a:srgbClr val="002060"/>
                        </a:solidFill>
                        <a:latin typeface="Cambria Math" panose="02040503050406030204" pitchFamily="18" charset="0"/>
                        <a:ea typeface="Times New Roman"/>
                        <a:cs typeface="Times New Roman"/>
                        <a:sym typeface="Times New Roman"/>
                      </a:rPr>
                      <m:t>i</m:t>
                    </m:r>
                    <m:r>
                      <a:rPr lang="en-US" sz="1536" i="1" dirty="0">
                        <a:solidFill>
                          <a:srgbClr val="002060"/>
                        </a:solidFill>
                        <a:latin typeface="Cambria Math" panose="02040503050406030204" pitchFamily="18" charset="0"/>
                        <a:ea typeface="Times New Roman"/>
                        <a:cs typeface="Times New Roman"/>
                        <a:sym typeface="Times New Roman"/>
                      </a:rPr>
                      <m:t>=1</m:t>
                    </m:r>
                  </m:oMath>
                </a14:m>
                <a:r>
                  <a:rPr lang="en-US" sz="1536" dirty="0">
                    <a:solidFill>
                      <a:srgbClr val="202122"/>
                    </a:solidFill>
                    <a:ea typeface="Times New Roman"/>
                    <a:cs typeface="Times New Roman"/>
                    <a:sym typeface="Times New Roman"/>
                  </a:rPr>
                  <a:t> to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20 (=</m:t>
                    </m:r>
                    <m:r>
                      <a:rPr lang="en-US" sz="1536" i="1" dirty="0">
                        <a:solidFill>
                          <a:srgbClr val="002060"/>
                        </a:solidFill>
                        <a:latin typeface="Cambria Math" panose="02040503050406030204" pitchFamily="18" charset="0"/>
                        <a:ea typeface="Times New Roman"/>
                        <a:cs typeface="Times New Roman"/>
                        <a:sym typeface="Times New Roman"/>
                      </a:rPr>
                      <m:t>𝑛</m:t>
                    </m:r>
                    <m:r>
                      <a:rPr lang="en-US" sz="1536" i="1" dirty="0">
                        <a:solidFill>
                          <a:srgbClr val="002060"/>
                        </a:solidFill>
                        <a:latin typeface="Cambria Math" panose="02040503050406030204" pitchFamily="18" charset="0"/>
                        <a:ea typeface="Times New Roman"/>
                        <a:cs typeface="Times New Roman"/>
                        <a:sym typeface="Times New Roman"/>
                      </a:rPr>
                      <m:t>)</m:t>
                    </m:r>
                  </m:oMath>
                </a14:m>
                <a:r>
                  <a:rPr lang="en-US" sz="1536" dirty="0">
                    <a:solidFill>
                      <a:srgbClr val="202122"/>
                    </a:solidFill>
                    <a:ea typeface="Times New Roman"/>
                    <a:cs typeface="Times New Roman"/>
                    <a:sym typeface="Times New Roman"/>
                  </a:rPr>
                  <a:t>. The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𝑥</m:t>
                    </m:r>
                  </m:oMath>
                </a14:m>
                <a:r>
                  <a:rPr lang="en-US" sz="1536" dirty="0">
                    <a:solidFill>
                      <a:srgbClr val="202122"/>
                    </a:solidFill>
                    <a:ea typeface="Times New Roman"/>
                    <a:cs typeface="Times New Roman"/>
                    <a:sym typeface="Times New Roman"/>
                  </a:rPr>
                  <a:t> variable is called the "</a:t>
                </a:r>
                <a:r>
                  <a:rPr lang="en-US" sz="1536" dirty="0">
                    <a:solidFill>
                      <a:srgbClr val="0070C0"/>
                    </a:solidFill>
                    <a:ea typeface="Times New Roman"/>
                    <a:cs typeface="Times New Roman"/>
                    <a:sym typeface="Times New Roman"/>
                  </a:rPr>
                  <a:t>explanatory variable</a:t>
                </a:r>
                <a:r>
                  <a:rPr lang="en-US" sz="1536" dirty="0">
                    <a:solidFill>
                      <a:srgbClr val="202122"/>
                    </a:solidFill>
                    <a:ea typeface="Times New Roman"/>
                    <a:cs typeface="Times New Roman"/>
                    <a:sym typeface="Times New Roman"/>
                  </a:rPr>
                  <a:t>", and the </a:t>
                </a:r>
                <a:r>
                  <a:rPr lang="en-US" sz="1536" i="1" dirty="0">
                    <a:solidFill>
                      <a:srgbClr val="202122"/>
                    </a:solidFill>
                    <a:ea typeface="Times New Roman"/>
                    <a:cs typeface="Times New Roman"/>
                    <a:sym typeface="Times New Roman"/>
                  </a:rPr>
                  <a:t>y</a:t>
                </a:r>
                <a:r>
                  <a:rPr lang="en-US" sz="1536" dirty="0">
                    <a:solidFill>
                      <a:srgbClr val="202122"/>
                    </a:solidFill>
                    <a:ea typeface="Times New Roman"/>
                    <a:cs typeface="Times New Roman"/>
                    <a:sym typeface="Times New Roman"/>
                  </a:rPr>
                  <a:t> variable is called the "</a:t>
                </a:r>
                <a:r>
                  <a:rPr lang="en-US" sz="1536" b="1" dirty="0">
                    <a:solidFill>
                      <a:srgbClr val="0070C0"/>
                    </a:solidFill>
                    <a:ea typeface="Times New Roman"/>
                    <a:cs typeface="Times New Roman"/>
                    <a:sym typeface="Times New Roman"/>
                  </a:rPr>
                  <a:t>categorical variable</a:t>
                </a:r>
                <a:r>
                  <a:rPr lang="en-US" sz="1536" dirty="0">
                    <a:solidFill>
                      <a:srgbClr val="202122"/>
                    </a:solidFill>
                    <a:ea typeface="Times New Roman"/>
                    <a:cs typeface="Times New Roman"/>
                    <a:sym typeface="Times New Roman"/>
                  </a:rPr>
                  <a:t>" consisting of two categories: "</a:t>
                </a:r>
                <a:r>
                  <a:rPr lang="en-US" sz="1536" b="1" dirty="0">
                    <a:solidFill>
                      <a:srgbClr val="202122"/>
                    </a:solidFill>
                    <a:ea typeface="Times New Roman"/>
                    <a:cs typeface="Times New Roman"/>
                    <a:sym typeface="Times New Roman"/>
                  </a:rPr>
                  <a:t>pass</a:t>
                </a:r>
                <a:r>
                  <a:rPr lang="en-US" sz="1536" dirty="0">
                    <a:solidFill>
                      <a:srgbClr val="202122"/>
                    </a:solidFill>
                    <a:ea typeface="Times New Roman"/>
                    <a:cs typeface="Times New Roman"/>
                    <a:sym typeface="Times New Roman"/>
                  </a:rPr>
                  <a:t>" or "</a:t>
                </a:r>
                <a:r>
                  <a:rPr lang="en-US" sz="1536" b="1" dirty="0">
                    <a:solidFill>
                      <a:srgbClr val="202122"/>
                    </a:solidFill>
                    <a:ea typeface="Times New Roman"/>
                    <a:cs typeface="Times New Roman"/>
                    <a:sym typeface="Times New Roman"/>
                  </a:rPr>
                  <a:t>fail</a:t>
                </a:r>
                <a:r>
                  <a:rPr lang="en-US" sz="1536" dirty="0">
                    <a:solidFill>
                      <a:srgbClr val="202122"/>
                    </a:solidFill>
                    <a:ea typeface="Times New Roman"/>
                    <a:cs typeface="Times New Roman"/>
                    <a:sym typeface="Times New Roman"/>
                  </a:rPr>
                  <a:t>" corresponding to the categorical values 1 and 0, respectively.</a:t>
                </a:r>
              </a:p>
            </p:txBody>
          </p:sp>
        </mc:Choice>
        <mc:Fallback xmlns="">
          <p:sp>
            <p:nvSpPr>
              <p:cNvPr id="3" name="Rectangle 2">
                <a:extLst>
                  <a:ext uri="{FF2B5EF4-FFF2-40B4-BE49-F238E27FC236}">
                    <a16:creationId xmlns:a16="http://schemas.microsoft.com/office/drawing/2014/main" id="{8C66992B-5FB9-4165-A816-F53CE7E99F7F}"/>
                  </a:ext>
                </a:extLst>
              </p:cNvPr>
              <p:cNvSpPr>
                <a:spLocks noRot="1" noChangeAspect="1" noMove="1" noResize="1" noEditPoints="1" noAdjustHandles="1" noChangeArrowheads="1" noChangeShapeType="1" noTextEdit="1"/>
              </p:cNvSpPr>
              <p:nvPr/>
            </p:nvSpPr>
            <p:spPr>
              <a:xfrm>
                <a:off x="316955" y="2749550"/>
                <a:ext cx="8063141" cy="1769395"/>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graphicFrame>
        <p:nvGraphicFramePr>
          <p:cNvPr id="8" name="Table 7">
            <a:extLst>
              <a:ext uri="{FF2B5EF4-FFF2-40B4-BE49-F238E27FC236}">
                <a16:creationId xmlns:a16="http://schemas.microsoft.com/office/drawing/2014/main" id="{7D6DDB9B-AEAE-CCF9-9E15-CC913EF1CB11}"/>
              </a:ext>
            </a:extLst>
          </p:cNvPr>
          <p:cNvGraphicFramePr>
            <a:graphicFrameLocks noGrp="1"/>
          </p:cNvGraphicFramePr>
          <p:nvPr>
            <p:extLst>
              <p:ext uri="{D42A27DB-BD31-4B8C-83A1-F6EECF244321}">
                <p14:modId xmlns:p14="http://schemas.microsoft.com/office/powerpoint/2010/main" val="2920584650"/>
              </p:ext>
            </p:extLst>
          </p:nvPr>
        </p:nvGraphicFramePr>
        <p:xfrm>
          <a:off x="316956" y="1564356"/>
          <a:ext cx="8063141" cy="710766"/>
        </p:xfrm>
        <a:graphic>
          <a:graphicData uri="http://schemas.openxmlformats.org/drawingml/2006/table">
            <a:tbl>
              <a:tblPr firstRow="1" firstCol="1" bandRow="1">
                <a:effectLst>
                  <a:outerShdw blurRad="50800" dist="38100" dir="5400000" algn="t" rotWithShape="0">
                    <a:prstClr val="black">
                      <a:alpha val="40000"/>
                    </a:prstClr>
                  </a:outerShdw>
                </a:effectLst>
                <a:tableStyleId>{10A1B5D5-9B99-4C35-A422-299274C87663}</a:tableStyleId>
              </a:tblPr>
              <a:tblGrid>
                <a:gridCol w="662423">
                  <a:extLst>
                    <a:ext uri="{9D8B030D-6E8A-4147-A177-3AD203B41FA5}">
                      <a16:colId xmlns:a16="http://schemas.microsoft.com/office/drawing/2014/main" val="1995558261"/>
                    </a:ext>
                  </a:extLst>
                </a:gridCol>
                <a:gridCol w="370315">
                  <a:extLst>
                    <a:ext uri="{9D8B030D-6E8A-4147-A177-3AD203B41FA5}">
                      <a16:colId xmlns:a16="http://schemas.microsoft.com/office/drawing/2014/main" val="828369174"/>
                    </a:ext>
                  </a:extLst>
                </a:gridCol>
                <a:gridCol w="370315">
                  <a:extLst>
                    <a:ext uri="{9D8B030D-6E8A-4147-A177-3AD203B41FA5}">
                      <a16:colId xmlns:a16="http://schemas.microsoft.com/office/drawing/2014/main" val="3680483417"/>
                    </a:ext>
                  </a:extLst>
                </a:gridCol>
                <a:gridCol w="370315">
                  <a:extLst>
                    <a:ext uri="{9D8B030D-6E8A-4147-A177-3AD203B41FA5}">
                      <a16:colId xmlns:a16="http://schemas.microsoft.com/office/drawing/2014/main" val="3020352582"/>
                    </a:ext>
                  </a:extLst>
                </a:gridCol>
                <a:gridCol w="370315">
                  <a:extLst>
                    <a:ext uri="{9D8B030D-6E8A-4147-A177-3AD203B41FA5}">
                      <a16:colId xmlns:a16="http://schemas.microsoft.com/office/drawing/2014/main" val="810464380"/>
                    </a:ext>
                  </a:extLst>
                </a:gridCol>
                <a:gridCol w="370315">
                  <a:extLst>
                    <a:ext uri="{9D8B030D-6E8A-4147-A177-3AD203B41FA5}">
                      <a16:colId xmlns:a16="http://schemas.microsoft.com/office/drawing/2014/main" val="2720047527"/>
                    </a:ext>
                  </a:extLst>
                </a:gridCol>
                <a:gridCol w="370315">
                  <a:extLst>
                    <a:ext uri="{9D8B030D-6E8A-4147-A177-3AD203B41FA5}">
                      <a16:colId xmlns:a16="http://schemas.microsoft.com/office/drawing/2014/main" val="3063127308"/>
                    </a:ext>
                  </a:extLst>
                </a:gridCol>
                <a:gridCol w="370315">
                  <a:extLst>
                    <a:ext uri="{9D8B030D-6E8A-4147-A177-3AD203B41FA5}">
                      <a16:colId xmlns:a16="http://schemas.microsoft.com/office/drawing/2014/main" val="4106592379"/>
                    </a:ext>
                  </a:extLst>
                </a:gridCol>
                <a:gridCol w="370315">
                  <a:extLst>
                    <a:ext uri="{9D8B030D-6E8A-4147-A177-3AD203B41FA5}">
                      <a16:colId xmlns:a16="http://schemas.microsoft.com/office/drawing/2014/main" val="1468528972"/>
                    </a:ext>
                  </a:extLst>
                </a:gridCol>
                <a:gridCol w="370315">
                  <a:extLst>
                    <a:ext uri="{9D8B030D-6E8A-4147-A177-3AD203B41FA5}">
                      <a16:colId xmlns:a16="http://schemas.microsoft.com/office/drawing/2014/main" val="3606602566"/>
                    </a:ext>
                  </a:extLst>
                </a:gridCol>
                <a:gridCol w="370315">
                  <a:extLst>
                    <a:ext uri="{9D8B030D-6E8A-4147-A177-3AD203B41FA5}">
                      <a16:colId xmlns:a16="http://schemas.microsoft.com/office/drawing/2014/main" val="3527550420"/>
                    </a:ext>
                  </a:extLst>
                </a:gridCol>
                <a:gridCol w="370315">
                  <a:extLst>
                    <a:ext uri="{9D8B030D-6E8A-4147-A177-3AD203B41FA5}">
                      <a16:colId xmlns:a16="http://schemas.microsoft.com/office/drawing/2014/main" val="1627067666"/>
                    </a:ext>
                  </a:extLst>
                </a:gridCol>
                <a:gridCol w="370315">
                  <a:extLst>
                    <a:ext uri="{9D8B030D-6E8A-4147-A177-3AD203B41FA5}">
                      <a16:colId xmlns:a16="http://schemas.microsoft.com/office/drawing/2014/main" val="3608862944"/>
                    </a:ext>
                  </a:extLst>
                </a:gridCol>
                <a:gridCol w="370315">
                  <a:extLst>
                    <a:ext uri="{9D8B030D-6E8A-4147-A177-3AD203B41FA5}">
                      <a16:colId xmlns:a16="http://schemas.microsoft.com/office/drawing/2014/main" val="648725771"/>
                    </a:ext>
                  </a:extLst>
                </a:gridCol>
                <a:gridCol w="370315">
                  <a:extLst>
                    <a:ext uri="{9D8B030D-6E8A-4147-A177-3AD203B41FA5}">
                      <a16:colId xmlns:a16="http://schemas.microsoft.com/office/drawing/2014/main" val="3093043963"/>
                    </a:ext>
                  </a:extLst>
                </a:gridCol>
                <a:gridCol w="370315">
                  <a:extLst>
                    <a:ext uri="{9D8B030D-6E8A-4147-A177-3AD203B41FA5}">
                      <a16:colId xmlns:a16="http://schemas.microsoft.com/office/drawing/2014/main" val="3121659527"/>
                    </a:ext>
                  </a:extLst>
                </a:gridCol>
                <a:gridCol w="370315">
                  <a:extLst>
                    <a:ext uri="{9D8B030D-6E8A-4147-A177-3AD203B41FA5}">
                      <a16:colId xmlns:a16="http://schemas.microsoft.com/office/drawing/2014/main" val="3376631728"/>
                    </a:ext>
                  </a:extLst>
                </a:gridCol>
                <a:gridCol w="370315">
                  <a:extLst>
                    <a:ext uri="{9D8B030D-6E8A-4147-A177-3AD203B41FA5}">
                      <a16:colId xmlns:a16="http://schemas.microsoft.com/office/drawing/2014/main" val="3175967204"/>
                    </a:ext>
                  </a:extLst>
                </a:gridCol>
                <a:gridCol w="370315">
                  <a:extLst>
                    <a:ext uri="{9D8B030D-6E8A-4147-A177-3AD203B41FA5}">
                      <a16:colId xmlns:a16="http://schemas.microsoft.com/office/drawing/2014/main" val="219264216"/>
                    </a:ext>
                  </a:extLst>
                </a:gridCol>
                <a:gridCol w="370315">
                  <a:extLst>
                    <a:ext uri="{9D8B030D-6E8A-4147-A177-3AD203B41FA5}">
                      <a16:colId xmlns:a16="http://schemas.microsoft.com/office/drawing/2014/main" val="480799441"/>
                    </a:ext>
                  </a:extLst>
                </a:gridCol>
                <a:gridCol w="364733">
                  <a:extLst>
                    <a:ext uri="{9D8B030D-6E8A-4147-A177-3AD203B41FA5}">
                      <a16:colId xmlns:a16="http://schemas.microsoft.com/office/drawing/2014/main" val="2794536653"/>
                    </a:ext>
                  </a:extLst>
                </a:gridCol>
              </a:tblGrid>
              <a:tr h="374460">
                <a:tc>
                  <a:txBody>
                    <a:bodyPr/>
                    <a:lstStyle/>
                    <a:p>
                      <a:pPr algn="ctr">
                        <a:spcAft>
                          <a:spcPts val="0"/>
                        </a:spcAft>
                      </a:pPr>
                      <a:r>
                        <a:rPr lang="en-IN" sz="1100">
                          <a:effectLst/>
                        </a:rPr>
                        <a:t>Hours (x</a:t>
                      </a:r>
                      <a:r>
                        <a:rPr lang="en-IN" sz="1100" baseline="-25000">
                          <a:effectLst/>
                        </a:rPr>
                        <a:t>i</a:t>
                      </a:r>
                      <a:r>
                        <a:rPr lang="en-IN" sz="1100">
                          <a:effectLst/>
                        </a:rPr>
                        <a:t>)</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2.00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3.25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4.50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5.00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5.50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703963260"/>
                  </a:ext>
                </a:extLst>
              </a:tr>
              <a:tr h="328678">
                <a:tc>
                  <a:txBody>
                    <a:bodyPr/>
                    <a:lstStyle/>
                    <a:p>
                      <a:pPr algn="ctr">
                        <a:spcAft>
                          <a:spcPts val="0"/>
                        </a:spcAft>
                      </a:pPr>
                      <a:r>
                        <a:rPr lang="en-IN" sz="1100" dirty="0">
                          <a:effectLst/>
                        </a:rPr>
                        <a:t>Pass (</a:t>
                      </a:r>
                      <a:r>
                        <a:rPr lang="en-IN" sz="1100" dirty="0" err="1">
                          <a:effectLst/>
                        </a:rPr>
                        <a:t>y</a:t>
                      </a:r>
                      <a:r>
                        <a:rPr lang="en-IN" sz="1100" baseline="-25000" dirty="0" err="1">
                          <a:effectLst/>
                        </a:rPr>
                        <a:t>i</a:t>
                      </a:r>
                      <a:r>
                        <a:rPr lang="en-IN" sz="1100" dirty="0">
                          <a:effectLst/>
                        </a:rPr>
                        <a:t>)</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564666"/>
                  </a:ext>
                </a:extLst>
              </a:tr>
            </a:tbl>
          </a:graphicData>
        </a:graphic>
      </p:graphicFrame>
      <p:sp>
        <p:nvSpPr>
          <p:cNvPr id="2" name="Date Placeholder 1">
            <a:extLst>
              <a:ext uri="{FF2B5EF4-FFF2-40B4-BE49-F238E27FC236}">
                <a16:creationId xmlns:a16="http://schemas.microsoft.com/office/drawing/2014/main" id="{7F343657-D7BB-4983-BDF4-5F2755DD9F2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518FE3F2-A0E7-467C-823D-503D4D06DB6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6520119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09678"/>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164</a:t>
            </a:fld>
            <a:endParaRPr lang="en-US" altLang="en-US" sz="921">
              <a:solidFill>
                <a:srgbClr val="898989"/>
              </a:solidFill>
            </a:endParaRPr>
          </a:p>
        </p:txBody>
      </p:sp>
      <p:cxnSp>
        <p:nvCxnSpPr>
          <p:cNvPr id="7" name="Straight Connector 6"/>
          <p:cNvCxnSpPr/>
          <p:nvPr/>
        </p:nvCxnSpPr>
        <p:spPr>
          <a:xfrm>
            <a:off x="275482" y="98001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6" name="Google Shape;130;p25">
            <a:extLst>
              <a:ext uri="{FF2B5EF4-FFF2-40B4-BE49-F238E27FC236}">
                <a16:creationId xmlns:a16="http://schemas.microsoft.com/office/drawing/2014/main" id="{83252273-A25E-4988-A017-D60FE4D8A508}"/>
              </a:ext>
            </a:extLst>
          </p:cNvPr>
          <p:cNvPicPr preferRelativeResize="0"/>
          <p:nvPr/>
        </p:nvPicPr>
        <p:blipFill>
          <a:blip r:embed="rId2">
            <a:alphaModFix/>
          </a:blip>
          <a:stretch>
            <a:fillRect/>
          </a:stretch>
        </p:blipFill>
        <p:spPr>
          <a:xfrm>
            <a:off x="2896711" y="2889935"/>
            <a:ext cx="3375474" cy="2404077"/>
          </a:xfrm>
          <a:prstGeom prst="rect">
            <a:avLst/>
          </a:prstGeom>
          <a:noFill/>
          <a:ln>
            <a:solidFill>
              <a:schemeClr val="accent2"/>
            </a:solidFill>
          </a:ln>
          <a:effectLst>
            <a:outerShdw blurRad="50800" dist="38100" dir="5400000" algn="t" rotWithShape="0">
              <a:prstClr val="black">
                <a:alpha val="40000"/>
              </a:prstClr>
            </a:outerShdw>
          </a:effectLst>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0284C77B-C477-43F1-A3EA-1FD67EA0A3BB}"/>
                  </a:ext>
                </a:extLst>
              </p:cNvPr>
              <p:cNvSpPr/>
              <p:nvPr/>
            </p:nvSpPr>
            <p:spPr>
              <a:xfrm>
                <a:off x="2896711" y="1198888"/>
                <a:ext cx="3375474" cy="1204261"/>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none">
                <a:noAutofit/>
              </a:bodyPr>
              <a:lstStyle/>
              <a:p>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𝜇</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𝑠</m:t>
                              </m:r>
                            </m:sup>
                          </m:sSup>
                        </m:den>
                      </m:f>
                    </m:oMath>
                  </m:oMathPara>
                </a14:m>
                <a:endParaRPr lang="en-IN" sz="1536" dirty="0"/>
              </a:p>
              <a:p>
                <a:endParaRPr lang="en-IN" sz="1228" dirty="0"/>
              </a:p>
              <a:p>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sSub>
                        <m:sSubPr>
                          <m:ctrlPr>
                            <a:rPr lang="en-IN"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𝑙𝑜𝑔</m:t>
                          </m:r>
                        </m:e>
                        <m:sub>
                          <m:r>
                            <a:rPr lang="en-IN" sz="1536" i="1">
                              <a:solidFill>
                                <a:srgbClr val="002060"/>
                              </a:solidFill>
                              <a:latin typeface="Cambria Math" panose="02040503050406030204" pitchFamily="18" charset="0"/>
                            </a:rPr>
                            <m:t>𝑏</m:t>
                          </m:r>
                        </m:sub>
                      </m:sSub>
                      <m:f>
                        <m:fPr>
                          <m:ctrlPr>
                            <a:rPr lang="en-IN"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𝑝</m:t>
                          </m:r>
                        </m:num>
                        <m:den>
                          <m:r>
                            <a:rPr lang="en-IN" sz="1536" i="1">
                              <a:solidFill>
                                <a:srgbClr val="002060"/>
                              </a:solidFill>
                              <a:latin typeface="Cambria Math" panose="02040503050406030204" pitchFamily="18" charset="0"/>
                            </a:rPr>
                            <m:t>1−</m:t>
                          </m:r>
                          <m:r>
                            <a:rPr lang="en-IN" sz="1536" i="1">
                              <a:solidFill>
                                <a:srgbClr val="002060"/>
                              </a:solidFill>
                              <a:latin typeface="Cambria Math" panose="02040503050406030204" pitchFamily="18" charset="0"/>
                            </a:rPr>
                            <m:t>𝑝</m:t>
                          </m:r>
                        </m:den>
                      </m:f>
                    </m:oMath>
                  </m:oMathPara>
                </a14:m>
                <a:endParaRPr lang="en-IN" sz="1536" dirty="0">
                  <a:solidFill>
                    <a:srgbClr val="002060"/>
                  </a:solidFill>
                </a:endParaRPr>
              </a:p>
            </p:txBody>
          </p:sp>
        </mc:Choice>
        <mc:Fallback xmlns="">
          <p:sp>
            <p:nvSpPr>
              <p:cNvPr id="17" name="Rectangle 16">
                <a:extLst>
                  <a:ext uri="{FF2B5EF4-FFF2-40B4-BE49-F238E27FC236}">
                    <a16:creationId xmlns:a16="http://schemas.microsoft.com/office/drawing/2014/main" id="{0284C77B-C477-43F1-A3EA-1FD67EA0A3BB}"/>
                  </a:ext>
                </a:extLst>
              </p:cNvPr>
              <p:cNvSpPr>
                <a:spLocks noRot="1" noChangeAspect="1" noMove="1" noResize="1" noEditPoints="1" noAdjustHandles="1" noChangeArrowheads="1" noChangeShapeType="1" noTextEdit="1"/>
              </p:cNvSpPr>
              <p:nvPr/>
            </p:nvSpPr>
            <p:spPr>
              <a:xfrm>
                <a:off x="2896711" y="1198888"/>
                <a:ext cx="3375474" cy="1204261"/>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D21C1A3-C4D6-4E10-B6F3-9A8E83A42EEF}"/>
                  </a:ext>
                </a:extLst>
              </p:cNvPr>
              <p:cNvSpPr/>
              <p:nvPr/>
            </p:nvSpPr>
            <p:spPr>
              <a:xfrm>
                <a:off x="688754" y="5516870"/>
                <a:ext cx="7509880" cy="575808"/>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noAutofit/>
              </a:bodyPr>
              <a:lstStyle/>
              <a:p>
                <a:pPr marL="263279" indent="-263279" algn="just">
                  <a:buBlip>
                    <a:blip r:embed="rId4"/>
                  </a:buBlip>
                </a:pPr>
                <a:r>
                  <a:rPr lang="en-US" sz="1536" dirty="0"/>
                  <a:t>Graph of a logistic regression curve fitted to the (</a:t>
                </a:r>
                <a14:m>
                  <m:oMath xmlns:m="http://schemas.openxmlformats.org/officeDocument/2006/math">
                    <m:r>
                      <a:rPr lang="en-US" sz="1536" i="1" dirty="0">
                        <a:solidFill>
                          <a:srgbClr val="002060"/>
                        </a:solidFill>
                        <a:latin typeface="Cambria Math" panose="02040503050406030204" pitchFamily="18" charset="0"/>
                      </a:rPr>
                      <m:t>𝑥</m:t>
                    </m:r>
                    <m:r>
                      <a:rPr lang="en-US" sz="1536" i="1" baseline="-25000" dirty="0">
                        <a:solidFill>
                          <a:srgbClr val="002060"/>
                        </a:solidFill>
                        <a:latin typeface="Cambria Math" panose="02040503050406030204" pitchFamily="18" charset="0"/>
                      </a:rPr>
                      <m:t>𝑖</m:t>
                    </m:r>
                    <m:r>
                      <a:rPr lang="en-US" sz="1536" i="1" dirty="0">
                        <a:solidFill>
                          <a:srgbClr val="002060"/>
                        </a:solidFill>
                        <a:latin typeface="Cambria Math" panose="02040503050406030204" pitchFamily="18" charset="0"/>
                      </a:rPr>
                      <m:t>, </m:t>
                    </m:r>
                    <m:r>
                      <a:rPr lang="en-US" sz="1536" i="1" dirty="0" err="1">
                        <a:solidFill>
                          <a:srgbClr val="002060"/>
                        </a:solidFill>
                        <a:latin typeface="Cambria Math" panose="02040503050406030204" pitchFamily="18" charset="0"/>
                      </a:rPr>
                      <m:t>𝑦</m:t>
                    </m:r>
                    <m:r>
                      <a:rPr lang="en-US" sz="1536" i="1" baseline="-25000" dirty="0" err="1">
                        <a:solidFill>
                          <a:srgbClr val="002060"/>
                        </a:solidFill>
                        <a:latin typeface="Cambria Math" panose="02040503050406030204" pitchFamily="18" charset="0"/>
                      </a:rPr>
                      <m:t>𝑖</m:t>
                    </m:r>
                  </m:oMath>
                </a14:m>
                <a:r>
                  <a:rPr lang="en-US" sz="1536" dirty="0"/>
                  <a:t>) data. The curve shows the probability of passing an exam versus hours studying.</a:t>
                </a:r>
              </a:p>
            </p:txBody>
          </p:sp>
        </mc:Choice>
        <mc:Fallback xmlns="">
          <p:sp>
            <p:nvSpPr>
              <p:cNvPr id="4" name="Rectangle 3">
                <a:extLst>
                  <a:ext uri="{FF2B5EF4-FFF2-40B4-BE49-F238E27FC236}">
                    <a16:creationId xmlns:a16="http://schemas.microsoft.com/office/drawing/2014/main" id="{9D21C1A3-C4D6-4E10-B6F3-9A8E83A42EEF}"/>
                  </a:ext>
                </a:extLst>
              </p:cNvPr>
              <p:cNvSpPr>
                <a:spLocks noRot="1" noChangeAspect="1" noMove="1" noResize="1" noEditPoints="1" noAdjustHandles="1" noChangeArrowheads="1" noChangeShapeType="1" noTextEdit="1"/>
              </p:cNvSpPr>
              <p:nvPr/>
            </p:nvSpPr>
            <p:spPr>
              <a:xfrm>
                <a:off x="688754" y="5516870"/>
                <a:ext cx="7509880" cy="575808"/>
              </a:xfrm>
              <a:prstGeom prst="rect">
                <a:avLst/>
              </a:prstGeom>
              <a:blipFill>
                <a:blip r:embed="rId5"/>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7CDE77E-F30F-4106-A8CC-A554D92231A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670B458-2831-43E5-BC4D-769B8D8C93E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9821766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165</a:t>
            </a:fld>
            <a:endParaRPr lang="en-US" altLang="en-US" sz="921">
              <a:solidFill>
                <a:srgbClr val="898989"/>
              </a:solidFill>
            </a:endParaRPr>
          </a:p>
        </p:txBody>
      </p:sp>
      <p:cxnSp>
        <p:nvCxnSpPr>
          <p:cNvPr id="7" name="Straight Connector 6"/>
          <p:cNvCxnSpPr/>
          <p:nvPr/>
        </p:nvCxnSpPr>
        <p:spPr>
          <a:xfrm>
            <a:off x="337648" y="9861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16CF8B90-8C07-4618-8AE2-6499C3C02B43}"/>
                  </a:ext>
                </a:extLst>
              </p:cNvPr>
              <p:cNvSpPr txBox="1">
                <a:spLocks/>
              </p:cNvSpPr>
              <p:nvPr/>
            </p:nvSpPr>
            <p:spPr>
              <a:xfrm>
                <a:off x="733888" y="1451413"/>
                <a:ext cx="7983392" cy="448609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spcBef>
                    <a:spcPts val="0"/>
                  </a:spcBef>
                  <a:buBlip>
                    <a:blip r:embed="rId2"/>
                  </a:buBlip>
                </a:pPr>
                <a:r>
                  <a:rPr lang="en-US" sz="1536" dirty="0">
                    <a:ea typeface="Times New Roman"/>
                    <a:cs typeface="Times New Roman"/>
                    <a:sym typeface="Times New Roman"/>
                  </a:rPr>
                  <a:t>The logistic function is of the form:</a:t>
                </a:r>
              </a:p>
              <a:p>
                <a:pPr marL="0" indent="0">
                  <a:spcBef>
                    <a:spcPts val="921"/>
                  </a:spcBef>
                  <a:buNone/>
                </a:pPr>
                <a14:m>
                  <m:oMathPara xmlns:m="http://schemas.openxmlformats.org/officeDocument/2006/math">
                    <m:oMathParaPr>
                      <m:jc m:val="center"/>
                    </m:oMathParaPr>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𝜇</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𝑠</m:t>
                              </m:r>
                            </m:sup>
                          </m:sSup>
                        </m:den>
                      </m:f>
                    </m:oMath>
                  </m:oMathPara>
                </a14:m>
                <a:endParaRPr lang="en-US" sz="1536" dirty="0">
                  <a:ea typeface="Times New Roman"/>
                  <a:cs typeface="Times New Roman"/>
                  <a:sym typeface="Times New Roman"/>
                </a:endParaRPr>
              </a:p>
              <a:p>
                <a:pPr marL="0" indent="0">
                  <a:spcBef>
                    <a:spcPts val="921"/>
                  </a:spcBef>
                  <a:buNone/>
                </a:pPr>
                <a:endParaRPr lang="en-US" sz="614" dirty="0">
                  <a:ea typeface="Times New Roman"/>
                  <a:cs typeface="Times New Roman"/>
                  <a:sym typeface="Times New Roman"/>
                </a:endParaRPr>
              </a:p>
              <a:p>
                <a:pPr marL="280831" lvl="1" indent="0">
                  <a:spcBef>
                    <a:spcPts val="384"/>
                  </a:spcBef>
                  <a:buNone/>
                </a:pPr>
                <a:r>
                  <a:rPr lang="en-US" sz="1536" dirty="0">
                    <a:ea typeface="Times New Roman"/>
                    <a:cs typeface="Times New Roman"/>
                    <a:sym typeface="Times New Roman"/>
                  </a:rPr>
                  <a:t>where </a:t>
                </a:r>
                <a:r>
                  <a:rPr lang="en-US" sz="1536" i="1" dirty="0">
                    <a:solidFill>
                      <a:srgbClr val="002060"/>
                    </a:solidFill>
                    <a:ea typeface="Times New Roman"/>
                    <a:cs typeface="Times New Roman"/>
                    <a:sym typeface="Times New Roman"/>
                  </a:rPr>
                  <a:t>μ</a:t>
                </a:r>
                <a:r>
                  <a:rPr lang="en-US" sz="1536" dirty="0">
                    <a:ea typeface="Times New Roman"/>
                    <a:cs typeface="Times New Roman"/>
                    <a:sym typeface="Times New Roman"/>
                  </a:rPr>
                  <a:t> is a location parameter (the midpoint of the curve, where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𝑝</m:t>
                    </m:r>
                    <m:r>
                      <a:rPr lang="en-US" sz="1536" i="1" dirty="0">
                        <a:solidFill>
                          <a:srgbClr val="002060"/>
                        </a:solidFill>
                        <a:latin typeface="Cambria Math" panose="02040503050406030204" pitchFamily="18" charset="0"/>
                        <a:ea typeface="Times New Roman"/>
                        <a:cs typeface="Times New Roman"/>
                        <a:sym typeface="Times New Roman"/>
                      </a:rPr>
                      <m:t>(</m:t>
                    </m:r>
                    <m:r>
                      <a:rPr lang="en-US" sz="1536" i="1" dirty="0">
                        <a:solidFill>
                          <a:srgbClr val="002060"/>
                        </a:solidFill>
                        <a:latin typeface="Cambria Math" panose="02040503050406030204" pitchFamily="18" charset="0"/>
                        <a:ea typeface="Times New Roman"/>
                        <a:cs typeface="Times New Roman"/>
                        <a:sym typeface="Times New Roman"/>
                      </a:rPr>
                      <m:t>𝜇</m:t>
                    </m:r>
                    <m:r>
                      <a:rPr lang="en-US" sz="1536" i="1" dirty="0">
                        <a:solidFill>
                          <a:srgbClr val="002060"/>
                        </a:solidFill>
                        <a:latin typeface="Cambria Math" panose="02040503050406030204" pitchFamily="18" charset="0"/>
                        <a:ea typeface="Times New Roman"/>
                        <a:cs typeface="Times New Roman"/>
                        <a:sym typeface="Times New Roman"/>
                      </a:rPr>
                      <m:t>)=</m:t>
                    </m:r>
                    <m:f>
                      <m:fPr>
                        <m:type m:val="skw"/>
                        <m:ctrlPr>
                          <a:rPr lang="en-US" sz="1536" i="1" dirty="0">
                            <a:solidFill>
                              <a:srgbClr val="002060"/>
                            </a:solidFill>
                            <a:latin typeface="Cambria Math" panose="02040503050406030204" pitchFamily="18" charset="0"/>
                            <a:cs typeface="Times New Roman"/>
                            <a:sym typeface="Times New Roman"/>
                          </a:rPr>
                        </m:ctrlPr>
                      </m:fPr>
                      <m:num>
                        <m:r>
                          <a:rPr lang="en-IN" sz="1536" i="1" dirty="0">
                            <a:solidFill>
                              <a:srgbClr val="002060"/>
                            </a:solidFill>
                            <a:latin typeface="Cambria Math" panose="02040503050406030204" pitchFamily="18" charset="0"/>
                            <a:cs typeface="Times New Roman"/>
                            <a:sym typeface="Times New Roman"/>
                          </a:rPr>
                          <m:t>1</m:t>
                        </m:r>
                      </m:num>
                      <m:den>
                        <m:r>
                          <a:rPr lang="en-IN" sz="1536" i="1" dirty="0">
                            <a:solidFill>
                              <a:srgbClr val="002060"/>
                            </a:solidFill>
                            <a:latin typeface="Cambria Math" panose="02040503050406030204" pitchFamily="18" charset="0"/>
                            <a:cs typeface="Times New Roman"/>
                            <a:sym typeface="Times New Roman"/>
                          </a:rPr>
                          <m:t>2</m:t>
                        </m:r>
                      </m:den>
                    </m:f>
                    <m:r>
                      <a:rPr lang="en-US" sz="1536" i="1" dirty="0">
                        <a:solidFill>
                          <a:srgbClr val="002060"/>
                        </a:solidFill>
                        <a:latin typeface="Cambria Math" panose="02040503050406030204" pitchFamily="18" charset="0"/>
                        <a:ea typeface="Times New Roman"/>
                        <a:cs typeface="Times New Roman"/>
                        <a:sym typeface="Times New Roman"/>
                      </a:rPr>
                      <m:t> </m:t>
                    </m:r>
                  </m:oMath>
                </a14:m>
                <a:r>
                  <a:rPr lang="en-US" sz="1536" dirty="0">
                    <a:ea typeface="Times New Roman"/>
                    <a:cs typeface="Times New Roman"/>
                    <a:sym typeface="Times New Roman"/>
                  </a:rPr>
                  <a:t>) and </a:t>
                </a:r>
                <a:r>
                  <a:rPr lang="en-US" sz="1536" i="1" dirty="0">
                    <a:solidFill>
                      <a:srgbClr val="002060"/>
                    </a:solidFill>
                    <a:ea typeface="Times New Roman"/>
                    <a:cs typeface="Times New Roman"/>
                    <a:sym typeface="Times New Roman"/>
                  </a:rPr>
                  <a:t>s</a:t>
                </a:r>
                <a:r>
                  <a:rPr lang="en-US" sz="1536" dirty="0">
                    <a:ea typeface="Times New Roman"/>
                    <a:cs typeface="Times New Roman"/>
                    <a:sym typeface="Times New Roman"/>
                  </a:rPr>
                  <a:t> is a scale parameter. </a:t>
                </a:r>
              </a:p>
              <a:p>
                <a:pPr>
                  <a:lnSpc>
                    <a:spcPct val="150000"/>
                  </a:lnSpc>
                  <a:spcBef>
                    <a:spcPts val="384"/>
                  </a:spcBef>
                  <a:buBlip>
                    <a:blip r:embed="rId2"/>
                  </a:buBlip>
                </a:pPr>
                <a:r>
                  <a:rPr lang="en-US" sz="1536" dirty="0">
                    <a:ea typeface="Times New Roman"/>
                    <a:cs typeface="Times New Roman"/>
                    <a:sym typeface="Times New Roman"/>
                  </a:rPr>
                  <a:t>This expression may be rewritten as:</a:t>
                </a:r>
              </a:p>
              <a:p>
                <a:pPr marL="0" indent="0">
                  <a:spcBef>
                    <a:spcPts val="384"/>
                  </a:spcBef>
                  <a:buNone/>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r>
                                <a:rPr lang="en-IN" sz="1536" i="1">
                                  <a:solidFill>
                                    <a:srgbClr val="002060"/>
                                  </a:solidFill>
                                  <a:latin typeface="Cambria Math" panose="02040503050406030204" pitchFamily="18" charset="0"/>
                                </a:rPr>
                                <m:t>−</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𝑥</m:t>
                                  </m:r>
                                </m:e>
                              </m:d>
                            </m:sup>
                          </m:sSup>
                        </m:den>
                      </m:f>
                    </m:oMath>
                  </m:oMathPara>
                </a14:m>
                <a:endParaRPr lang="en-US" sz="1536" dirty="0">
                  <a:solidFill>
                    <a:srgbClr val="002060"/>
                  </a:solidFill>
                  <a:ea typeface="Times New Roman"/>
                  <a:cs typeface="Times New Roman"/>
                  <a:sym typeface="Times New Roman"/>
                </a:endParaRPr>
              </a:p>
              <a:p>
                <a:pPr marL="0" indent="0">
                  <a:spcBef>
                    <a:spcPts val="384"/>
                  </a:spcBef>
                  <a:buNone/>
                </a:pPr>
                <a:endParaRPr lang="en-US" sz="614" dirty="0">
                  <a:ea typeface="Times New Roman"/>
                  <a:cs typeface="Times New Roman"/>
                  <a:sym typeface="Times New Roman"/>
                </a:endParaRPr>
              </a:p>
              <a:p>
                <a:pPr marL="280831" lvl="1" indent="0">
                  <a:lnSpc>
                    <a:spcPct val="150000"/>
                  </a:lnSpc>
                  <a:spcBef>
                    <a:spcPts val="384"/>
                  </a:spcBef>
                  <a:buNone/>
                </a:pPr>
                <a:r>
                  <a:rPr lang="en-US" sz="1536" dirty="0">
                    <a:ea typeface="Times New Roman"/>
                    <a:cs typeface="Times New Roman"/>
                    <a:sym typeface="Times New Roman"/>
                  </a:rPr>
                  <a:t>where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𝛽</m:t>
                    </m:r>
                    <m:r>
                      <a:rPr lang="en-US" sz="1536" i="1" baseline="-25000" dirty="0">
                        <a:solidFill>
                          <a:srgbClr val="002060"/>
                        </a:solidFill>
                        <a:latin typeface="Cambria Math" panose="02040503050406030204" pitchFamily="18" charset="0"/>
                        <a:ea typeface="Times New Roman"/>
                        <a:cs typeface="Times New Roman"/>
                        <a:sym typeface="Times New Roman"/>
                      </a:rPr>
                      <m:t>0</m:t>
                    </m:r>
                    <m:r>
                      <a:rPr lang="en-US" sz="1536" i="1" dirty="0">
                        <a:solidFill>
                          <a:srgbClr val="002060"/>
                        </a:solidFill>
                        <a:latin typeface="Cambria Math" panose="02040503050406030204" pitchFamily="18" charset="0"/>
                        <a:ea typeface="Times New Roman"/>
                        <a:cs typeface="Times New Roman"/>
                        <a:sym typeface="Times New Roman"/>
                      </a:rPr>
                      <m:t> = −</m:t>
                    </m:r>
                    <m:f>
                      <m:fPr>
                        <m:type m:val="skw"/>
                        <m:ctrlPr>
                          <a:rPr lang="en-US" sz="1536" i="1" dirty="0">
                            <a:solidFill>
                              <a:srgbClr val="002060"/>
                            </a:solidFill>
                            <a:latin typeface="Cambria Math" panose="02040503050406030204" pitchFamily="18" charset="0"/>
                            <a:cs typeface="Times New Roman"/>
                            <a:sym typeface="Times New Roman"/>
                          </a:rPr>
                        </m:ctrlPr>
                      </m:fPr>
                      <m:num>
                        <m:r>
                          <a:rPr lang="en-US" sz="1536" i="1" dirty="0">
                            <a:solidFill>
                              <a:srgbClr val="002060"/>
                            </a:solidFill>
                            <a:latin typeface="Cambria Math" panose="02040503050406030204" pitchFamily="18" charset="0"/>
                            <a:ea typeface="Times New Roman"/>
                            <a:cs typeface="Times New Roman"/>
                            <a:sym typeface="Times New Roman"/>
                          </a:rPr>
                          <m:t>𝜇</m:t>
                        </m:r>
                      </m:num>
                      <m:den>
                        <m:r>
                          <a:rPr lang="en-IN" sz="1536" i="1" dirty="0">
                            <a:solidFill>
                              <a:srgbClr val="002060"/>
                            </a:solidFill>
                            <a:latin typeface="Cambria Math" panose="02040503050406030204" pitchFamily="18" charset="0"/>
                            <a:cs typeface="Times New Roman"/>
                            <a:sym typeface="Times New Roman"/>
                          </a:rPr>
                          <m:t>𝑆</m:t>
                        </m:r>
                      </m:den>
                    </m:f>
                  </m:oMath>
                </a14:m>
                <a:r>
                  <a:rPr lang="en-US" sz="1536" dirty="0">
                    <a:ea typeface="Times New Roman"/>
                    <a:cs typeface="Times New Roman"/>
                    <a:sym typeface="Times New Roman"/>
                  </a:rPr>
                  <a:t> and is known as the intercept, and </a:t>
                </a:r>
                <a14:m>
                  <m:oMath xmlns:m="http://schemas.openxmlformats.org/officeDocument/2006/math">
                    <m:sSub>
                      <m:sSubPr>
                        <m:ctrlPr>
                          <a:rPr lang="en-US" sz="1536" i="1" dirty="0">
                            <a:solidFill>
                              <a:srgbClr val="002060"/>
                            </a:solidFill>
                            <a:latin typeface="Cambria Math" panose="02040503050406030204" pitchFamily="18" charset="0"/>
                            <a:cs typeface="Times New Roman"/>
                            <a:sym typeface="Times New Roman"/>
                          </a:rPr>
                        </m:ctrlPr>
                      </m:sSubPr>
                      <m:e>
                        <m:r>
                          <a:rPr lang="en-US" sz="1536" i="1" dirty="0">
                            <a:solidFill>
                              <a:srgbClr val="002060"/>
                            </a:solidFill>
                            <a:latin typeface="Cambria Math" panose="02040503050406030204" pitchFamily="18" charset="0"/>
                            <a:ea typeface="Cambria Math" panose="02040503050406030204" pitchFamily="18" charset="0"/>
                            <a:cs typeface="Times New Roman"/>
                            <a:sym typeface="Times New Roman"/>
                          </a:rPr>
                          <m:t>𝛽</m:t>
                        </m:r>
                      </m:e>
                      <m:sub>
                        <m:r>
                          <a:rPr lang="en-IN" sz="1536" i="1" dirty="0">
                            <a:solidFill>
                              <a:srgbClr val="002060"/>
                            </a:solidFill>
                            <a:latin typeface="Cambria Math" panose="02040503050406030204" pitchFamily="18" charset="0"/>
                            <a:cs typeface="Times New Roman"/>
                            <a:sym typeface="Times New Roman"/>
                          </a:rPr>
                          <m:t>1</m:t>
                        </m:r>
                      </m:sub>
                    </m:sSub>
                    <m:r>
                      <a:rPr lang="en-US" sz="1536" i="1" dirty="0">
                        <a:solidFill>
                          <a:srgbClr val="002060"/>
                        </a:solidFill>
                        <a:latin typeface="Cambria Math" panose="02040503050406030204" pitchFamily="18" charset="0"/>
                        <a:ea typeface="Times New Roman"/>
                        <a:cs typeface="Times New Roman"/>
                        <a:sym typeface="Times New Roman"/>
                      </a:rPr>
                      <m:t>=</m:t>
                    </m:r>
                    <m:f>
                      <m:fPr>
                        <m:type m:val="skw"/>
                        <m:ctrlPr>
                          <a:rPr lang="en-US" sz="1536" i="1" dirty="0">
                            <a:solidFill>
                              <a:srgbClr val="002060"/>
                            </a:solidFill>
                            <a:latin typeface="Cambria Math" panose="02040503050406030204" pitchFamily="18" charset="0"/>
                            <a:cs typeface="Times New Roman"/>
                            <a:sym typeface="Times New Roman"/>
                          </a:rPr>
                        </m:ctrlPr>
                      </m:fPr>
                      <m:num>
                        <m:r>
                          <a:rPr lang="en-IN" sz="1536" i="1" dirty="0">
                            <a:solidFill>
                              <a:srgbClr val="002060"/>
                            </a:solidFill>
                            <a:latin typeface="Cambria Math" panose="02040503050406030204" pitchFamily="18" charset="0"/>
                            <a:cs typeface="Times New Roman"/>
                            <a:sym typeface="Times New Roman"/>
                          </a:rPr>
                          <m:t>1</m:t>
                        </m:r>
                      </m:num>
                      <m:den>
                        <m:r>
                          <a:rPr lang="en-IN" sz="1536" i="1" dirty="0">
                            <a:solidFill>
                              <a:srgbClr val="002060"/>
                            </a:solidFill>
                            <a:latin typeface="Cambria Math" panose="02040503050406030204" pitchFamily="18" charset="0"/>
                            <a:cs typeface="Times New Roman"/>
                            <a:sym typeface="Times New Roman"/>
                          </a:rPr>
                          <m:t>𝑆</m:t>
                        </m:r>
                      </m:den>
                    </m:f>
                  </m:oMath>
                </a14:m>
                <a:r>
                  <a:rPr lang="en-US" sz="1536" dirty="0">
                    <a:ea typeface="Times New Roman"/>
                    <a:cs typeface="Times New Roman"/>
                    <a:sym typeface="Times New Roman"/>
                  </a:rPr>
                  <a:t> known as slope. </a:t>
                </a:r>
              </a:p>
              <a:p>
                <a:pPr>
                  <a:lnSpc>
                    <a:spcPct val="150000"/>
                  </a:lnSpc>
                  <a:spcBef>
                    <a:spcPts val="384"/>
                  </a:spcBef>
                  <a:buBlip>
                    <a:blip r:embed="rId2"/>
                  </a:buBlip>
                </a:pPr>
                <a:r>
                  <a:rPr lang="en-US" sz="1536" dirty="0">
                    <a:ea typeface="Times New Roman"/>
                    <a:cs typeface="Times New Roman"/>
                    <a:sym typeface="Times New Roman"/>
                  </a:rPr>
                  <a:t>We may define the “fit” to </a:t>
                </a:r>
                <a:r>
                  <a:rPr lang="en-US" sz="1536" i="1" dirty="0" err="1">
                    <a:solidFill>
                      <a:srgbClr val="002060"/>
                    </a:solidFill>
                    <a:ea typeface="Times New Roman"/>
                    <a:cs typeface="Times New Roman"/>
                    <a:sym typeface="Times New Roman"/>
                  </a:rPr>
                  <a:t>y</a:t>
                </a:r>
                <a:r>
                  <a:rPr lang="en-US" sz="1536" i="1" baseline="-25000" dirty="0" err="1">
                    <a:solidFill>
                      <a:srgbClr val="002060"/>
                    </a:solidFill>
                    <a:ea typeface="Times New Roman"/>
                    <a:cs typeface="Times New Roman"/>
                    <a:sym typeface="Times New Roman"/>
                  </a:rPr>
                  <a:t>i</a:t>
                </a:r>
                <a:r>
                  <a:rPr lang="en-US" sz="1536" dirty="0">
                    <a:ea typeface="Times New Roman"/>
                    <a:cs typeface="Times New Roman"/>
                    <a:sym typeface="Times New Roman"/>
                  </a:rPr>
                  <a:t> at a given </a:t>
                </a:r>
                <a:r>
                  <a:rPr lang="en-US" sz="1536" i="1" dirty="0">
                    <a:solidFill>
                      <a:srgbClr val="002060"/>
                    </a:solidFill>
                    <a:ea typeface="Times New Roman"/>
                    <a:cs typeface="Times New Roman"/>
                    <a:sym typeface="Times New Roman"/>
                  </a:rPr>
                  <a:t>x</a:t>
                </a:r>
                <a:r>
                  <a:rPr lang="en-US" sz="1536" i="1" baseline="-25000" dirty="0">
                    <a:solidFill>
                      <a:srgbClr val="002060"/>
                    </a:solidFill>
                    <a:ea typeface="Times New Roman"/>
                    <a:cs typeface="Times New Roman"/>
                    <a:sym typeface="Times New Roman"/>
                  </a:rPr>
                  <a:t>i</a:t>
                </a:r>
                <a:r>
                  <a:rPr lang="en-US" sz="1536" dirty="0">
                    <a:ea typeface="Times New Roman"/>
                    <a:cs typeface="Times New Roman"/>
                    <a:sym typeface="Times New Roman"/>
                  </a:rPr>
                  <a:t> as:</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US" sz="1536" i="1">
                              <a:solidFill>
                                <a:srgbClr val="002060"/>
                              </a:solidFill>
                              <a:latin typeface="Cambria Math" panose="02040503050406030204" pitchFamily="18" charset="0"/>
                            </a:rPr>
                            <m:t>𝑖</m:t>
                          </m:r>
                        </m:sub>
                      </m:sSub>
                      <m:r>
                        <a:rPr lang="en-IN" sz="1536" i="1">
                          <a:solidFill>
                            <a:srgbClr val="002060"/>
                          </a:solidFill>
                          <a:latin typeface="Cambria Math" panose="02040503050406030204" pitchFamily="18" charset="0"/>
                        </a:rPr>
                        <m:t>= </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e>
                        <m:sub>
                          <m:r>
                            <a:rPr lang="en-US" sz="1536" i="1">
                              <a:solidFill>
                                <a:srgbClr val="002060"/>
                              </a:solidFill>
                              <a:latin typeface="Cambria Math" panose="02040503050406030204" pitchFamily="18" charset="0"/>
                            </a:rPr>
                            <m:t>𝑖</m:t>
                          </m:r>
                        </m:sub>
                      </m:sSub>
                      <m:r>
                        <a:rPr lang="en-IN" sz="1536" i="1">
                          <a:solidFill>
                            <a:srgbClr val="002060"/>
                          </a:solidFill>
                          <a:latin typeface="Cambria Math" panose="02040503050406030204" pitchFamily="18" charset="0"/>
                        </a:rPr>
                        <m:t>)</m:t>
                      </m:r>
                    </m:oMath>
                  </m:oMathPara>
                </a14:m>
                <a:endParaRPr lang="en-US" sz="1228" dirty="0">
                  <a:solidFill>
                    <a:srgbClr val="002060"/>
                  </a:solidFill>
                  <a:ea typeface="Times New Roman"/>
                  <a:cs typeface="Times New Roman"/>
                  <a:sym typeface="Times New Roman"/>
                </a:endParaRPr>
              </a:p>
            </p:txBody>
          </p:sp>
        </mc:Choice>
        <mc:Fallback xmlns="">
          <p:sp>
            <p:nvSpPr>
              <p:cNvPr id="8" name="Content Placeholder 4">
                <a:extLst>
                  <a:ext uri="{FF2B5EF4-FFF2-40B4-BE49-F238E27FC236}">
                    <a16:creationId xmlns:a16="http://schemas.microsoft.com/office/drawing/2014/main" id="{16CF8B90-8C07-4618-8AE2-6499C3C02B43}"/>
                  </a:ext>
                </a:extLst>
              </p:cNvPr>
              <p:cNvSpPr txBox="1">
                <a:spLocks noRot="1" noChangeAspect="1" noMove="1" noResize="1" noEditPoints="1" noAdjustHandles="1" noChangeArrowheads="1" noChangeShapeType="1" noTextEdit="1"/>
              </p:cNvSpPr>
              <p:nvPr/>
            </p:nvSpPr>
            <p:spPr>
              <a:xfrm>
                <a:off x="733888" y="1451413"/>
                <a:ext cx="7983392" cy="448609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74F60324-B042-4DDB-9B47-12C0089B8CF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8D23E56-947C-466A-A67A-FD7364CE8E9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430999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166</a:t>
            </a:fld>
            <a:endParaRPr lang="en-US" altLang="en-US" sz="921">
              <a:solidFill>
                <a:srgbClr val="898989"/>
              </a:solidFill>
            </a:endParaRPr>
          </a:p>
        </p:txBody>
      </p:sp>
      <p:cxnSp>
        <p:nvCxnSpPr>
          <p:cNvPr id="7" name="Straight Connector 6"/>
          <p:cNvCxnSpPr/>
          <p:nvPr/>
        </p:nvCxnSpPr>
        <p:spPr>
          <a:xfrm>
            <a:off x="337648" y="104097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5632B40F-5A4B-43DC-90E2-5A9D27C3D5AD}"/>
                  </a:ext>
                </a:extLst>
              </p:cNvPr>
              <p:cNvSpPr/>
              <p:nvPr/>
            </p:nvSpPr>
            <p:spPr>
              <a:xfrm>
                <a:off x="337649" y="1760128"/>
                <a:ext cx="8440591" cy="187076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spAutoFit/>
              </a:bodyPr>
              <a:lstStyle/>
              <a:p>
                <a:pPr marL="263279" indent="-263279" algn="just">
                  <a:buBlip>
                    <a:blip r:embed="rId2"/>
                  </a:buBlip>
                </a:pPr>
                <a:r>
                  <a:rPr lang="en-US" sz="1536" dirty="0"/>
                  <a:t>The </a:t>
                </a:r>
                <a:r>
                  <a:rPr lang="en-US" sz="1536" i="1" dirty="0"/>
                  <a:t>p</a:t>
                </a:r>
                <a:r>
                  <a:rPr lang="en-US" sz="1536" i="1" baseline="-25000" dirty="0"/>
                  <a:t>i</a:t>
                </a:r>
                <a:r>
                  <a:rPr lang="en-US" sz="1536" dirty="0"/>
                  <a:t> are the probabilities that the corresponding </a:t>
                </a:r>
                <a14:m>
                  <m:oMath xmlns:m="http://schemas.openxmlformats.org/officeDocument/2006/math">
                    <m:r>
                      <a:rPr lang="en-US" sz="1536" i="1" dirty="0">
                        <a:solidFill>
                          <a:srgbClr val="002060"/>
                        </a:solidFill>
                        <a:latin typeface="Cambria Math" panose="02040503050406030204" pitchFamily="18" charset="0"/>
                      </a:rPr>
                      <m:t>𝑦</m:t>
                    </m:r>
                    <m:r>
                      <a:rPr lang="en-US" sz="1536" i="1" baseline="-25000" dirty="0" err="1">
                        <a:solidFill>
                          <a:srgbClr val="002060"/>
                        </a:solidFill>
                        <a:latin typeface="Cambria Math" panose="02040503050406030204" pitchFamily="18" charset="0"/>
                      </a:rPr>
                      <m:t>𝑖</m:t>
                    </m:r>
                  </m:oMath>
                </a14:m>
                <a:r>
                  <a:rPr lang="en-US" sz="1536" i="1" baseline="-25000" dirty="0">
                    <a:solidFill>
                      <a:srgbClr val="002060"/>
                    </a:solidFill>
                  </a:rPr>
                  <a:t> </a:t>
                </a:r>
                <a:r>
                  <a:rPr lang="en-US" sz="1536" dirty="0"/>
                  <a:t>will be unity and </a:t>
                </a:r>
                <a14:m>
                  <m:oMath xmlns:m="http://schemas.openxmlformats.org/officeDocument/2006/math">
                    <m:r>
                      <a:rPr lang="en-US" sz="1536" b="0" i="1" smtClean="0">
                        <a:latin typeface="Cambria Math" panose="02040503050406030204" pitchFamily="18" charset="0"/>
                      </a:rPr>
                      <m:t>1−</m:t>
                    </m:r>
                    <m:sSub>
                      <m:sSubPr>
                        <m:ctrlPr>
                          <a:rPr lang="en-US" sz="1536" b="0" i="1" smtClean="0">
                            <a:latin typeface="Cambria Math" panose="02040503050406030204" pitchFamily="18" charset="0"/>
                          </a:rPr>
                        </m:ctrlPr>
                      </m:sSubPr>
                      <m:e>
                        <m:r>
                          <a:rPr lang="en-US" sz="1536" b="0" i="1" smtClean="0">
                            <a:latin typeface="Cambria Math" panose="02040503050406030204" pitchFamily="18" charset="0"/>
                          </a:rPr>
                          <m:t>𝑝</m:t>
                        </m:r>
                      </m:e>
                      <m:sub>
                        <m:r>
                          <a:rPr lang="en-US" sz="1536" b="0" i="1" smtClean="0">
                            <a:latin typeface="Cambria Math" panose="02040503050406030204" pitchFamily="18" charset="0"/>
                          </a:rPr>
                          <m:t>𝑖</m:t>
                        </m:r>
                      </m:sub>
                    </m:sSub>
                  </m:oMath>
                </a14:m>
                <a:r>
                  <a:rPr lang="en-US" sz="1536" dirty="0"/>
                  <a:t> are the probabilities that they will be zero. </a:t>
                </a:r>
              </a:p>
              <a:p>
                <a:pPr marL="263279" indent="-263279" algn="just">
                  <a:buBlip>
                    <a:blip r:embed="rId2"/>
                  </a:buBlip>
                </a:pPr>
                <a:endParaRPr lang="en-US" sz="1536" dirty="0"/>
              </a:p>
              <a:p>
                <a:pPr marL="263279" indent="-263279" algn="just">
                  <a:buBlip>
                    <a:blip r:embed="rId2"/>
                  </a:buBlip>
                </a:pPr>
                <a:r>
                  <a:rPr lang="en-US" sz="1536" dirty="0"/>
                  <a:t>We wish to find the values of </a:t>
                </a:r>
                <a14:m>
                  <m:oMath xmlns:m="http://schemas.openxmlformats.org/officeDocument/2006/math">
                    <m:r>
                      <a:rPr lang="en-US" sz="1536" i="1" dirty="0">
                        <a:solidFill>
                          <a:srgbClr val="002060"/>
                        </a:solidFill>
                        <a:latin typeface="Cambria Math" panose="02040503050406030204" pitchFamily="18" charset="0"/>
                      </a:rPr>
                      <m:t>𝛽</m:t>
                    </m:r>
                    <m:r>
                      <a:rPr lang="en-US" sz="1536" i="1" baseline="-25000" dirty="0">
                        <a:solidFill>
                          <a:srgbClr val="002060"/>
                        </a:solidFill>
                        <a:latin typeface="Cambria Math" panose="02040503050406030204" pitchFamily="18" charset="0"/>
                      </a:rPr>
                      <m:t>0</m:t>
                    </m:r>
                  </m:oMath>
                </a14:m>
                <a:r>
                  <a:rPr lang="en-US" sz="1536" dirty="0"/>
                  <a:t> and </a:t>
                </a:r>
                <a14:m>
                  <m:oMath xmlns:m="http://schemas.openxmlformats.org/officeDocument/2006/math">
                    <m:r>
                      <a:rPr lang="en-US" sz="1536" i="1" dirty="0">
                        <a:solidFill>
                          <a:srgbClr val="002060"/>
                        </a:solidFill>
                        <a:latin typeface="Cambria Math" panose="02040503050406030204" pitchFamily="18" charset="0"/>
                      </a:rPr>
                      <m:t>𝛽</m:t>
                    </m:r>
                    <m:r>
                      <a:rPr lang="en-US" sz="1536" i="1" baseline="-25000" dirty="0">
                        <a:solidFill>
                          <a:srgbClr val="002060"/>
                        </a:solidFill>
                        <a:latin typeface="Cambria Math" panose="02040503050406030204" pitchFamily="18" charset="0"/>
                      </a:rPr>
                      <m:t>1</m:t>
                    </m:r>
                  </m:oMath>
                </a14:m>
                <a:r>
                  <a:rPr lang="en-US" sz="1536" dirty="0"/>
                  <a:t> which give the </a:t>
                </a:r>
                <a:r>
                  <a:rPr lang="en-US" sz="1536" i="1" dirty="0">
                    <a:solidFill>
                      <a:srgbClr val="C00000"/>
                    </a:solidFill>
                  </a:rPr>
                  <a:t>"best fit" </a:t>
                </a:r>
                <a:r>
                  <a:rPr lang="en-US" sz="1536" dirty="0"/>
                  <a:t>to the data. </a:t>
                </a:r>
              </a:p>
              <a:p>
                <a:pPr marL="263279" indent="-263279" algn="just">
                  <a:buBlip>
                    <a:blip r:embed="rId2"/>
                  </a:buBlip>
                </a:pPr>
                <a:endParaRPr lang="en-US" sz="806" dirty="0"/>
              </a:p>
              <a:p>
                <a:pPr marL="614317" lvl="1" indent="-263279" algn="just">
                  <a:buBlip>
                    <a:blip r:embed="rId2"/>
                  </a:buBlip>
                </a:pPr>
                <a:r>
                  <a:rPr lang="en-US" sz="1536" dirty="0"/>
                  <a:t>In the case of linear regression, the sum of the squared deviations of the fit from the data points </a:t>
                </a:r>
                <a14:m>
                  <m:oMath xmlns:m="http://schemas.openxmlformats.org/officeDocument/2006/math">
                    <m:r>
                      <a:rPr lang="en-US" sz="1536" i="1" dirty="0">
                        <a:latin typeface="Cambria Math" panose="02040503050406030204" pitchFamily="18" charset="0"/>
                      </a:rPr>
                      <m:t>(</m:t>
                    </m:r>
                    <m:r>
                      <a:rPr lang="en-US" sz="1536" i="1" dirty="0" err="1">
                        <a:solidFill>
                          <a:srgbClr val="002060"/>
                        </a:solidFill>
                        <a:latin typeface="Cambria Math" panose="02040503050406030204" pitchFamily="18" charset="0"/>
                      </a:rPr>
                      <m:t>𝑦</m:t>
                    </m:r>
                    <m:r>
                      <a:rPr lang="en-US" sz="1536" i="1" baseline="-25000" dirty="0" err="1">
                        <a:solidFill>
                          <a:srgbClr val="002060"/>
                        </a:solidFill>
                        <a:latin typeface="Cambria Math" panose="02040503050406030204" pitchFamily="18" charset="0"/>
                      </a:rPr>
                      <m:t>𝑖</m:t>
                    </m:r>
                    <m:r>
                      <a:rPr lang="en-US" sz="1536" i="1" dirty="0">
                        <a:latin typeface="Cambria Math" panose="02040503050406030204" pitchFamily="18" charset="0"/>
                      </a:rPr>
                      <m:t>) </m:t>
                    </m:r>
                  </m:oMath>
                </a14:m>
                <a:r>
                  <a:rPr lang="en-US" sz="1536" dirty="0"/>
                  <a:t>is taken as a measure of the goodness of fit, and the best fit is obtained when that function is minimized. </a:t>
                </a:r>
              </a:p>
            </p:txBody>
          </p:sp>
        </mc:Choice>
        <mc:Fallback>
          <p:sp>
            <p:nvSpPr>
              <p:cNvPr id="2" name="Rectangle 1">
                <a:extLst>
                  <a:ext uri="{FF2B5EF4-FFF2-40B4-BE49-F238E27FC236}">
                    <a16:creationId xmlns:a16="http://schemas.microsoft.com/office/drawing/2014/main" id="{5632B40F-5A4B-43DC-90E2-5A9D27C3D5AD}"/>
                  </a:ext>
                </a:extLst>
              </p:cNvPr>
              <p:cNvSpPr>
                <a:spLocks noRot="1" noChangeAspect="1" noMove="1" noResize="1" noEditPoints="1" noAdjustHandles="1" noChangeArrowheads="1" noChangeShapeType="1" noTextEdit="1"/>
              </p:cNvSpPr>
              <p:nvPr/>
            </p:nvSpPr>
            <p:spPr>
              <a:xfrm>
                <a:off x="337649" y="1760128"/>
                <a:ext cx="8440591" cy="1870769"/>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7885E07D-2A89-44A7-AA63-48F6603B411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FDD61F0-D98A-466E-A726-6AE7496EDCB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3252875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6930"/>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167</a:t>
            </a:fld>
            <a:endParaRPr lang="en-US" altLang="en-US" sz="921">
              <a:solidFill>
                <a:srgbClr val="898989"/>
              </a:solidFill>
            </a:endParaRPr>
          </a:p>
        </p:txBody>
      </p:sp>
      <p:cxnSp>
        <p:nvCxnSpPr>
          <p:cNvPr id="7" name="Straight Connector 6"/>
          <p:cNvCxnSpPr/>
          <p:nvPr/>
        </p:nvCxnSpPr>
        <p:spPr>
          <a:xfrm>
            <a:off x="281800" y="100440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A051DC6-68DC-4941-A148-AA6DF607500E}"/>
                  </a:ext>
                </a:extLst>
              </p:cNvPr>
              <p:cNvSpPr/>
              <p:nvPr/>
            </p:nvSpPr>
            <p:spPr>
              <a:xfrm>
                <a:off x="499388" y="1996204"/>
                <a:ext cx="8053300" cy="2046714"/>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marL="263279" indent="-263279" algn="just">
                  <a:buBlip>
                    <a:blip r:embed="rId2"/>
                  </a:buBlip>
                </a:pPr>
                <a:r>
                  <a:rPr lang="en-IN" sz="1536" dirty="0">
                    <a:cs typeface="Times New Roman" panose="02020603050405020304" pitchFamily="18" charset="0"/>
                  </a:rPr>
                  <a:t>In the case of logistic regression, the </a:t>
                </a:r>
                <a:r>
                  <a:rPr lang="en-IN" sz="1536" dirty="0">
                    <a:solidFill>
                      <a:srgbClr val="C00000"/>
                    </a:solidFill>
                    <a:cs typeface="Times New Roman" panose="02020603050405020304" pitchFamily="18" charset="0"/>
                  </a:rPr>
                  <a:t>measure of goodness of fit</a:t>
                </a:r>
                <a:r>
                  <a:rPr lang="en-IN" sz="1536" dirty="0">
                    <a:cs typeface="Times New Roman" panose="02020603050405020304" pitchFamily="18" charset="0"/>
                  </a:rPr>
                  <a:t> is given by the </a:t>
                </a:r>
                <a:r>
                  <a:rPr lang="en-IN" sz="1536" dirty="0">
                    <a:solidFill>
                      <a:srgbClr val="0070C0"/>
                    </a:solidFill>
                    <a:cs typeface="Times New Roman" panose="02020603050405020304" pitchFamily="18" charset="0"/>
                  </a:rPr>
                  <a:t>likelihood function</a:t>
                </a:r>
                <a:r>
                  <a:rPr lang="en-IN" sz="1536" dirty="0">
                    <a:cs typeface="Times New Roman" panose="02020603050405020304" pitchFamily="18" charset="0"/>
                  </a:rPr>
                  <a:t>, which is the probability that the given data set is produced by a particular logistic function:</a:t>
                </a:r>
                <a:endParaRPr lang="en-US" sz="1536" dirty="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sz="1843" i="1">
                          <a:solidFill>
                            <a:srgbClr val="002060"/>
                          </a:solidFill>
                          <a:latin typeface="Cambria Math" panose="02040503050406030204" pitchFamily="18" charset="0"/>
                        </a:rPr>
                        <m:t>𝐿</m:t>
                      </m:r>
                      <m:r>
                        <a:rPr lang="en-IN" sz="1843" i="1">
                          <a:solidFill>
                            <a:srgbClr val="002060"/>
                          </a:solidFill>
                          <a:latin typeface="Cambria Math" panose="02040503050406030204" pitchFamily="18" charset="0"/>
                        </a:rPr>
                        <m:t>=</m:t>
                      </m:r>
                      <m:nary>
                        <m:naryPr>
                          <m:chr m:val="∏"/>
                          <m:limLoc m:val="undOvr"/>
                          <m:grow m:val="on"/>
                          <m:supHide m:val="on"/>
                          <m:ctrlPr>
                            <a:rPr lang="en-US" sz="1843" i="1">
                              <a:solidFill>
                                <a:srgbClr val="002060"/>
                              </a:solidFill>
                              <a:latin typeface="Cambria Math" panose="02040503050406030204" pitchFamily="18" charset="0"/>
                            </a:rPr>
                          </m:ctrlPr>
                        </m:naryPr>
                        <m:sub>
                          <m:r>
                            <m:rPr>
                              <m:brk/>
                              <m:aln/>
                            </m:rPr>
                            <a:rPr lang="en-US" sz="1843" i="1">
                              <a:solidFill>
                                <a:srgbClr val="002060"/>
                              </a:solidFill>
                              <a:latin typeface="Cambria Math" panose="02040503050406030204" pitchFamily="18" charset="0"/>
                            </a:rPr>
                            <m:t>𝑖</m:t>
                          </m:r>
                          <m:r>
                            <a:rPr lang="en-IN" sz="1843" i="1">
                              <a:solidFill>
                                <a:srgbClr val="002060"/>
                              </a:solidFill>
                              <a:latin typeface="Cambria Math" panose="02040503050406030204" pitchFamily="18" charset="0"/>
                            </a:rPr>
                            <m:t>:</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r>
                            <a:rPr lang="en-IN" sz="1843" i="1">
                              <a:solidFill>
                                <a:srgbClr val="002060"/>
                              </a:solidFill>
                              <a:latin typeface="Cambria Math" panose="02040503050406030204" pitchFamily="18" charset="0"/>
                            </a:rPr>
                            <m:t>=1</m:t>
                          </m:r>
                        </m:sub>
                        <m:sup/>
                        <m:e>
                          <m:r>
                            <a:rPr lang="en-IN" sz="1843" i="1">
                              <a:solidFill>
                                <a:srgbClr val="002060"/>
                              </a:solidFill>
                              <a:latin typeface="Cambria Math" panose="02040503050406030204" pitchFamily="18" charset="0"/>
                            </a:rPr>
                            <m:t> </m:t>
                          </m:r>
                        </m:e>
                      </m:nary>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nary>
                        <m:naryPr>
                          <m:chr m:val="∏"/>
                          <m:limLoc m:val="undOvr"/>
                          <m:grow m:val="on"/>
                          <m:supHide m:val="on"/>
                          <m:ctrlPr>
                            <a:rPr lang="en-US" sz="1843" i="1">
                              <a:solidFill>
                                <a:srgbClr val="002060"/>
                              </a:solidFill>
                              <a:latin typeface="Cambria Math" panose="02040503050406030204" pitchFamily="18" charset="0"/>
                            </a:rPr>
                          </m:ctrlPr>
                        </m:naryPr>
                        <m:sub>
                          <m:r>
                            <m:rPr>
                              <m:brk/>
                              <m:aln/>
                            </m:rPr>
                            <a:rPr lang="en-US" sz="1843" i="1">
                              <a:solidFill>
                                <a:srgbClr val="002060"/>
                              </a:solidFill>
                              <a:latin typeface="Cambria Math" panose="02040503050406030204" pitchFamily="18" charset="0"/>
                            </a:rPr>
                            <m:t>𝑖</m:t>
                          </m:r>
                          <m:r>
                            <a:rPr lang="en-IN" sz="1843" i="1">
                              <a:solidFill>
                                <a:srgbClr val="002060"/>
                              </a:solidFill>
                              <a:latin typeface="Cambria Math" panose="02040503050406030204" pitchFamily="18" charset="0"/>
                            </a:rPr>
                            <m:t>:</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r>
                            <a:rPr lang="en-IN" sz="1843" i="1">
                              <a:solidFill>
                                <a:srgbClr val="002060"/>
                              </a:solidFill>
                              <a:latin typeface="Cambria Math" panose="02040503050406030204" pitchFamily="18" charset="0"/>
                            </a:rPr>
                            <m:t>=0</m:t>
                          </m:r>
                        </m:sub>
                        <m:sup/>
                        <m:e>
                          <m:r>
                            <a:rPr lang="en-IN" sz="1843" i="1">
                              <a:solidFill>
                                <a:srgbClr val="002060"/>
                              </a:solidFill>
                              <a:latin typeface="Cambria Math" panose="02040503050406030204" pitchFamily="18" charset="0"/>
                            </a:rPr>
                            <m:t> </m:t>
                          </m:r>
                        </m:e>
                      </m:nary>
                      <m:d>
                        <m:dPr>
                          <m:ctrlPr>
                            <a:rPr lang="en-US" sz="1843" i="1">
                              <a:solidFill>
                                <a:srgbClr val="002060"/>
                              </a:solidFill>
                              <a:latin typeface="Cambria Math" panose="02040503050406030204" pitchFamily="18" charset="0"/>
                            </a:rPr>
                          </m:ctrlPr>
                        </m:dPr>
                        <m:e>
                          <m:r>
                            <a:rPr lang="en-IN" sz="1843" i="1">
                              <a:solidFill>
                                <a:srgbClr val="002060"/>
                              </a:solidFill>
                              <a:latin typeface="Cambria Math" panose="02040503050406030204" pitchFamily="18" charset="0"/>
                            </a:rPr>
                            <m:t>1−</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e>
                      </m:d>
                    </m:oMath>
                  </m:oMathPara>
                </a14:m>
                <a:endParaRPr lang="en-US" sz="1843" dirty="0">
                  <a:cs typeface="Times New Roman" panose="02020603050405020304" pitchFamily="18" charset="0"/>
                </a:endParaRPr>
              </a:p>
              <a:p>
                <a:pPr algn="just"/>
                <a:endParaRPr lang="en-US" sz="1843" dirty="0">
                  <a:cs typeface="Times New Roman" panose="02020603050405020304" pitchFamily="18" charset="0"/>
                </a:endParaRPr>
              </a:p>
              <a:p>
                <a:pPr algn="just"/>
                <a:r>
                  <a:rPr lang="en-IN" sz="1536" dirty="0">
                    <a:cs typeface="Times New Roman" panose="02020603050405020304" pitchFamily="18" charset="0"/>
                  </a:rPr>
                  <a:t>      and the best fit is obtained for those choices of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0</m:t>
                    </m:r>
                  </m:oMath>
                </a14:m>
                <a:r>
                  <a:rPr lang="en-IN" sz="1536" dirty="0">
                    <a:cs typeface="Times New Roman" panose="02020603050405020304" pitchFamily="18" charset="0"/>
                  </a:rPr>
                  <a:t> and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1</m:t>
                    </m:r>
                  </m:oMath>
                </a14:m>
                <a:r>
                  <a:rPr lang="en-IN" sz="1536" dirty="0">
                    <a:cs typeface="Times New Roman" panose="02020603050405020304" pitchFamily="18" charset="0"/>
                  </a:rPr>
                  <a:t> where </a:t>
                </a:r>
                <a:r>
                  <a:rPr lang="en-IN" sz="1536" i="1" dirty="0">
                    <a:solidFill>
                      <a:srgbClr val="C00000"/>
                    </a:solidFill>
                    <a:cs typeface="Times New Roman" panose="02020603050405020304" pitchFamily="18" charset="0"/>
                  </a:rPr>
                  <a:t>L</a:t>
                </a:r>
                <a:r>
                  <a:rPr lang="en-IN" sz="1536" dirty="0">
                    <a:solidFill>
                      <a:srgbClr val="C00000"/>
                    </a:solidFill>
                    <a:cs typeface="Times New Roman" panose="02020603050405020304" pitchFamily="18" charset="0"/>
                  </a:rPr>
                  <a:t> is maximized</a:t>
                </a:r>
                <a:r>
                  <a:rPr lang="en-IN" sz="1536" dirty="0">
                    <a:cs typeface="Times New Roman" panose="02020603050405020304" pitchFamily="18" charset="0"/>
                  </a:rPr>
                  <a:t>. </a:t>
                </a:r>
                <a:endParaRPr lang="en-US" sz="845" dirty="0">
                  <a:solidFill>
                    <a:srgbClr val="202122"/>
                  </a:solidFill>
                  <a:highlight>
                    <a:srgbClr val="FFFFFF"/>
                  </a:highlight>
                  <a:ea typeface="Times New Roman"/>
                  <a:cs typeface="Times New Roman" panose="02020603050405020304" pitchFamily="18" charset="0"/>
                  <a:sym typeface="Times New Roman"/>
                </a:endParaRPr>
              </a:p>
            </p:txBody>
          </p:sp>
        </mc:Choice>
        <mc:Fallback xmlns="">
          <p:sp>
            <p:nvSpPr>
              <p:cNvPr id="4" name="Rectangle 3">
                <a:extLst>
                  <a:ext uri="{FF2B5EF4-FFF2-40B4-BE49-F238E27FC236}">
                    <a16:creationId xmlns:a16="http://schemas.microsoft.com/office/drawing/2014/main" id="{AA051DC6-68DC-4941-A148-AA6DF607500E}"/>
                  </a:ext>
                </a:extLst>
              </p:cNvPr>
              <p:cNvSpPr>
                <a:spLocks noRot="1" noChangeAspect="1" noMove="1" noResize="1" noEditPoints="1" noAdjustHandles="1" noChangeArrowheads="1" noChangeShapeType="1" noTextEdit="1"/>
              </p:cNvSpPr>
              <p:nvPr/>
            </p:nvSpPr>
            <p:spPr>
              <a:xfrm>
                <a:off x="499388" y="1996204"/>
                <a:ext cx="8053300" cy="204671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3DEF45C8-BD90-4506-8067-1C7AEDDF4D7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4D63D680-B5A7-4D1E-B056-0777A883B53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0032395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52195"/>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168</a:t>
            </a:fld>
            <a:endParaRPr lang="en-US" altLang="en-US" sz="921">
              <a:solidFill>
                <a:srgbClr val="898989"/>
              </a:solidFill>
            </a:endParaRPr>
          </a:p>
        </p:txBody>
      </p:sp>
      <p:cxnSp>
        <p:nvCxnSpPr>
          <p:cNvPr id="7" name="Straight Connector 6"/>
          <p:cNvCxnSpPr/>
          <p:nvPr/>
        </p:nvCxnSpPr>
        <p:spPr>
          <a:xfrm>
            <a:off x="275482" y="102878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Content Placeholder 4">
                <a:extLst>
                  <a:ext uri="{FF2B5EF4-FFF2-40B4-BE49-F238E27FC236}">
                    <a16:creationId xmlns:a16="http://schemas.microsoft.com/office/drawing/2014/main" id="{D9C34A90-F659-4366-B1D9-61D9493DB793}"/>
                  </a:ext>
                </a:extLst>
              </p:cNvPr>
              <p:cNvSpPr txBox="1">
                <a:spLocks/>
              </p:cNvSpPr>
              <p:nvPr/>
            </p:nvSpPr>
            <p:spPr>
              <a:xfrm>
                <a:off x="916769" y="1374194"/>
                <a:ext cx="6884070" cy="187620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20000"/>
                  </a:lnSpc>
                  <a:buSzPct val="100000"/>
                  <a:buBlip>
                    <a:blip r:embed="rId2"/>
                  </a:buBlip>
                </a:pPr>
                <a:r>
                  <a:rPr lang="en-IN" sz="1536" dirty="0">
                    <a:cs typeface="Times New Roman" panose="02020603050405020304" pitchFamily="18" charset="0"/>
                  </a:rPr>
                  <a:t>The maximum of </a:t>
                </a:r>
                <a:r>
                  <a:rPr lang="en-IN" sz="1536" i="1" dirty="0">
                    <a:cs typeface="Times New Roman" panose="02020603050405020304" pitchFamily="18" charset="0"/>
                  </a:rPr>
                  <a:t>L</a:t>
                </a:r>
                <a:r>
                  <a:rPr lang="en-IN" sz="1536" dirty="0">
                    <a:cs typeface="Times New Roman" panose="02020603050405020304" pitchFamily="18" charset="0"/>
                  </a:rPr>
                  <a:t> will also be the </a:t>
                </a:r>
                <a:r>
                  <a:rPr lang="en-IN" sz="1536" dirty="0">
                    <a:solidFill>
                      <a:srgbClr val="C00000"/>
                    </a:solidFill>
                    <a:cs typeface="Times New Roman" panose="02020603050405020304" pitchFamily="18" charset="0"/>
                  </a:rPr>
                  <a:t>maximum of the log-likelihood</a:t>
                </a:r>
                <a:r>
                  <a:rPr lang="en-IN" sz="1536" dirty="0">
                    <a:cs typeface="Times New Roman" panose="02020603050405020304" pitchFamily="18" charset="0"/>
                  </a:rPr>
                  <a:t> </a:t>
                </a:r>
                <a:r>
                  <a:rPr lang="en-IN" sz="1536" i="1" dirty="0">
                    <a:solidFill>
                      <a:srgbClr val="002060"/>
                    </a:solidFill>
                    <a:cs typeface="Times New Roman" panose="02020603050405020304" pitchFamily="18" charset="0"/>
                  </a:rPr>
                  <a:t>ℓ</a:t>
                </a:r>
                <a:r>
                  <a:rPr lang="en-IN" sz="1536" dirty="0">
                    <a:cs typeface="Times New Roman" panose="02020603050405020304" pitchFamily="18" charset="0"/>
                  </a:rPr>
                  <a:t>, defined as the logarithm of </a:t>
                </a:r>
                <a:r>
                  <a:rPr lang="en-IN" sz="1536" i="1" dirty="0">
                    <a:solidFill>
                      <a:srgbClr val="002060"/>
                    </a:solidFill>
                    <a:cs typeface="Times New Roman" panose="02020603050405020304" pitchFamily="18" charset="0"/>
                  </a:rPr>
                  <a:t>L </a:t>
                </a:r>
                <a:r>
                  <a:rPr lang="en-IN" sz="1536" dirty="0">
                    <a:cs typeface="Times New Roman" panose="02020603050405020304" pitchFamily="18" charset="0"/>
                  </a:rPr>
                  <a:t>:</a:t>
                </a:r>
                <a:endParaRPr lang="en-US" sz="1536" dirty="0">
                  <a:cs typeface="Times New Roman" panose="02020603050405020304" pitchFamily="18" charset="0"/>
                </a:endParaRPr>
              </a:p>
              <a:p>
                <a:pPr marL="0" indent="0">
                  <a:buNone/>
                </a:pPr>
                <a:r>
                  <a:rPr lang="en-IN" sz="1536" dirty="0"/>
                  <a:t> 		</a:t>
                </a:r>
                <a14:m>
                  <m:oMath xmlns:m="http://schemas.openxmlformats.org/officeDocument/2006/math">
                    <m:r>
                      <a:rPr lang="en-IN" sz="1843" i="1">
                        <a:solidFill>
                          <a:srgbClr val="002060"/>
                        </a:solidFill>
                        <a:latin typeface="Cambria Math" panose="02040503050406030204" pitchFamily="18" charset="0"/>
                      </a:rPr>
                      <m:t>𝓁</m:t>
                    </m:r>
                    <m:r>
                      <a:rPr lang="en-IN" sz="1843" i="1">
                        <a:solidFill>
                          <a:srgbClr val="002060"/>
                        </a:solidFill>
                        <a:latin typeface="Cambria Math" panose="02040503050406030204" pitchFamily="18" charset="0"/>
                      </a:rPr>
                      <m:t>=</m:t>
                    </m:r>
                    <m:nary>
                      <m:naryPr>
                        <m:chr m:val="∑"/>
                        <m:limLoc m:val="undOvr"/>
                        <m:grow m:val="on"/>
                        <m:supHide m:val="on"/>
                        <m:ctrlPr>
                          <a:rPr lang="en-US" sz="1843" i="1">
                            <a:solidFill>
                              <a:srgbClr val="002060"/>
                            </a:solidFill>
                            <a:latin typeface="Cambria Math" panose="02040503050406030204" pitchFamily="18" charset="0"/>
                          </a:rPr>
                        </m:ctrlPr>
                      </m:naryPr>
                      <m:sub>
                        <m:r>
                          <m:rPr>
                            <m:brk/>
                            <m:aln/>
                          </m:rPr>
                          <a:rPr lang="en-US" sz="1843" i="1">
                            <a:solidFill>
                              <a:srgbClr val="002060"/>
                            </a:solidFill>
                            <a:latin typeface="Cambria Math" panose="02040503050406030204" pitchFamily="18" charset="0"/>
                          </a:rPr>
                          <m:t>𝑖</m:t>
                        </m:r>
                        <m:r>
                          <a:rPr lang="en-IN" sz="1843" i="1">
                            <a:solidFill>
                              <a:srgbClr val="002060"/>
                            </a:solidFill>
                            <a:latin typeface="Cambria Math" panose="02040503050406030204" pitchFamily="18" charset="0"/>
                          </a:rPr>
                          <m:t>:</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r>
                          <a:rPr lang="en-IN" sz="1843" i="1">
                            <a:solidFill>
                              <a:srgbClr val="002060"/>
                            </a:solidFill>
                            <a:latin typeface="Cambria Math" panose="02040503050406030204" pitchFamily="18" charset="0"/>
                          </a:rPr>
                          <m:t>=1</m:t>
                        </m:r>
                      </m:sub>
                      <m:sup/>
                      <m:e>
                        <m:r>
                          <a:rPr lang="en-IN" sz="1843" i="1">
                            <a:solidFill>
                              <a:srgbClr val="002060"/>
                            </a:solidFill>
                            <a:latin typeface="Cambria Math" panose="02040503050406030204" pitchFamily="18" charset="0"/>
                          </a:rPr>
                          <m:t> </m:t>
                        </m:r>
                      </m:e>
                    </m:nary>
                    <m:r>
                      <m:rPr>
                        <m:sty m:val="p"/>
                      </m:rPr>
                      <a:rPr lang="en-IN" sz="1843">
                        <a:solidFill>
                          <a:srgbClr val="002060"/>
                        </a:solidFill>
                        <a:latin typeface="Cambria Math" panose="02040503050406030204" pitchFamily="18" charset="0"/>
                      </a:rPr>
                      <m:t>ln</m:t>
                    </m:r>
                    <m:d>
                      <m:dPr>
                        <m:ctrlPr>
                          <a:rPr lang="en-US" sz="1843" i="1">
                            <a:solidFill>
                              <a:srgbClr val="002060"/>
                            </a:solidFill>
                            <a:latin typeface="Cambria Math" panose="02040503050406030204" pitchFamily="18" charset="0"/>
                          </a:rPr>
                        </m:ctrlPr>
                      </m:dPr>
                      <m:e>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e>
                    </m:d>
                    <m:r>
                      <a:rPr lang="en-IN" sz="1843" i="1">
                        <a:solidFill>
                          <a:srgbClr val="002060"/>
                        </a:solidFill>
                        <a:latin typeface="Cambria Math" panose="02040503050406030204" pitchFamily="18" charset="0"/>
                      </a:rPr>
                      <m:t>+</m:t>
                    </m:r>
                    <m:nary>
                      <m:naryPr>
                        <m:chr m:val="∑"/>
                        <m:limLoc m:val="undOvr"/>
                        <m:grow m:val="on"/>
                        <m:supHide m:val="on"/>
                        <m:ctrlPr>
                          <a:rPr lang="en-US" sz="1843" i="1">
                            <a:solidFill>
                              <a:srgbClr val="002060"/>
                            </a:solidFill>
                            <a:latin typeface="Cambria Math" panose="02040503050406030204" pitchFamily="18" charset="0"/>
                          </a:rPr>
                        </m:ctrlPr>
                      </m:naryPr>
                      <m:sub>
                        <m:r>
                          <m:rPr>
                            <m:brk/>
                            <m:aln/>
                          </m:rPr>
                          <a:rPr lang="en-US" sz="1843" i="1">
                            <a:solidFill>
                              <a:srgbClr val="002060"/>
                            </a:solidFill>
                            <a:latin typeface="Cambria Math" panose="02040503050406030204" pitchFamily="18" charset="0"/>
                          </a:rPr>
                          <m:t>𝑖</m:t>
                        </m:r>
                        <m:r>
                          <a:rPr lang="en-IN" sz="1843" i="1">
                            <a:solidFill>
                              <a:srgbClr val="002060"/>
                            </a:solidFill>
                            <a:latin typeface="Cambria Math" panose="02040503050406030204" pitchFamily="18" charset="0"/>
                          </a:rPr>
                          <m:t>:</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r>
                          <a:rPr lang="en-IN" sz="1843" i="1">
                            <a:solidFill>
                              <a:srgbClr val="002060"/>
                            </a:solidFill>
                            <a:latin typeface="Cambria Math" panose="02040503050406030204" pitchFamily="18" charset="0"/>
                          </a:rPr>
                          <m:t>=0</m:t>
                        </m:r>
                      </m:sub>
                      <m:sup/>
                      <m:e>
                        <m:r>
                          <a:rPr lang="en-IN" sz="1843" i="1">
                            <a:solidFill>
                              <a:srgbClr val="002060"/>
                            </a:solidFill>
                            <a:latin typeface="Cambria Math" panose="02040503050406030204" pitchFamily="18" charset="0"/>
                          </a:rPr>
                          <m:t> </m:t>
                        </m:r>
                      </m:e>
                    </m:nary>
                    <m:r>
                      <m:rPr>
                        <m:sty m:val="p"/>
                      </m:rPr>
                      <a:rPr lang="en-IN" sz="1843">
                        <a:solidFill>
                          <a:srgbClr val="002060"/>
                        </a:solidFill>
                        <a:latin typeface="Cambria Math" panose="02040503050406030204" pitchFamily="18" charset="0"/>
                      </a:rPr>
                      <m:t>ln</m:t>
                    </m:r>
                    <m:d>
                      <m:dPr>
                        <m:ctrlPr>
                          <a:rPr lang="en-US" sz="1843" i="1">
                            <a:solidFill>
                              <a:srgbClr val="002060"/>
                            </a:solidFill>
                            <a:latin typeface="Cambria Math" panose="02040503050406030204" pitchFamily="18" charset="0"/>
                          </a:rPr>
                        </m:ctrlPr>
                      </m:dPr>
                      <m:e>
                        <m:r>
                          <a:rPr lang="en-IN" sz="1843" i="1">
                            <a:solidFill>
                              <a:srgbClr val="002060"/>
                            </a:solidFill>
                            <a:latin typeface="Cambria Math" panose="02040503050406030204" pitchFamily="18" charset="0"/>
                          </a:rPr>
                          <m:t>1−</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e>
                    </m:d>
                  </m:oMath>
                </a14:m>
                <a:endParaRPr lang="en-IN" sz="1843" i="1" dirty="0">
                  <a:solidFill>
                    <a:srgbClr val="002060"/>
                  </a:solidFill>
                </a:endParaRPr>
              </a:p>
              <a:p>
                <a:pPr marL="0" indent="0">
                  <a:buNone/>
                </a:pPr>
                <a:endParaRPr lang="en-IN" sz="1843" i="1" dirty="0">
                  <a:solidFill>
                    <a:srgbClr val="002060"/>
                  </a:solidFill>
                </a:endParaRPr>
              </a:p>
              <a:p>
                <a:pPr marL="0" indent="0">
                  <a:buNone/>
                </a:pPr>
                <a:r>
                  <a:rPr lang="en-IN" sz="1843" dirty="0">
                    <a:solidFill>
                      <a:srgbClr val="002060"/>
                    </a:solidFill>
                  </a:rPr>
                  <a:t> 		   </a:t>
                </a:r>
                <a14:m>
                  <m:oMath xmlns:m="http://schemas.openxmlformats.org/officeDocument/2006/math">
                    <m:r>
                      <a:rPr lang="en-IN" sz="1843" i="1">
                        <a:solidFill>
                          <a:srgbClr val="002060"/>
                        </a:solidFill>
                        <a:latin typeface="Cambria Math" panose="02040503050406030204" pitchFamily="18" charset="0"/>
                      </a:rPr>
                      <m:t>=</m:t>
                    </m:r>
                    <m:nary>
                      <m:naryPr>
                        <m:chr m:val="∑"/>
                        <m:limLoc m:val="undOvr"/>
                        <m:grow m:val="on"/>
                        <m:ctrlPr>
                          <a:rPr lang="en-US" sz="1843" i="1">
                            <a:solidFill>
                              <a:srgbClr val="002060"/>
                            </a:solidFill>
                            <a:latin typeface="Cambria Math" panose="02040503050406030204" pitchFamily="18" charset="0"/>
                          </a:rPr>
                        </m:ctrlPr>
                      </m:naryPr>
                      <m:sub>
                        <m:r>
                          <m:rPr>
                            <m:brk/>
                            <m:aln/>
                          </m:rPr>
                          <a:rPr lang="en-US" sz="1843" i="1">
                            <a:solidFill>
                              <a:srgbClr val="002060"/>
                            </a:solidFill>
                            <a:latin typeface="Cambria Math" panose="02040503050406030204" pitchFamily="18" charset="0"/>
                          </a:rPr>
                          <m:t>𝑖</m:t>
                        </m:r>
                        <m:r>
                          <a:rPr lang="en-IN" sz="1843" i="1">
                            <a:solidFill>
                              <a:srgbClr val="002060"/>
                            </a:solidFill>
                            <a:latin typeface="Cambria Math" panose="02040503050406030204" pitchFamily="18" charset="0"/>
                          </a:rPr>
                          <m:t>=1</m:t>
                        </m:r>
                      </m:sub>
                      <m:sup>
                        <m:r>
                          <a:rPr lang="en-US" sz="1843" i="1">
                            <a:solidFill>
                              <a:srgbClr val="002060"/>
                            </a:solidFill>
                            <a:latin typeface="Cambria Math" panose="02040503050406030204" pitchFamily="18" charset="0"/>
                          </a:rPr>
                          <m:t>𝑛</m:t>
                        </m:r>
                      </m:sup>
                      <m:e>
                        <m:r>
                          <a:rPr lang="en-IN" sz="1843" i="1">
                            <a:solidFill>
                              <a:srgbClr val="002060"/>
                            </a:solidFill>
                            <a:latin typeface="Cambria Math" panose="02040503050406030204" pitchFamily="18" charset="0"/>
                          </a:rPr>
                          <m:t> </m:t>
                        </m:r>
                      </m:e>
                    </m:nary>
                    <m:d>
                      <m:dPr>
                        <m:ctrlPr>
                          <a:rPr lang="en-US" sz="1843" i="1">
                            <a:solidFill>
                              <a:srgbClr val="002060"/>
                            </a:solidFill>
                            <a:latin typeface="Cambria Math" panose="02040503050406030204" pitchFamily="18" charset="0"/>
                          </a:rPr>
                        </m:ctrlPr>
                      </m:dPr>
                      <m:e>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r>
                          <m:rPr>
                            <m:sty m:val="p"/>
                          </m:rPr>
                          <a:rPr lang="en-IN" sz="1843">
                            <a:solidFill>
                              <a:srgbClr val="002060"/>
                            </a:solidFill>
                            <a:latin typeface="Cambria Math" panose="02040503050406030204" pitchFamily="18" charset="0"/>
                          </a:rPr>
                          <m:t>ln</m:t>
                        </m:r>
                        <m:d>
                          <m:dPr>
                            <m:ctrlPr>
                              <a:rPr lang="en-US" sz="1843" i="1">
                                <a:solidFill>
                                  <a:srgbClr val="002060"/>
                                </a:solidFill>
                                <a:latin typeface="Cambria Math" panose="02040503050406030204" pitchFamily="18" charset="0"/>
                              </a:rPr>
                            </m:ctrlPr>
                          </m:dPr>
                          <m:e>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e>
                        </m:d>
                        <m:r>
                          <a:rPr lang="en-IN" sz="1843" i="1">
                            <a:solidFill>
                              <a:srgbClr val="002060"/>
                            </a:solidFill>
                            <a:latin typeface="Cambria Math" panose="02040503050406030204" pitchFamily="18" charset="0"/>
                          </a:rPr>
                          <m:t>+</m:t>
                        </m:r>
                        <m:d>
                          <m:dPr>
                            <m:ctrlPr>
                              <a:rPr lang="en-US" sz="1843" i="1">
                                <a:solidFill>
                                  <a:srgbClr val="002060"/>
                                </a:solidFill>
                                <a:latin typeface="Cambria Math" panose="02040503050406030204" pitchFamily="18" charset="0"/>
                              </a:rPr>
                            </m:ctrlPr>
                          </m:dPr>
                          <m:e>
                            <m:r>
                              <a:rPr lang="en-IN" sz="1843" i="1">
                                <a:solidFill>
                                  <a:srgbClr val="002060"/>
                                </a:solidFill>
                                <a:latin typeface="Cambria Math" panose="02040503050406030204" pitchFamily="18" charset="0"/>
                              </a:rPr>
                              <m:t>1−</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𝑦</m:t>
                                </m:r>
                              </m:e>
                              <m:sub>
                                <m:r>
                                  <a:rPr lang="en-US" sz="1843" i="1">
                                    <a:solidFill>
                                      <a:srgbClr val="002060"/>
                                    </a:solidFill>
                                    <a:latin typeface="Cambria Math" panose="02040503050406030204" pitchFamily="18" charset="0"/>
                                  </a:rPr>
                                  <m:t>𝑖</m:t>
                                </m:r>
                              </m:sub>
                            </m:sSub>
                          </m:e>
                        </m:d>
                        <m:r>
                          <m:rPr>
                            <m:sty m:val="p"/>
                          </m:rPr>
                          <a:rPr lang="en-IN" sz="1843">
                            <a:solidFill>
                              <a:srgbClr val="002060"/>
                            </a:solidFill>
                            <a:latin typeface="Cambria Math" panose="02040503050406030204" pitchFamily="18" charset="0"/>
                          </a:rPr>
                          <m:t>ln</m:t>
                        </m:r>
                        <m:d>
                          <m:dPr>
                            <m:ctrlPr>
                              <a:rPr lang="en-US" sz="1843" i="1">
                                <a:solidFill>
                                  <a:srgbClr val="002060"/>
                                </a:solidFill>
                                <a:latin typeface="Cambria Math" panose="02040503050406030204" pitchFamily="18" charset="0"/>
                              </a:rPr>
                            </m:ctrlPr>
                          </m:dPr>
                          <m:e>
                            <m:r>
                              <a:rPr lang="en-IN" sz="1843" i="1">
                                <a:solidFill>
                                  <a:srgbClr val="002060"/>
                                </a:solidFill>
                                <a:latin typeface="Cambria Math" panose="02040503050406030204" pitchFamily="18" charset="0"/>
                              </a:rPr>
                              <m:t>1−</m:t>
                            </m:r>
                            <m:sSub>
                              <m:sSubPr>
                                <m:ctrlPr>
                                  <a:rPr lang="en-US" sz="1843" i="1">
                                    <a:solidFill>
                                      <a:srgbClr val="002060"/>
                                    </a:solidFill>
                                    <a:latin typeface="Cambria Math" panose="02040503050406030204" pitchFamily="18" charset="0"/>
                                  </a:rPr>
                                </m:ctrlPr>
                              </m:sSubPr>
                              <m:e>
                                <m:r>
                                  <a:rPr lang="en-IN" sz="1843" i="1">
                                    <a:solidFill>
                                      <a:srgbClr val="002060"/>
                                    </a:solidFill>
                                    <a:latin typeface="Cambria Math" panose="02040503050406030204" pitchFamily="18" charset="0"/>
                                  </a:rPr>
                                  <m:t>𝑝</m:t>
                                </m:r>
                              </m:e>
                              <m:sub>
                                <m:r>
                                  <a:rPr lang="en-US" sz="1843" i="1">
                                    <a:solidFill>
                                      <a:srgbClr val="002060"/>
                                    </a:solidFill>
                                    <a:latin typeface="Cambria Math" panose="02040503050406030204" pitchFamily="18" charset="0"/>
                                  </a:rPr>
                                  <m:t>𝑖</m:t>
                                </m:r>
                              </m:sub>
                            </m:sSub>
                          </m:e>
                        </m:d>
                      </m:e>
                    </m:d>
                  </m:oMath>
                </a14:m>
                <a:endParaRPr lang="en-US" sz="1536" dirty="0">
                  <a:cs typeface="Times New Roman" panose="02020603050405020304" pitchFamily="18" charset="0"/>
                </a:endParaRPr>
              </a:p>
            </p:txBody>
          </p:sp>
        </mc:Choice>
        <mc:Fallback xmlns="">
          <p:sp>
            <p:nvSpPr>
              <p:cNvPr id="14" name="Content Placeholder 4">
                <a:extLst>
                  <a:ext uri="{FF2B5EF4-FFF2-40B4-BE49-F238E27FC236}">
                    <a16:creationId xmlns:a16="http://schemas.microsoft.com/office/drawing/2014/main" id="{D9C34A90-F659-4366-B1D9-61D9493DB793}"/>
                  </a:ext>
                </a:extLst>
              </p:cNvPr>
              <p:cNvSpPr txBox="1">
                <a:spLocks noRot="1" noChangeAspect="1" noMove="1" noResize="1" noEditPoints="1" noAdjustHandles="1" noChangeArrowheads="1" noChangeShapeType="1" noTextEdit="1"/>
              </p:cNvSpPr>
              <p:nvPr/>
            </p:nvSpPr>
            <p:spPr>
              <a:xfrm>
                <a:off x="916769" y="1374194"/>
                <a:ext cx="6884070" cy="187620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3B52AF6E-8B80-4C15-AD17-81F737A08133}"/>
                  </a:ext>
                </a:extLst>
              </p:cNvPr>
              <p:cNvSpPr/>
              <p:nvPr/>
            </p:nvSpPr>
            <p:spPr>
              <a:xfrm>
                <a:off x="2922839" y="3681355"/>
                <a:ext cx="3323217" cy="659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002060"/>
                          </a:solidFill>
                          <a:latin typeface="Cambria Math" panose="02040503050406030204" pitchFamily="18" charset="0"/>
                        </a:rPr>
                        <m:t>𝑝</m:t>
                      </m:r>
                      <m:r>
                        <a:rPr lang="en-US" b="0" i="1" baseline="-25000" smtClean="0">
                          <a:solidFill>
                            <a:srgbClr val="002060"/>
                          </a:solidFill>
                          <a:latin typeface="Cambria Math" panose="02040503050406030204" pitchFamily="18" charset="0"/>
                        </a:rPr>
                        <m:t>𝑖</m:t>
                      </m:r>
                      <m:r>
                        <a:rPr lang="en-US" b="0" i="1" smtClean="0">
                          <a:solidFill>
                            <a:srgbClr val="002060"/>
                          </a:solidFill>
                          <a:latin typeface="Cambria Math" panose="02040503050406030204" pitchFamily="18" charset="0"/>
                        </a:rPr>
                        <m:t>=</m:t>
                      </m:r>
                      <m:r>
                        <a:rPr lang="en-IN" i="1" smtClean="0">
                          <a:solidFill>
                            <a:srgbClr val="002060"/>
                          </a:solidFill>
                          <a:latin typeface="Cambria Math" panose="02040503050406030204" pitchFamily="18" charset="0"/>
                        </a:rPr>
                        <m:t>𝑝</m:t>
                      </m:r>
                      <m:r>
                        <a:rPr lang="en-IN" i="1">
                          <a:solidFill>
                            <a:srgbClr val="002060"/>
                          </a:solidFill>
                          <a:latin typeface="Cambria Math" panose="02040503050406030204" pitchFamily="18" charset="0"/>
                        </a:rPr>
                        <m:t>(</m:t>
                      </m:r>
                      <m:r>
                        <a:rPr lang="en-IN" i="1">
                          <a:solidFill>
                            <a:srgbClr val="002060"/>
                          </a:solidFill>
                          <a:latin typeface="Cambria Math" panose="02040503050406030204" pitchFamily="18" charset="0"/>
                        </a:rPr>
                        <m:t>𝑥𝑖</m:t>
                      </m:r>
                      <m:r>
                        <a:rPr lang="en-IN" i="1">
                          <a:solidFill>
                            <a:srgbClr val="002060"/>
                          </a:solidFill>
                          <a:latin typeface="Cambria Math" panose="02040503050406030204" pitchFamily="18" charset="0"/>
                        </a:rPr>
                        <m:t>)=</m:t>
                      </m:r>
                      <m:f>
                        <m:fPr>
                          <m:ctrlPr>
                            <a:rPr lang="en-US" i="1">
                              <a:solidFill>
                                <a:srgbClr val="002060"/>
                              </a:solidFill>
                              <a:latin typeface="Cambria Math" panose="02040503050406030204" pitchFamily="18" charset="0"/>
                            </a:rPr>
                          </m:ctrlPr>
                        </m:fPr>
                        <m:num>
                          <m:r>
                            <a:rPr lang="en-IN" i="1">
                              <a:solidFill>
                                <a:srgbClr val="002060"/>
                              </a:solidFill>
                              <a:latin typeface="Cambria Math" panose="02040503050406030204" pitchFamily="18" charset="0"/>
                            </a:rPr>
                            <m:t>1</m:t>
                          </m:r>
                        </m:num>
                        <m:den>
                          <m:r>
                            <a:rPr lang="en-IN" i="1">
                              <a:solidFill>
                                <a:srgbClr val="002060"/>
                              </a:solidFill>
                              <a:latin typeface="Cambria Math" panose="02040503050406030204" pitchFamily="18" charset="0"/>
                            </a:rPr>
                            <m:t>1+</m:t>
                          </m:r>
                          <m:sSup>
                            <m:sSupPr>
                              <m:ctrlPr>
                                <a:rPr lang="en-US" i="1">
                                  <a:solidFill>
                                    <a:srgbClr val="002060"/>
                                  </a:solidFill>
                                  <a:latin typeface="Cambria Math" panose="02040503050406030204" pitchFamily="18" charset="0"/>
                                </a:rPr>
                              </m:ctrlPr>
                            </m:sSupPr>
                            <m:e>
                              <m:r>
                                <a:rPr lang="en-IN" i="1">
                                  <a:solidFill>
                                    <a:srgbClr val="002060"/>
                                  </a:solidFill>
                                  <a:latin typeface="Cambria Math" panose="02040503050406030204" pitchFamily="18" charset="0"/>
                                </a:rPr>
                                <m:t>𝑒</m:t>
                              </m:r>
                            </m:e>
                            <m:sup>
                              <m:r>
                                <a:rPr lang="en-IN" i="1">
                                  <a:solidFill>
                                    <a:srgbClr val="002060"/>
                                  </a:solidFill>
                                  <a:latin typeface="Cambria Math" panose="02040503050406030204" pitchFamily="18" charset="0"/>
                                </a:rPr>
                                <m:t>−</m:t>
                              </m:r>
                            </m:sup>
                          </m:sSup>
                          <m:d>
                            <m:dPr>
                              <m:ctrlPr>
                                <a:rPr lang="en-US" i="1">
                                  <a:solidFill>
                                    <a:srgbClr val="002060"/>
                                  </a:solidFill>
                                  <a:latin typeface="Cambria Math" panose="02040503050406030204" pitchFamily="18" charset="0"/>
                                </a:rPr>
                              </m:ctrlPr>
                            </m:dPr>
                            <m:e>
                              <m:sSub>
                                <m:sSubPr>
                                  <m:ctrlPr>
                                    <a:rPr lang="en-US"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𝛽</m:t>
                                  </m:r>
                                </m:e>
                                <m:sub>
                                  <m:r>
                                    <a:rPr lang="en-IN" i="1">
                                      <a:solidFill>
                                        <a:srgbClr val="002060"/>
                                      </a:solidFill>
                                      <a:latin typeface="Cambria Math" panose="02040503050406030204" pitchFamily="18" charset="0"/>
                                    </a:rPr>
                                    <m:t>0</m:t>
                                  </m:r>
                                </m:sub>
                              </m:sSub>
                              <m:r>
                                <a:rPr lang="en-IN" i="1">
                                  <a:solidFill>
                                    <a:srgbClr val="002060"/>
                                  </a:solidFill>
                                  <a:latin typeface="Cambria Math" panose="02040503050406030204" pitchFamily="18" charset="0"/>
                                </a:rPr>
                                <m:t>+</m:t>
                              </m:r>
                              <m:sSub>
                                <m:sSubPr>
                                  <m:ctrlPr>
                                    <a:rPr lang="en-US" i="1">
                                      <a:solidFill>
                                        <a:srgbClr val="002060"/>
                                      </a:solidFill>
                                      <a:latin typeface="Cambria Math" panose="02040503050406030204" pitchFamily="18" charset="0"/>
                                    </a:rPr>
                                  </m:ctrlPr>
                                </m:sSubPr>
                                <m:e>
                                  <m:r>
                                    <a:rPr lang="en-IN" i="1">
                                      <a:solidFill>
                                        <a:srgbClr val="002060"/>
                                      </a:solidFill>
                                      <a:latin typeface="Cambria Math" panose="02040503050406030204" pitchFamily="18" charset="0"/>
                                    </a:rPr>
                                    <m:t>𝛽</m:t>
                                  </m:r>
                                </m:e>
                                <m:sub>
                                  <m:r>
                                    <a:rPr lang="en-IN" i="1">
                                      <a:solidFill>
                                        <a:srgbClr val="002060"/>
                                      </a:solidFill>
                                      <a:latin typeface="Cambria Math" panose="02040503050406030204" pitchFamily="18" charset="0"/>
                                    </a:rPr>
                                    <m:t>1</m:t>
                                  </m:r>
                                </m:sub>
                              </m:sSub>
                              <m:r>
                                <a:rPr lang="en-IN" i="1">
                                  <a:solidFill>
                                    <a:srgbClr val="002060"/>
                                  </a:solidFill>
                                  <a:latin typeface="Cambria Math" panose="02040503050406030204" pitchFamily="18" charset="0"/>
                                </a:rPr>
                                <m:t>𝑥</m:t>
                              </m:r>
                              <m:r>
                                <a:rPr lang="en-US" i="1" baseline="-25000">
                                  <a:solidFill>
                                    <a:srgbClr val="002060"/>
                                  </a:solidFill>
                                  <a:latin typeface="Cambria Math" panose="02040503050406030204" pitchFamily="18" charset="0"/>
                                </a:rPr>
                                <m:t>𝑖</m:t>
                              </m:r>
                            </m:e>
                          </m:d>
                        </m:den>
                      </m:f>
                    </m:oMath>
                  </m:oMathPara>
                </a14:m>
                <a:endParaRPr lang="en-IN" dirty="0"/>
              </a:p>
            </p:txBody>
          </p:sp>
        </mc:Choice>
        <mc:Fallback>
          <p:sp>
            <p:nvSpPr>
              <p:cNvPr id="3" name="Rectangle 2">
                <a:extLst>
                  <a:ext uri="{FF2B5EF4-FFF2-40B4-BE49-F238E27FC236}">
                    <a16:creationId xmlns:a16="http://schemas.microsoft.com/office/drawing/2014/main" id="{3B52AF6E-8B80-4C15-AD17-81F737A08133}"/>
                  </a:ext>
                </a:extLst>
              </p:cNvPr>
              <p:cNvSpPr>
                <a:spLocks noRot="1" noChangeAspect="1" noMove="1" noResize="1" noEditPoints="1" noAdjustHandles="1" noChangeArrowheads="1" noChangeShapeType="1" noTextEdit="1"/>
              </p:cNvSpPr>
              <p:nvPr/>
            </p:nvSpPr>
            <p:spPr>
              <a:xfrm>
                <a:off x="2922839" y="3681355"/>
                <a:ext cx="3323217" cy="65979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13642D6B-F10F-44F7-9EEE-F2A4590C04C9}"/>
                  </a:ext>
                </a:extLst>
              </p:cNvPr>
              <p:cNvSpPr/>
              <p:nvPr/>
            </p:nvSpPr>
            <p:spPr>
              <a:xfrm>
                <a:off x="1112321" y="4787315"/>
                <a:ext cx="6944252" cy="783362"/>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marL="263279" indent="-263279" algn="just">
                  <a:lnSpc>
                    <a:spcPct val="120000"/>
                  </a:lnSpc>
                  <a:buBlip>
                    <a:blip r:embed="rId2"/>
                  </a:buBlip>
                </a:pPr>
                <a:r>
                  <a:rPr lang="en-IN" sz="1536" dirty="0">
                    <a:cs typeface="Times New Roman" panose="02020603050405020304" pitchFamily="18" charset="0"/>
                  </a:rPr>
                  <a:t>Here,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ℓ</m:t>
                    </m:r>
                  </m:oMath>
                </a14:m>
                <a:r>
                  <a:rPr lang="en-IN" sz="1536" dirty="0">
                    <a:cs typeface="Times New Roman" panose="02020603050405020304" pitchFamily="18" charset="0"/>
                  </a:rPr>
                  <a:t> is nonlinear in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0</m:t>
                    </m:r>
                  </m:oMath>
                </a14:m>
                <a:r>
                  <a:rPr lang="en-IN" sz="1536" dirty="0">
                    <a:cs typeface="Times New Roman" panose="02020603050405020304" pitchFamily="18" charset="0"/>
                  </a:rPr>
                  <a:t> and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1</m:t>
                    </m:r>
                  </m:oMath>
                </a14:m>
                <a:r>
                  <a:rPr lang="en-IN" sz="1536" dirty="0">
                    <a:cs typeface="Times New Roman" panose="02020603050405020304" pitchFamily="18" charset="0"/>
                  </a:rPr>
                  <a:t>. Determining their optimum values will require numerical methods. </a:t>
                </a:r>
                <a:endParaRPr lang="en-US" sz="1536" dirty="0">
                  <a:cs typeface="Times New Roman" panose="02020603050405020304" pitchFamily="18" charset="0"/>
                </a:endParaRPr>
              </a:p>
            </p:txBody>
          </p:sp>
        </mc:Choice>
        <mc:Fallback>
          <p:sp>
            <p:nvSpPr>
              <p:cNvPr id="12" name="Rectangle 11">
                <a:extLst>
                  <a:ext uri="{FF2B5EF4-FFF2-40B4-BE49-F238E27FC236}">
                    <a16:creationId xmlns:a16="http://schemas.microsoft.com/office/drawing/2014/main" id="{13642D6B-F10F-44F7-9EEE-F2A4590C04C9}"/>
                  </a:ext>
                </a:extLst>
              </p:cNvPr>
              <p:cNvSpPr>
                <a:spLocks noRot="1" noChangeAspect="1" noMove="1" noResize="1" noEditPoints="1" noAdjustHandles="1" noChangeArrowheads="1" noChangeShapeType="1" noTextEdit="1"/>
              </p:cNvSpPr>
              <p:nvPr/>
            </p:nvSpPr>
            <p:spPr>
              <a:xfrm>
                <a:off x="1112321" y="4787315"/>
                <a:ext cx="6944252" cy="783362"/>
              </a:xfrm>
              <a:prstGeom prst="rect">
                <a:avLst/>
              </a:prstGeom>
              <a:blipFill>
                <a:blip r:embed="rId5"/>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61031AFE-A093-4F3F-8AF4-14CC3527754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9A6B5CF2-2195-4CAF-ACC0-F1FDF35613B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148218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451010"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169</a:t>
            </a:fld>
            <a:endParaRPr lang="en-US" altLang="en-US" sz="921">
              <a:solidFill>
                <a:srgbClr val="898989"/>
              </a:solidFill>
            </a:endParaRPr>
          </a:p>
        </p:txBody>
      </p:sp>
      <p:cxnSp>
        <p:nvCxnSpPr>
          <p:cNvPr id="7" name="Straight Connector 6"/>
          <p:cNvCxnSpPr/>
          <p:nvPr/>
        </p:nvCxnSpPr>
        <p:spPr>
          <a:xfrm>
            <a:off x="337648" y="9861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3F4CE53-C1BF-419F-9869-0B1F499F36F6}"/>
                  </a:ext>
                </a:extLst>
              </p:cNvPr>
              <p:cNvSpPr/>
              <p:nvPr/>
            </p:nvSpPr>
            <p:spPr>
              <a:xfrm>
                <a:off x="1126366" y="1357660"/>
                <a:ext cx="6944252" cy="3638504"/>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marL="263279" indent="-263279" algn="just">
                  <a:lnSpc>
                    <a:spcPct val="120000"/>
                  </a:lnSpc>
                  <a:buBlip>
                    <a:blip r:embed="rId2"/>
                  </a:buBlip>
                </a:pPr>
                <a:r>
                  <a:rPr lang="en-IN" sz="1536" dirty="0">
                    <a:cs typeface="Times New Roman" panose="02020603050405020304" pitchFamily="18" charset="0"/>
                  </a:rPr>
                  <a:t>Note that one method of maximizing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ℓ</m:t>
                    </m:r>
                  </m:oMath>
                </a14:m>
                <a:r>
                  <a:rPr lang="en-IN" sz="1536" dirty="0">
                    <a:cs typeface="Times New Roman" panose="02020603050405020304" pitchFamily="18" charset="0"/>
                  </a:rPr>
                  <a:t> is to require the derivatives of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ℓ</m:t>
                    </m:r>
                  </m:oMath>
                </a14:m>
                <a:r>
                  <a:rPr lang="en-IN" sz="1536" dirty="0">
                    <a:cs typeface="Times New Roman" panose="02020603050405020304" pitchFamily="18" charset="0"/>
                  </a:rPr>
                  <a:t> with respect to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0</m:t>
                    </m:r>
                  </m:oMath>
                </a14:m>
                <a:r>
                  <a:rPr lang="en-IN" sz="1536" dirty="0">
                    <a:cs typeface="Times New Roman" panose="02020603050405020304" pitchFamily="18" charset="0"/>
                  </a:rPr>
                  <a:t> and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1</m:t>
                    </m:r>
                  </m:oMath>
                </a14:m>
                <a:r>
                  <a:rPr lang="en-IN" sz="1536" dirty="0">
                    <a:cs typeface="Times New Roman" panose="02020603050405020304" pitchFamily="18" charset="0"/>
                  </a:rPr>
                  <a:t> to be zero:</a:t>
                </a:r>
              </a:p>
              <a:p>
                <a:pPr algn="just">
                  <a:lnSpc>
                    <a:spcPct val="120000"/>
                  </a:lnSpc>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0=</m:t>
                      </m:r>
                      <m:f>
                        <m:fPr>
                          <m:ctrlPr>
                            <a:rPr lang="en-US" sz="1536" i="1">
                              <a:solidFill>
                                <a:srgbClr val="002060"/>
                              </a:solidFill>
                              <a:latin typeface="Cambria Math" panose="02040503050406030204" pitchFamily="18" charset="0"/>
                            </a:rPr>
                          </m:ctrlPr>
                        </m:fPr>
                        <m:num>
                          <m:r>
                            <a:rPr lang="en-IN" sz="1536">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𝓁</m:t>
                          </m:r>
                        </m:num>
                        <m:den>
                          <m:r>
                            <a:rPr lang="en-IN"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den>
                      </m:f>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m:rPr>
                              <m:brk/>
                              <m:aln/>
                            </m:rPr>
                            <a:rPr lang="en-US" sz="1536" i="1">
                              <a:solidFill>
                                <a:srgbClr val="002060"/>
                              </a:solidFill>
                              <a:latin typeface="Cambria Math" panose="02040503050406030204" pitchFamily="18" charset="0"/>
                            </a:rPr>
                            <m:t>𝑖</m:t>
                          </m:r>
                          <m:r>
                            <a:rPr lang="en-IN" sz="1536" i="1">
                              <a:solidFill>
                                <a:srgbClr val="002060"/>
                              </a:solidFill>
                              <a:latin typeface="Cambria Math" panose="02040503050406030204" pitchFamily="18" charset="0"/>
                            </a:rPr>
                            <m:t>=1</m:t>
                          </m:r>
                        </m:sub>
                        <m:sup>
                          <m:r>
                            <a:rPr lang="en-US" sz="1536" i="1">
                              <a:solidFill>
                                <a:srgbClr val="002060"/>
                              </a:solidFill>
                              <a:latin typeface="Cambria Math" panose="02040503050406030204" pitchFamily="18" charset="0"/>
                            </a:rPr>
                            <m:t>𝑛</m:t>
                          </m:r>
                        </m:sup>
                        <m:e>
                          <m:r>
                            <a:rPr lang="en-IN" sz="1536" i="1">
                              <a:solidFill>
                                <a:srgbClr val="002060"/>
                              </a:solidFill>
                              <a:latin typeface="Cambria Math" panose="02040503050406030204" pitchFamily="18" charset="0"/>
                            </a:rPr>
                            <m:t> </m:t>
                          </m:r>
                        </m:e>
                      </m:nary>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US" sz="1536" i="1">
                                  <a:solidFill>
                                    <a:srgbClr val="002060"/>
                                  </a:solidFill>
                                  <a:latin typeface="Cambria Math" panose="02040503050406030204" pitchFamily="18" charset="0"/>
                                </a:rPr>
                                <m:t>𝑖</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US" sz="1536" i="1">
                                  <a:solidFill>
                                    <a:srgbClr val="002060"/>
                                  </a:solidFill>
                                  <a:latin typeface="Cambria Math" panose="02040503050406030204" pitchFamily="18" charset="0"/>
                                </a:rPr>
                                <m:t>𝑖</m:t>
                              </m:r>
                            </m:sub>
                          </m:sSub>
                        </m:e>
                      </m:d>
                    </m:oMath>
                  </m:oMathPara>
                </a14:m>
                <a:endParaRPr lang="en-IN" sz="1536" dirty="0">
                  <a:cs typeface="Times New Roman" panose="02020603050405020304" pitchFamily="18" charset="0"/>
                </a:endParaRPr>
              </a:p>
              <a:p>
                <a:pPr algn="just">
                  <a:lnSpc>
                    <a:spcPct val="120000"/>
                  </a:lnSpc>
                </a:pPr>
                <a:endParaRPr lang="en-IN" sz="768" dirty="0">
                  <a:cs typeface="Times New Roman" panose="02020603050405020304" pitchFamily="18" charset="0"/>
                </a:endParaRPr>
              </a:p>
              <a:p>
                <a:pPr algn="just">
                  <a:lnSpc>
                    <a:spcPct val="120000"/>
                  </a:lnSpc>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0=</m:t>
                      </m:r>
                      <m:f>
                        <m:fPr>
                          <m:ctrlPr>
                            <a:rPr lang="en-US" sz="1536" i="1">
                              <a:solidFill>
                                <a:srgbClr val="002060"/>
                              </a:solidFill>
                              <a:latin typeface="Cambria Math" panose="02040503050406030204" pitchFamily="18" charset="0"/>
                            </a:rPr>
                          </m:ctrlPr>
                        </m:fPr>
                        <m:num>
                          <m:r>
                            <a:rPr lang="en-IN" sz="1536">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𝓁</m:t>
                          </m:r>
                        </m:num>
                        <m:den>
                          <m:r>
                            <a:rPr lang="en-IN"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den>
                      </m:f>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US" sz="1536" i="1">
                              <a:solidFill>
                                <a:srgbClr val="002060"/>
                              </a:solidFill>
                              <a:latin typeface="Cambria Math" panose="02040503050406030204" pitchFamily="18" charset="0"/>
                            </a:rPr>
                            <m:t>𝑖</m:t>
                          </m:r>
                          <m:r>
                            <a:rPr lang="en-IN" sz="1536" i="1">
                              <a:solidFill>
                                <a:srgbClr val="002060"/>
                              </a:solidFill>
                              <a:latin typeface="Cambria Math" panose="02040503050406030204" pitchFamily="18" charset="0"/>
                            </a:rPr>
                            <m:t>=1</m:t>
                          </m:r>
                        </m:sub>
                        <m:sup>
                          <m:r>
                            <a:rPr lang="en-US" sz="1536" i="1">
                              <a:solidFill>
                                <a:srgbClr val="002060"/>
                              </a:solidFill>
                              <a:latin typeface="Cambria Math" panose="02040503050406030204" pitchFamily="18" charset="0"/>
                            </a:rPr>
                            <m:t>𝑛</m:t>
                          </m:r>
                        </m:sup>
                        <m:e>
                          <m:r>
                            <a:rPr lang="en-IN" sz="1536" i="1">
                              <a:solidFill>
                                <a:srgbClr val="002060"/>
                              </a:solidFill>
                              <a:latin typeface="Cambria Math" panose="02040503050406030204" pitchFamily="18" charset="0"/>
                            </a:rPr>
                            <m:t> </m:t>
                          </m:r>
                        </m:e>
                      </m:nary>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US" sz="1536" i="1">
                                  <a:solidFill>
                                    <a:srgbClr val="002060"/>
                                  </a:solidFill>
                                  <a:latin typeface="Cambria Math" panose="02040503050406030204" pitchFamily="18" charset="0"/>
                                </a:rPr>
                                <m:t>𝑖</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US" sz="1536" i="1">
                                  <a:solidFill>
                                    <a:srgbClr val="002060"/>
                                  </a:solidFill>
                                  <a:latin typeface="Cambria Math" panose="02040503050406030204" pitchFamily="18" charset="0"/>
                                </a:rPr>
                                <m:t>𝑖</m:t>
                              </m:r>
                            </m:sub>
                          </m:sSub>
                        </m:e>
                      </m:d>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US" sz="1536" i="1">
                              <a:solidFill>
                                <a:srgbClr val="002060"/>
                              </a:solidFill>
                              <a:latin typeface="Cambria Math" panose="02040503050406030204" pitchFamily="18" charset="0"/>
                            </a:rPr>
                            <m:t>𝑖</m:t>
                          </m:r>
                        </m:sub>
                      </m:sSub>
                    </m:oMath>
                  </m:oMathPara>
                </a14:m>
                <a:endParaRPr lang="en-IN" sz="1536" dirty="0">
                  <a:cs typeface="Times New Roman" panose="02020603050405020304" pitchFamily="18" charset="0"/>
                </a:endParaRPr>
              </a:p>
              <a:p>
                <a:pPr algn="just">
                  <a:lnSpc>
                    <a:spcPct val="120000"/>
                  </a:lnSpc>
                </a:pPr>
                <a:endParaRPr lang="en-US" sz="921" dirty="0">
                  <a:cs typeface="Times New Roman" panose="02020603050405020304" pitchFamily="18" charset="0"/>
                </a:endParaRPr>
              </a:p>
              <a:p>
                <a:pPr lvl="1" algn="just">
                  <a:lnSpc>
                    <a:spcPct val="120000"/>
                  </a:lnSpc>
                </a:pPr>
                <a:r>
                  <a:rPr lang="en-IN" sz="1536" dirty="0">
                    <a:cs typeface="Times New Roman" panose="02020603050405020304" pitchFamily="18" charset="0"/>
                  </a:rPr>
                  <a:t>and the maximization procedure can be accomplished by solving the above two equations for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0</m:t>
                    </m:r>
                  </m:oMath>
                </a14:m>
                <a:r>
                  <a:rPr lang="en-IN" sz="1536" dirty="0">
                    <a:cs typeface="Times New Roman" panose="02020603050405020304" pitchFamily="18" charset="0"/>
                  </a:rPr>
                  <a:t> and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cs typeface="Times New Roman" panose="02020603050405020304" pitchFamily="18" charset="0"/>
                      </a:rPr>
                      <m:t>1</m:t>
                    </m:r>
                  </m:oMath>
                </a14:m>
                <a:r>
                  <a:rPr lang="en-IN" sz="1536" dirty="0">
                    <a:cs typeface="Times New Roman" panose="02020603050405020304" pitchFamily="18" charset="0"/>
                  </a:rPr>
                  <a:t>, which again, will generally require the use of numerical methods.</a:t>
                </a:r>
                <a:endParaRPr lang="en-US" sz="1536" dirty="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63F4CE53-C1BF-419F-9869-0B1F499F36F6}"/>
                  </a:ext>
                </a:extLst>
              </p:cNvPr>
              <p:cNvSpPr>
                <a:spLocks noRot="1" noChangeAspect="1" noMove="1" noResize="1" noEditPoints="1" noAdjustHandles="1" noChangeArrowheads="1" noChangeShapeType="1" noTextEdit="1"/>
              </p:cNvSpPr>
              <p:nvPr/>
            </p:nvSpPr>
            <p:spPr>
              <a:xfrm>
                <a:off x="1126366" y="1357660"/>
                <a:ext cx="6944252" cy="363850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BEAFFAF-833D-4BB1-B360-93E5CF2F2EBC}"/>
                  </a:ext>
                </a:extLst>
              </p:cNvPr>
              <p:cNvSpPr/>
              <p:nvPr/>
            </p:nvSpPr>
            <p:spPr>
              <a:xfrm>
                <a:off x="3315230" y="5367710"/>
                <a:ext cx="2391167" cy="50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82" b="0" i="1" smtClean="0">
                          <a:solidFill>
                            <a:srgbClr val="002060"/>
                          </a:solidFill>
                          <a:latin typeface="Cambria Math" panose="02040503050406030204" pitchFamily="18" charset="0"/>
                        </a:rPr>
                        <m:t>𝑝</m:t>
                      </m:r>
                      <m:r>
                        <a:rPr lang="en-US" sz="1382" b="0" i="1" baseline="-25000" smtClean="0">
                          <a:solidFill>
                            <a:srgbClr val="002060"/>
                          </a:solidFill>
                          <a:latin typeface="Cambria Math" panose="02040503050406030204" pitchFamily="18" charset="0"/>
                        </a:rPr>
                        <m:t>𝑖</m:t>
                      </m:r>
                      <m:r>
                        <a:rPr lang="en-US" sz="1382" b="0" i="1" smtClean="0">
                          <a:solidFill>
                            <a:srgbClr val="002060"/>
                          </a:solidFill>
                          <a:latin typeface="Cambria Math" panose="02040503050406030204" pitchFamily="18" charset="0"/>
                        </a:rPr>
                        <m:t>=</m:t>
                      </m:r>
                      <m:r>
                        <a:rPr lang="en-IN" sz="1382" i="1">
                          <a:solidFill>
                            <a:srgbClr val="002060"/>
                          </a:solidFill>
                          <a:latin typeface="Cambria Math" panose="02040503050406030204" pitchFamily="18" charset="0"/>
                        </a:rPr>
                        <m:t>𝑝</m:t>
                      </m:r>
                      <m:r>
                        <a:rPr lang="en-IN" sz="1382"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𝑥</m:t>
                          </m:r>
                        </m:e>
                        <m:sub>
                          <m:r>
                            <a:rPr lang="en-US" sz="1536" i="1">
                              <a:solidFill>
                                <a:srgbClr val="002060"/>
                              </a:solidFill>
                              <a:latin typeface="Cambria Math" panose="02040503050406030204" pitchFamily="18" charset="0"/>
                            </a:rPr>
                            <m:t>𝑖</m:t>
                          </m:r>
                        </m:sub>
                      </m:sSub>
                      <m:r>
                        <a:rPr lang="en-IN" sz="1382" i="1">
                          <a:solidFill>
                            <a:srgbClr val="002060"/>
                          </a:solidFill>
                          <a:latin typeface="Cambria Math" panose="02040503050406030204" pitchFamily="18" charset="0"/>
                        </a:rPr>
                        <m:t>)=</m:t>
                      </m:r>
                      <m:f>
                        <m:fPr>
                          <m:ctrlPr>
                            <a:rPr lang="en-US" sz="1382" i="1">
                              <a:solidFill>
                                <a:srgbClr val="002060"/>
                              </a:solidFill>
                              <a:latin typeface="Cambria Math" panose="02040503050406030204" pitchFamily="18" charset="0"/>
                            </a:rPr>
                          </m:ctrlPr>
                        </m:fPr>
                        <m:num>
                          <m:r>
                            <a:rPr lang="en-IN" sz="1382" i="1">
                              <a:solidFill>
                                <a:srgbClr val="002060"/>
                              </a:solidFill>
                              <a:latin typeface="Cambria Math" panose="02040503050406030204" pitchFamily="18" charset="0"/>
                            </a:rPr>
                            <m:t>1</m:t>
                          </m:r>
                        </m:num>
                        <m:den>
                          <m:r>
                            <a:rPr lang="en-IN" sz="1382" i="1">
                              <a:solidFill>
                                <a:srgbClr val="002060"/>
                              </a:solidFill>
                              <a:latin typeface="Cambria Math" panose="02040503050406030204" pitchFamily="18" charset="0"/>
                            </a:rPr>
                            <m:t>1+</m:t>
                          </m:r>
                          <m:sSup>
                            <m:sSupPr>
                              <m:ctrlPr>
                                <a:rPr lang="en-US" sz="1382" i="1">
                                  <a:solidFill>
                                    <a:srgbClr val="002060"/>
                                  </a:solidFill>
                                  <a:latin typeface="Cambria Math" panose="02040503050406030204" pitchFamily="18" charset="0"/>
                                </a:rPr>
                              </m:ctrlPr>
                            </m:sSupPr>
                            <m:e>
                              <m:r>
                                <a:rPr lang="en-IN" sz="1382" i="1">
                                  <a:solidFill>
                                    <a:srgbClr val="002060"/>
                                  </a:solidFill>
                                  <a:latin typeface="Cambria Math" panose="02040503050406030204" pitchFamily="18" charset="0"/>
                                </a:rPr>
                                <m:t>𝑒</m:t>
                              </m:r>
                            </m:e>
                            <m:sup>
                              <m:r>
                                <a:rPr lang="en-IN" sz="1382" i="1">
                                  <a:solidFill>
                                    <a:srgbClr val="002060"/>
                                  </a:solidFill>
                                  <a:latin typeface="Cambria Math" panose="02040503050406030204" pitchFamily="18" charset="0"/>
                                </a:rPr>
                                <m:t>−</m:t>
                              </m:r>
                              <m:d>
                                <m:dPr>
                                  <m:ctrlPr>
                                    <a:rPr lang="en-US" sz="1382" i="1">
                                      <a:solidFill>
                                        <a:srgbClr val="002060"/>
                                      </a:solidFill>
                                      <a:latin typeface="Cambria Math" panose="02040503050406030204" pitchFamily="18" charset="0"/>
                                    </a:rPr>
                                  </m:ctrlPr>
                                </m:dPr>
                                <m:e>
                                  <m:sSub>
                                    <m:sSubPr>
                                      <m:ctrlPr>
                                        <a:rPr lang="en-US" sz="1382" i="1">
                                          <a:solidFill>
                                            <a:srgbClr val="002060"/>
                                          </a:solidFill>
                                          <a:latin typeface="Cambria Math" panose="02040503050406030204" pitchFamily="18" charset="0"/>
                                        </a:rPr>
                                      </m:ctrlPr>
                                    </m:sSubPr>
                                    <m:e>
                                      <m:r>
                                        <a:rPr lang="en-IN" sz="1382" i="1">
                                          <a:solidFill>
                                            <a:srgbClr val="002060"/>
                                          </a:solidFill>
                                          <a:latin typeface="Cambria Math" panose="02040503050406030204" pitchFamily="18" charset="0"/>
                                        </a:rPr>
                                        <m:t>𝛽</m:t>
                                      </m:r>
                                    </m:e>
                                    <m:sub>
                                      <m:r>
                                        <a:rPr lang="en-IN" sz="1382" i="1">
                                          <a:solidFill>
                                            <a:srgbClr val="002060"/>
                                          </a:solidFill>
                                          <a:latin typeface="Cambria Math" panose="02040503050406030204" pitchFamily="18" charset="0"/>
                                        </a:rPr>
                                        <m:t>0</m:t>
                                      </m:r>
                                    </m:sub>
                                  </m:sSub>
                                  <m:r>
                                    <a:rPr lang="en-IN" sz="1382" i="1">
                                      <a:solidFill>
                                        <a:srgbClr val="002060"/>
                                      </a:solidFill>
                                      <a:latin typeface="Cambria Math" panose="02040503050406030204" pitchFamily="18" charset="0"/>
                                    </a:rPr>
                                    <m:t>+</m:t>
                                  </m:r>
                                  <m:sSub>
                                    <m:sSubPr>
                                      <m:ctrlPr>
                                        <a:rPr lang="en-US" sz="1382" i="1">
                                          <a:solidFill>
                                            <a:srgbClr val="002060"/>
                                          </a:solidFill>
                                          <a:latin typeface="Cambria Math" panose="02040503050406030204" pitchFamily="18" charset="0"/>
                                        </a:rPr>
                                      </m:ctrlPr>
                                    </m:sSubPr>
                                    <m:e>
                                      <m:r>
                                        <a:rPr lang="en-IN" sz="1382" i="1">
                                          <a:solidFill>
                                            <a:srgbClr val="002060"/>
                                          </a:solidFill>
                                          <a:latin typeface="Cambria Math" panose="02040503050406030204" pitchFamily="18" charset="0"/>
                                        </a:rPr>
                                        <m:t>𝛽</m:t>
                                      </m:r>
                                    </m:e>
                                    <m:sub>
                                      <m:r>
                                        <a:rPr lang="en-IN" sz="1382" i="1">
                                          <a:solidFill>
                                            <a:srgbClr val="002060"/>
                                          </a:solidFill>
                                          <a:latin typeface="Cambria Math" panose="02040503050406030204" pitchFamily="18" charset="0"/>
                                        </a:rPr>
                                        <m:t>1</m:t>
                                      </m:r>
                                    </m:sub>
                                  </m:sSub>
                                  <m:r>
                                    <a:rPr lang="en-IN" sz="1382" i="1">
                                      <a:solidFill>
                                        <a:srgbClr val="002060"/>
                                      </a:solidFill>
                                      <a:latin typeface="Cambria Math" panose="02040503050406030204" pitchFamily="18" charset="0"/>
                                    </a:rPr>
                                    <m:t>𝑥</m:t>
                                  </m:r>
                                  <m:r>
                                    <a:rPr lang="en-US" sz="1382" i="1" baseline="-25000">
                                      <a:solidFill>
                                        <a:srgbClr val="002060"/>
                                      </a:solidFill>
                                      <a:latin typeface="Cambria Math" panose="02040503050406030204" pitchFamily="18" charset="0"/>
                                    </a:rPr>
                                    <m:t>𝑖</m:t>
                                  </m:r>
                                </m:e>
                              </m:d>
                            </m:sup>
                          </m:sSup>
                        </m:den>
                      </m:f>
                    </m:oMath>
                  </m:oMathPara>
                </a14:m>
                <a:endParaRPr lang="en-US" sz="1382" dirty="0"/>
              </a:p>
            </p:txBody>
          </p:sp>
        </mc:Choice>
        <mc:Fallback xmlns="">
          <p:sp>
            <p:nvSpPr>
              <p:cNvPr id="3" name="Rectangle 2">
                <a:extLst>
                  <a:ext uri="{FF2B5EF4-FFF2-40B4-BE49-F238E27FC236}">
                    <a16:creationId xmlns:a16="http://schemas.microsoft.com/office/drawing/2014/main" id="{DBEAFFAF-833D-4BB1-B360-93E5CF2F2EBC}"/>
                  </a:ext>
                </a:extLst>
              </p:cNvPr>
              <p:cNvSpPr>
                <a:spLocks noRot="1" noChangeAspect="1" noMove="1" noResize="1" noEditPoints="1" noAdjustHandles="1" noChangeArrowheads="1" noChangeShapeType="1" noTextEdit="1"/>
              </p:cNvSpPr>
              <p:nvPr/>
            </p:nvSpPr>
            <p:spPr>
              <a:xfrm>
                <a:off x="3315230" y="5367710"/>
                <a:ext cx="2391167" cy="504177"/>
              </a:xfrm>
              <a:prstGeom prst="rect">
                <a:avLst/>
              </a:prstGeom>
              <a:blipFill>
                <a:blip r:embed="rId4"/>
                <a:stretch>
                  <a:fillRect b="-243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5010D0C3-9506-4571-87C4-67D880E5448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EB88C31E-01D9-4732-9607-EEA1FCFFDAA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93666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17</a:t>
            </a:fld>
            <a:endParaRPr lang="en-US" altLang="en-US" sz="921">
              <a:solidFill>
                <a:srgbClr val="898989"/>
              </a:solidFill>
            </a:endParaRPr>
          </a:p>
        </p:txBody>
      </p:sp>
      <p:cxnSp>
        <p:nvCxnSpPr>
          <p:cNvPr id="7" name="Straight Connector 6"/>
          <p:cNvCxnSpPr/>
          <p:nvPr/>
        </p:nvCxnSpPr>
        <p:spPr>
          <a:xfrm>
            <a:off x="329116" y="105656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3CC2EBF-C29A-4F3A-9105-588A75CD32D2}"/>
              </a:ext>
            </a:extLst>
          </p:cNvPr>
          <p:cNvGrpSpPr/>
          <p:nvPr/>
        </p:nvGrpSpPr>
        <p:grpSpPr>
          <a:xfrm>
            <a:off x="525887" y="1578198"/>
            <a:ext cx="2279423" cy="2413509"/>
            <a:chOff x="428625" y="1485900"/>
            <a:chExt cx="2968623" cy="3143251"/>
          </a:xfrm>
        </p:grpSpPr>
        <p:graphicFrame>
          <p:nvGraphicFramePr>
            <p:cNvPr id="11" name="Object 10">
              <a:extLst>
                <a:ext uri="{FF2B5EF4-FFF2-40B4-BE49-F238E27FC236}">
                  <a16:creationId xmlns:a16="http://schemas.microsoft.com/office/drawing/2014/main" id="{5A14747F-6EF2-449F-A7B0-15ACC5D599F1}"/>
                </a:ext>
              </a:extLst>
            </p:cNvPr>
            <p:cNvGraphicFramePr>
              <a:graphicFrameLocks noChangeAspect="1"/>
            </p:cNvGraphicFramePr>
            <p:nvPr/>
          </p:nvGraphicFramePr>
          <p:xfrm>
            <a:off x="439737" y="1866907"/>
            <a:ext cx="2957511" cy="2762244"/>
          </p:xfrm>
          <a:graphic>
            <a:graphicData uri="http://schemas.openxmlformats.org/presentationml/2006/ole">
              <mc:AlternateContent xmlns:mc="http://schemas.openxmlformats.org/markup-compatibility/2006">
                <mc:Choice xmlns:v="urn:schemas-microsoft-com:vml" Requires="v">
                  <p:oleObj spid="_x0000_s3185" name="Visio" r:id="rId3" imgW="3939150" imgH="4053824" progId="Visio.Drawing.11">
                    <p:embed/>
                  </p:oleObj>
                </mc:Choice>
                <mc:Fallback>
                  <p:oleObj name="Visio" r:id="rId3" imgW="3939150" imgH="4053824" progId="Visio.Drawing.11">
                    <p:embed/>
                    <p:pic>
                      <p:nvPicPr>
                        <p:cNvPr id="11" name="Object 10">
                          <a:extLst>
                            <a:ext uri="{FF2B5EF4-FFF2-40B4-BE49-F238E27FC236}">
                              <a16:creationId xmlns:a16="http://schemas.microsoft.com/office/drawing/2014/main" id="{5A14747F-6EF2-449F-A7B0-15ACC5D599F1}"/>
                            </a:ext>
                          </a:extLst>
                        </p:cNvPr>
                        <p:cNvPicPr>
                          <a:picLocks noChangeAspect="1" noChangeArrowheads="1"/>
                        </p:cNvPicPr>
                        <p:nvPr/>
                      </p:nvPicPr>
                      <p:blipFill>
                        <a:blip r:embed="rId4"/>
                        <a:srcRect/>
                        <a:stretch>
                          <a:fillRect/>
                        </a:stretch>
                      </p:blipFill>
                      <p:spPr bwMode="auto">
                        <a:xfrm>
                          <a:off x="439737" y="1866907"/>
                          <a:ext cx="2957511" cy="2762244"/>
                        </a:xfrm>
                        <a:prstGeom prst="rect">
                          <a:avLst/>
                        </a:prstGeom>
                        <a:noFill/>
                        <a:ln>
                          <a:solidFill>
                            <a:schemeClr val="tx1"/>
                          </a:solidFill>
                        </a:ln>
                      </p:spPr>
                    </p:pic>
                  </p:oleObj>
                </mc:Fallback>
              </mc:AlternateContent>
            </a:graphicData>
          </a:graphic>
        </p:graphicFrame>
        <p:sp>
          <p:nvSpPr>
            <p:cNvPr id="3" name="Rectangle: Top Corners One Rounded and One Snipped 2">
              <a:extLst>
                <a:ext uri="{FF2B5EF4-FFF2-40B4-BE49-F238E27FC236}">
                  <a16:creationId xmlns:a16="http://schemas.microsoft.com/office/drawing/2014/main" id="{08B457AB-A72C-42F9-8B1A-EEFEFFE4BDD0}"/>
                </a:ext>
              </a:extLst>
            </p:cNvPr>
            <p:cNvSpPr/>
            <p:nvPr/>
          </p:nvSpPr>
          <p:spPr>
            <a:xfrm>
              <a:off x="428625" y="1485900"/>
              <a:ext cx="2968623" cy="558746"/>
            </a:xfrm>
            <a:prstGeom prst="snipRoundRect">
              <a:avLst>
                <a:gd name="adj1" fmla="val 50000"/>
                <a:gd name="adj2" fmla="val 5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36" b="1" dirty="0"/>
                <a:t>Positive correlation</a:t>
              </a:r>
            </a:p>
          </p:txBody>
        </p:sp>
      </p:grpSp>
      <p:grpSp>
        <p:nvGrpSpPr>
          <p:cNvPr id="6" name="Group 5">
            <a:extLst>
              <a:ext uri="{FF2B5EF4-FFF2-40B4-BE49-F238E27FC236}">
                <a16:creationId xmlns:a16="http://schemas.microsoft.com/office/drawing/2014/main" id="{18FB14F4-1A49-47A6-B230-45C9B5A854AF}"/>
              </a:ext>
            </a:extLst>
          </p:cNvPr>
          <p:cNvGrpSpPr/>
          <p:nvPr/>
        </p:nvGrpSpPr>
        <p:grpSpPr>
          <a:xfrm>
            <a:off x="3599192" y="2572965"/>
            <a:ext cx="2281863" cy="2413509"/>
            <a:chOff x="3714750" y="1485900"/>
            <a:chExt cx="2971800" cy="3143251"/>
          </a:xfrm>
        </p:grpSpPr>
        <p:graphicFrame>
          <p:nvGraphicFramePr>
            <p:cNvPr id="13" name="Object 12">
              <a:extLst>
                <a:ext uri="{FF2B5EF4-FFF2-40B4-BE49-F238E27FC236}">
                  <a16:creationId xmlns:a16="http://schemas.microsoft.com/office/drawing/2014/main" id="{443255D0-D9D5-4138-8CE9-5925A9D01A95}"/>
                </a:ext>
              </a:extLst>
            </p:cNvPr>
            <p:cNvGraphicFramePr>
              <a:graphicFrameLocks noChangeAspect="1"/>
            </p:cNvGraphicFramePr>
            <p:nvPr/>
          </p:nvGraphicFramePr>
          <p:xfrm>
            <a:off x="3729038" y="2044646"/>
            <a:ext cx="2957512" cy="2584505"/>
          </p:xfrm>
          <a:graphic>
            <a:graphicData uri="http://schemas.openxmlformats.org/presentationml/2006/ole">
              <mc:AlternateContent xmlns:mc="http://schemas.openxmlformats.org/markup-compatibility/2006">
                <mc:Choice xmlns:v="urn:schemas-microsoft-com:vml" Requires="v">
                  <p:oleObj spid="_x0000_s3186" name="Visio" r:id="rId5" imgW="4419316" imgH="3985173" progId="Visio.Drawing.11">
                    <p:embed/>
                  </p:oleObj>
                </mc:Choice>
                <mc:Fallback>
                  <p:oleObj name="Visio" r:id="rId5" imgW="4419316" imgH="3985173" progId="Visio.Drawing.11">
                    <p:embed/>
                    <p:pic>
                      <p:nvPicPr>
                        <p:cNvPr id="13" name="Object 12">
                          <a:extLst>
                            <a:ext uri="{FF2B5EF4-FFF2-40B4-BE49-F238E27FC236}">
                              <a16:creationId xmlns:a16="http://schemas.microsoft.com/office/drawing/2014/main" id="{443255D0-D9D5-4138-8CE9-5925A9D01A95}"/>
                            </a:ext>
                          </a:extLst>
                        </p:cNvPr>
                        <p:cNvPicPr>
                          <a:picLocks noChangeAspect="1" noChangeArrowheads="1"/>
                        </p:cNvPicPr>
                        <p:nvPr/>
                      </p:nvPicPr>
                      <p:blipFill>
                        <a:blip r:embed="rId6"/>
                        <a:srcRect/>
                        <a:stretch>
                          <a:fillRect/>
                        </a:stretch>
                      </p:blipFill>
                      <p:spPr bwMode="auto">
                        <a:xfrm>
                          <a:off x="3729038" y="2044646"/>
                          <a:ext cx="2957512" cy="2584505"/>
                        </a:xfrm>
                        <a:prstGeom prst="rect">
                          <a:avLst/>
                        </a:prstGeom>
                        <a:noFill/>
                        <a:ln>
                          <a:solidFill>
                            <a:schemeClr val="tx1"/>
                          </a:solidFill>
                        </a:ln>
                      </p:spPr>
                    </p:pic>
                  </p:oleObj>
                </mc:Fallback>
              </mc:AlternateContent>
            </a:graphicData>
          </a:graphic>
        </p:graphicFrame>
        <p:sp>
          <p:nvSpPr>
            <p:cNvPr id="12" name="Rectangle: Top Corners One Rounded and One Snipped 11">
              <a:extLst>
                <a:ext uri="{FF2B5EF4-FFF2-40B4-BE49-F238E27FC236}">
                  <a16:creationId xmlns:a16="http://schemas.microsoft.com/office/drawing/2014/main" id="{3A7B6E81-9812-4286-9E90-86C55A1998D2}"/>
                </a:ext>
              </a:extLst>
            </p:cNvPr>
            <p:cNvSpPr/>
            <p:nvPr/>
          </p:nvSpPr>
          <p:spPr>
            <a:xfrm>
              <a:off x="3714750" y="1485900"/>
              <a:ext cx="2971800" cy="558746"/>
            </a:xfrm>
            <a:prstGeom prst="snipRoundRect">
              <a:avLst>
                <a:gd name="adj1" fmla="val 50000"/>
                <a:gd name="adj2" fmla="val 5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36" b="1" dirty="0"/>
                <a:t>Negative correlation</a:t>
              </a:r>
            </a:p>
          </p:txBody>
        </p:sp>
      </p:grpSp>
      <p:grpSp>
        <p:nvGrpSpPr>
          <p:cNvPr id="8" name="Group 7">
            <a:extLst>
              <a:ext uri="{FF2B5EF4-FFF2-40B4-BE49-F238E27FC236}">
                <a16:creationId xmlns:a16="http://schemas.microsoft.com/office/drawing/2014/main" id="{017E376B-4BDC-4A35-AB68-6C7B433DA248}"/>
              </a:ext>
            </a:extLst>
          </p:cNvPr>
          <p:cNvGrpSpPr/>
          <p:nvPr/>
        </p:nvGrpSpPr>
        <p:grpSpPr>
          <a:xfrm>
            <a:off x="6674937" y="3779720"/>
            <a:ext cx="2280643" cy="2413509"/>
            <a:chOff x="7043738" y="1485900"/>
            <a:chExt cx="2970212" cy="3143251"/>
          </a:xfrm>
        </p:grpSpPr>
        <p:graphicFrame>
          <p:nvGraphicFramePr>
            <p:cNvPr id="15" name="Object 14">
              <a:extLst>
                <a:ext uri="{FF2B5EF4-FFF2-40B4-BE49-F238E27FC236}">
                  <a16:creationId xmlns:a16="http://schemas.microsoft.com/office/drawing/2014/main" id="{4837F124-033A-4E99-9360-556CA263079A}"/>
                </a:ext>
              </a:extLst>
            </p:cNvPr>
            <p:cNvGraphicFramePr>
              <a:graphicFrameLocks noChangeAspect="1"/>
            </p:cNvGraphicFramePr>
            <p:nvPr/>
          </p:nvGraphicFramePr>
          <p:xfrm>
            <a:off x="7056438" y="1866904"/>
            <a:ext cx="2957512" cy="2762247"/>
          </p:xfrm>
          <a:graphic>
            <a:graphicData uri="http://schemas.openxmlformats.org/presentationml/2006/ole">
              <mc:AlternateContent xmlns:mc="http://schemas.openxmlformats.org/markup-compatibility/2006">
                <mc:Choice xmlns:v="urn:schemas-microsoft-com:vml" Requires="v">
                  <p:oleObj spid="_x0000_s3187" name="Visio" r:id="rId7" imgW="5631003" imgH="3985173" progId="Visio.Drawing.11">
                    <p:embed/>
                  </p:oleObj>
                </mc:Choice>
                <mc:Fallback>
                  <p:oleObj name="Visio" r:id="rId7" imgW="5631003" imgH="3985173" progId="Visio.Drawing.11">
                    <p:embed/>
                    <p:pic>
                      <p:nvPicPr>
                        <p:cNvPr id="15" name="Object 14">
                          <a:extLst>
                            <a:ext uri="{FF2B5EF4-FFF2-40B4-BE49-F238E27FC236}">
                              <a16:creationId xmlns:a16="http://schemas.microsoft.com/office/drawing/2014/main" id="{4837F124-033A-4E99-9360-556CA263079A}"/>
                            </a:ext>
                          </a:extLst>
                        </p:cNvPr>
                        <p:cNvPicPr>
                          <a:picLocks noChangeAspect="1" noChangeArrowheads="1"/>
                        </p:cNvPicPr>
                        <p:nvPr/>
                      </p:nvPicPr>
                      <p:blipFill>
                        <a:blip r:embed="rId8"/>
                        <a:srcRect/>
                        <a:stretch>
                          <a:fillRect/>
                        </a:stretch>
                      </p:blipFill>
                      <p:spPr bwMode="auto">
                        <a:xfrm>
                          <a:off x="7056438" y="1866904"/>
                          <a:ext cx="2957512" cy="2762247"/>
                        </a:xfrm>
                        <a:prstGeom prst="rect">
                          <a:avLst/>
                        </a:prstGeom>
                        <a:noFill/>
                        <a:ln>
                          <a:solidFill>
                            <a:schemeClr val="tx1"/>
                          </a:solidFill>
                        </a:ln>
                      </p:spPr>
                    </p:pic>
                  </p:oleObj>
                </mc:Fallback>
              </mc:AlternateContent>
            </a:graphicData>
          </a:graphic>
        </p:graphicFrame>
        <p:sp>
          <p:nvSpPr>
            <p:cNvPr id="14" name="Rectangle: Top Corners One Rounded and One Snipped 13">
              <a:extLst>
                <a:ext uri="{FF2B5EF4-FFF2-40B4-BE49-F238E27FC236}">
                  <a16:creationId xmlns:a16="http://schemas.microsoft.com/office/drawing/2014/main" id="{99068DD1-4C73-40E1-920B-80A09404517F}"/>
                </a:ext>
              </a:extLst>
            </p:cNvPr>
            <p:cNvSpPr/>
            <p:nvPr/>
          </p:nvSpPr>
          <p:spPr>
            <a:xfrm>
              <a:off x="7043738" y="1485900"/>
              <a:ext cx="2970212" cy="558746"/>
            </a:xfrm>
            <a:prstGeom prst="snipRoundRect">
              <a:avLst>
                <a:gd name="adj1" fmla="val 50000"/>
                <a:gd name="adj2" fmla="val 50000"/>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536" b="1" dirty="0"/>
                <a:t>Zero correlation</a:t>
              </a:r>
            </a:p>
          </p:txBody>
        </p:sp>
      </p:grpSp>
      <p:sp>
        <p:nvSpPr>
          <p:cNvPr id="16" name="Date Placeholder 15">
            <a:extLst>
              <a:ext uri="{FF2B5EF4-FFF2-40B4-BE49-F238E27FC236}">
                <a16:creationId xmlns:a16="http://schemas.microsoft.com/office/drawing/2014/main" id="{A63F5FC1-6CB0-5775-CFF0-D4083D83CF4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17" name="Footer Placeholder 16">
            <a:extLst>
              <a:ext uri="{FF2B5EF4-FFF2-40B4-BE49-F238E27FC236}">
                <a16:creationId xmlns:a16="http://schemas.microsoft.com/office/drawing/2014/main" id="{870B2A4C-EB04-D32B-637B-3B3E79025E5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8598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200" b="1" dirty="0">
                <a:solidFill>
                  <a:srgbClr val="C00000"/>
                </a:solidFill>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170</a:t>
            </a:fld>
            <a:endParaRPr lang="en-US" altLang="en-US" sz="921">
              <a:solidFill>
                <a:srgbClr val="898989"/>
              </a:solidFill>
            </a:endParaRPr>
          </a:p>
        </p:txBody>
      </p:sp>
      <p:cxnSp>
        <p:nvCxnSpPr>
          <p:cNvPr id="7" name="Straight Connector 6"/>
          <p:cNvCxnSpPr/>
          <p:nvPr/>
        </p:nvCxnSpPr>
        <p:spPr>
          <a:xfrm>
            <a:off x="275482" y="96172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55F3B6C-1000-4C98-98D4-34D98819CAFD}"/>
                  </a:ext>
                </a:extLst>
              </p:cNvPr>
              <p:cNvSpPr/>
              <p:nvPr/>
            </p:nvSpPr>
            <p:spPr>
              <a:xfrm>
                <a:off x="371778" y="2228956"/>
                <a:ext cx="8063141" cy="436691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lvl="0"/>
                <a:endParaRPr lang="en-US" altLang="en-US" sz="384" dirty="0">
                  <a:solidFill>
                    <a:srgbClr val="202122"/>
                  </a:solidFill>
                  <a:ea typeface="Times New Roman" panose="02020603050405020304" pitchFamily="18" charset="0"/>
                  <a:cs typeface="Times New Roman" panose="02020603050405020304" pitchFamily="18" charset="0"/>
                </a:endParaRPr>
              </a:p>
              <a:p>
                <a:pPr lvl="0"/>
                <a:r>
                  <a:rPr lang="en-US" altLang="en-US" sz="1536" dirty="0">
                    <a:solidFill>
                      <a:srgbClr val="202122"/>
                    </a:solidFill>
                    <a:ea typeface="Times New Roman" panose="02020603050405020304" pitchFamily="18" charset="0"/>
                    <a:cs typeface="Times New Roman" panose="02020603050405020304" pitchFamily="18" charset="0"/>
                  </a:rPr>
                  <a:t>The values of </a:t>
                </a:r>
                <a14:m>
                  <m:oMath xmlns:m="http://schemas.openxmlformats.org/officeDocument/2006/math">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US" altLang="en-US"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US" altLang="en-US" sz="1536" dirty="0">
                    <a:solidFill>
                      <a:srgbClr val="202122"/>
                    </a:solidFill>
                    <a:ea typeface="Times New Roman" panose="02020603050405020304" pitchFamily="18" charset="0"/>
                    <a:cs typeface="Times New Roman" panose="02020603050405020304" pitchFamily="18" charset="0"/>
                  </a:rPr>
                  <a:t> and </a:t>
                </a:r>
                <a14:m>
                  <m:oMath xmlns:m="http://schemas.openxmlformats.org/officeDocument/2006/math">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US" altLang="en-US"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1</m:t>
                    </m:r>
                  </m:oMath>
                </a14:m>
                <a:r>
                  <a:rPr lang="en-US" altLang="en-US" sz="1536" dirty="0">
                    <a:solidFill>
                      <a:srgbClr val="202122"/>
                    </a:solidFill>
                    <a:ea typeface="Times New Roman" panose="02020603050405020304" pitchFamily="18" charset="0"/>
                    <a:cs typeface="Times New Roman" panose="02020603050405020304" pitchFamily="18" charset="0"/>
                  </a:rPr>
                  <a:t> which maximize </a:t>
                </a:r>
                <a14:m>
                  <m:oMath xmlns:m="http://schemas.openxmlformats.org/officeDocument/2006/math">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ℓ</m:t>
                    </m:r>
                  </m:oMath>
                </a14:m>
                <a:r>
                  <a:rPr lang="en-US" altLang="en-US" sz="1536" dirty="0">
                    <a:solidFill>
                      <a:srgbClr val="202122"/>
                    </a:solidFill>
                    <a:ea typeface="Times New Roman" panose="02020603050405020304" pitchFamily="18" charset="0"/>
                    <a:cs typeface="Times New Roman" panose="02020603050405020304" pitchFamily="18" charset="0"/>
                  </a:rPr>
                  <a:t> using the above data are found to be:</a:t>
                </a:r>
              </a:p>
              <a:p>
                <a:pPr lvl="0"/>
                <a:endParaRPr lang="en-US" altLang="en-US" sz="1536" dirty="0">
                  <a:solidFill>
                    <a:srgbClr val="202122"/>
                  </a:solidFill>
                  <a:ea typeface="Times New Roman" panose="02020603050405020304" pitchFamily="18" charset="0"/>
                  <a:cs typeface="Times New Roman" panose="02020603050405020304" pitchFamily="18" charset="0"/>
                </a:endParaRPr>
              </a:p>
              <a:p>
                <a:pPr lvl="0" algn="ct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=−4.07771</m:t>
                    </m:r>
                    <m:r>
                      <a:rPr lang="en-US" sz="1536" i="1">
                        <a:solidFill>
                          <a:srgbClr val="002060"/>
                        </a:solidFill>
                        <a:latin typeface="Cambria Math" panose="02040503050406030204" pitchFamily="18" charset="0"/>
                      </a:rPr>
                      <m:t>  </m:t>
                    </m:r>
                  </m:oMath>
                </a14:m>
                <a:r>
                  <a:rPr lang="en-US" altLang="en-US" sz="1536" dirty="0">
                    <a:cs typeface="Times New Roman" panose="02020603050405020304" pitchFamily="18" charset="0"/>
                  </a:rPr>
                  <a:t>and </a:t>
                </a:r>
                <a14:m>
                  <m:oMath xmlns:m="http://schemas.openxmlformats.org/officeDocument/2006/math">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 </m:t>
                        </m:r>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=1.50465</m:t>
                    </m:r>
                  </m:oMath>
                </a14:m>
                <a:endParaRPr lang="en-US" altLang="en-US" sz="1536" dirty="0">
                  <a:cs typeface="Times New Roman" panose="02020603050405020304" pitchFamily="18" charset="0"/>
                </a:endParaRPr>
              </a:p>
              <a:p>
                <a:pPr lvl="0"/>
                <a:endParaRPr lang="en-US" altLang="en-US" sz="1536" dirty="0">
                  <a:solidFill>
                    <a:srgbClr val="202122"/>
                  </a:solidFill>
                  <a:ea typeface="Times New Roman" panose="02020603050405020304" pitchFamily="18" charset="0"/>
                  <a:cs typeface="Times New Roman" panose="02020603050405020304" pitchFamily="18" charset="0"/>
                </a:endParaRPr>
              </a:p>
              <a:p>
                <a:r>
                  <a:rPr lang="en-US" altLang="en-US" sz="1536" dirty="0">
                    <a:solidFill>
                      <a:srgbClr val="202122"/>
                    </a:solidFill>
                    <a:ea typeface="Times New Roman" panose="02020603050405020304" pitchFamily="18" charset="0"/>
                    <a:cs typeface="Times New Roman" panose="02020603050405020304" pitchFamily="18" charset="0"/>
                  </a:rPr>
                  <a:t>which yields a value for </a:t>
                </a:r>
                <a14:m>
                  <m:oMath xmlns:m="http://schemas.openxmlformats.org/officeDocument/2006/math">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altLang="en-US" sz="1536" dirty="0">
                    <a:solidFill>
                      <a:srgbClr val="202122"/>
                    </a:solidFill>
                    <a:ea typeface="Times New Roman" panose="02020603050405020304" pitchFamily="18" charset="0"/>
                    <a:cs typeface="Times New Roman" panose="02020603050405020304" pitchFamily="18" charset="0"/>
                  </a:rPr>
                  <a:t> of:</a:t>
                </a:r>
                <a:endParaRPr lang="en-US" altLang="en-US" sz="1536" dirty="0">
                  <a:cs typeface="Times New Roman" panose="02020603050405020304" pitchFamily="18" charset="0"/>
                </a:endParaRPr>
              </a:p>
              <a:p>
                <a:pPr lvl="0" algn="ctr"/>
                <a14:m>
                  <m:oMathPara xmlns:m="http://schemas.openxmlformats.org/officeDocument/2006/math">
                    <m:oMathParaPr>
                      <m:jc m:val="centerGroup"/>
                    </m:oMathParaPr>
                    <m:oMath xmlns:m="http://schemas.openxmlformats.org/officeDocument/2006/math">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𝜇</m:t>
                      </m:r>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m:t>
                      </m:r>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US" altLang="en-US"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0 </m:t>
                      </m:r>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m:t>
                      </m:r>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US" altLang="en-US"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1</m:t>
                      </m:r>
                      <m:r>
                        <a:rPr lang="en-US" altLang="en-US"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=2.71008</m:t>
                      </m:r>
                    </m:oMath>
                  </m:oMathPara>
                </a14:m>
                <a:endParaRPr lang="en-US" altLang="en-US" sz="1536" i="1" dirty="0">
                  <a:solidFill>
                    <a:srgbClr val="002060"/>
                  </a:solidFill>
                  <a:ea typeface="Times New Roman" panose="02020603050405020304" pitchFamily="18" charset="0"/>
                  <a:cs typeface="Times New Roman" panose="02020603050405020304" pitchFamily="18" charset="0"/>
                </a:endParaRPr>
              </a:p>
              <a:p>
                <a:pPr lvl="0" algn="ctr"/>
                <a:endParaRPr lang="en-US" altLang="en-US" sz="1536" dirty="0">
                  <a:cs typeface="Times New Roman" panose="02020603050405020304" pitchFamily="18" charset="0"/>
                </a:endParaRPr>
              </a:p>
              <a:p>
                <a:pPr lvl="0"/>
                <a:r>
                  <a:rPr lang="en-US" altLang="en-US" sz="1536" dirty="0">
                    <a:solidFill>
                      <a:srgbClr val="202122"/>
                    </a:solidFill>
                    <a:ea typeface="Times New Roman" panose="02020603050405020304" pitchFamily="18" charset="0"/>
                    <a:cs typeface="Times New Roman" panose="02020603050405020304" pitchFamily="18" charset="0"/>
                  </a:rPr>
                  <a:t>The logistic regression analysis gives the following output.</a:t>
                </a:r>
              </a:p>
            </p:txBody>
          </p:sp>
        </mc:Choice>
        <mc:Fallback xmlns="">
          <p:sp>
            <p:nvSpPr>
              <p:cNvPr id="3" name="Rectangle 2">
                <a:extLst>
                  <a:ext uri="{FF2B5EF4-FFF2-40B4-BE49-F238E27FC236}">
                    <a16:creationId xmlns:a16="http://schemas.microsoft.com/office/drawing/2014/main" id="{355F3B6C-1000-4C98-98D4-34D98819CAFD}"/>
                  </a:ext>
                </a:extLst>
              </p:cNvPr>
              <p:cNvSpPr>
                <a:spLocks noRot="1" noChangeAspect="1" noMove="1" noResize="1" noEditPoints="1" noAdjustHandles="1" noChangeArrowheads="1" noChangeShapeType="1" noTextEdit="1"/>
              </p:cNvSpPr>
              <p:nvPr/>
            </p:nvSpPr>
            <p:spPr>
              <a:xfrm>
                <a:off x="371778" y="2228956"/>
                <a:ext cx="8063141" cy="4366916"/>
              </a:xfrm>
              <a:prstGeom prst="rect">
                <a:avLst/>
              </a:prstGeom>
              <a:blipFill>
                <a:blip r:embed="rId2"/>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graphicFrame>
        <p:nvGraphicFramePr>
          <p:cNvPr id="9" name="Table 8">
            <a:extLst>
              <a:ext uri="{FF2B5EF4-FFF2-40B4-BE49-F238E27FC236}">
                <a16:creationId xmlns:a16="http://schemas.microsoft.com/office/drawing/2014/main" id="{1CAE44F2-732C-4FAD-9D3B-5491866C1881}"/>
              </a:ext>
            </a:extLst>
          </p:cNvPr>
          <p:cNvGraphicFramePr>
            <a:graphicFrameLocks noGrp="1"/>
          </p:cNvGraphicFramePr>
          <p:nvPr>
            <p:extLst>
              <p:ext uri="{D42A27DB-BD31-4B8C-83A1-F6EECF244321}">
                <p14:modId xmlns:p14="http://schemas.microsoft.com/office/powerpoint/2010/main" val="33809150"/>
              </p:ext>
            </p:extLst>
          </p:nvPr>
        </p:nvGraphicFramePr>
        <p:xfrm>
          <a:off x="457200" y="4385253"/>
          <a:ext cx="7851647" cy="1145767"/>
        </p:xfrm>
        <a:graphic>
          <a:graphicData uri="http://schemas.openxmlformats.org/drawingml/2006/table">
            <a:tbl>
              <a:tblPr firstRow="1" firstCol="1" bandRow="1">
                <a:effectLst>
                  <a:outerShdw blurRad="50800" dist="38100" dir="5400000" algn="t" rotWithShape="0">
                    <a:prstClr val="black">
                      <a:alpha val="40000"/>
                    </a:prstClr>
                  </a:outerShdw>
                </a:effectLst>
                <a:tableStyleId>{93296810-A885-4BE3-A3E7-6D5BEEA58F35}</a:tableStyleId>
              </a:tblPr>
              <a:tblGrid>
                <a:gridCol w="2322152">
                  <a:extLst>
                    <a:ext uri="{9D8B030D-6E8A-4147-A177-3AD203B41FA5}">
                      <a16:colId xmlns:a16="http://schemas.microsoft.com/office/drawing/2014/main" val="145134891"/>
                    </a:ext>
                  </a:extLst>
                </a:gridCol>
                <a:gridCol w="1280413">
                  <a:extLst>
                    <a:ext uri="{9D8B030D-6E8A-4147-A177-3AD203B41FA5}">
                      <a16:colId xmlns:a16="http://schemas.microsoft.com/office/drawing/2014/main" val="2057141781"/>
                    </a:ext>
                  </a:extLst>
                </a:gridCol>
                <a:gridCol w="1332889">
                  <a:extLst>
                    <a:ext uri="{9D8B030D-6E8A-4147-A177-3AD203B41FA5}">
                      <a16:colId xmlns:a16="http://schemas.microsoft.com/office/drawing/2014/main" val="2785769326"/>
                    </a:ext>
                  </a:extLst>
                </a:gridCol>
                <a:gridCol w="1106698">
                  <a:extLst>
                    <a:ext uri="{9D8B030D-6E8A-4147-A177-3AD203B41FA5}">
                      <a16:colId xmlns:a16="http://schemas.microsoft.com/office/drawing/2014/main" val="1657244197"/>
                    </a:ext>
                  </a:extLst>
                </a:gridCol>
                <a:gridCol w="1809495">
                  <a:extLst>
                    <a:ext uri="{9D8B030D-6E8A-4147-A177-3AD203B41FA5}">
                      <a16:colId xmlns:a16="http://schemas.microsoft.com/office/drawing/2014/main" val="61900436"/>
                    </a:ext>
                  </a:extLst>
                </a:gridCol>
              </a:tblGrid>
              <a:tr h="540423">
                <a:tc>
                  <a:txBody>
                    <a:bodyPr/>
                    <a:lstStyle/>
                    <a:p>
                      <a:pPr algn="ctr"/>
                      <a:endParaRPr lang="en-IN" sz="1500" dirty="0">
                        <a:effectLst/>
                        <a:latin typeface="Calibri" panose="020F0502020204030204" pitchFamily="34"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Coefficient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Std. Error</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a:effectLst/>
                        </a:rPr>
                        <a:t>z-value</a:t>
                      </a:r>
                      <a:endParaRPr lang="en-IN"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p-value (Wald)</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301855562"/>
                  </a:ext>
                </a:extLst>
              </a:tr>
              <a:tr h="302672">
                <a:tc>
                  <a:txBody>
                    <a:bodyPr/>
                    <a:lstStyle/>
                    <a:p>
                      <a:pPr algn="ctr">
                        <a:spcAft>
                          <a:spcPts val="0"/>
                        </a:spcAft>
                      </a:pPr>
                      <a:r>
                        <a:rPr lang="en-IN" sz="1500" dirty="0">
                          <a:effectLst/>
                        </a:rPr>
                        <a:t>Intercept (β</a:t>
                      </a:r>
                      <a:r>
                        <a:rPr lang="en-IN" sz="1500" baseline="-25000" dirty="0">
                          <a:effectLst/>
                        </a:rPr>
                        <a:t>0</a:t>
                      </a:r>
                      <a:r>
                        <a:rPr lang="en-IN" sz="1500" dirty="0">
                          <a:effectLst/>
                        </a:rPr>
                        <a: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a:effectLst/>
                        </a:rPr>
                        <a:t>−4.0777</a:t>
                      </a:r>
                      <a:endParaRPr lang="en-IN"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1.7610</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a:effectLst/>
                        </a:rPr>
                        <a:t>−2.316</a:t>
                      </a:r>
                      <a:endParaRPr lang="en-IN"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0.0206</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892049931"/>
                  </a:ext>
                </a:extLst>
              </a:tr>
              <a:tr h="302672">
                <a:tc>
                  <a:txBody>
                    <a:bodyPr/>
                    <a:lstStyle/>
                    <a:p>
                      <a:pPr algn="ctr">
                        <a:spcAft>
                          <a:spcPts val="0"/>
                        </a:spcAft>
                      </a:pPr>
                      <a:r>
                        <a:rPr lang="en-IN" sz="1500" dirty="0">
                          <a:effectLst/>
                        </a:rPr>
                        <a:t>Slope (β</a:t>
                      </a:r>
                      <a:r>
                        <a:rPr lang="en-IN" sz="1500" baseline="-25000" dirty="0">
                          <a:effectLst/>
                        </a:rPr>
                        <a:t>1</a:t>
                      </a:r>
                      <a:r>
                        <a:rPr lang="en-IN" sz="1500" dirty="0">
                          <a:effectLst/>
                        </a:rPr>
                        <a:t>)</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a:effectLst/>
                        </a:rPr>
                        <a:t>1.5046</a:t>
                      </a:r>
                      <a:endParaRPr lang="en-IN"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0.6287</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a:effectLst/>
                        </a:rPr>
                        <a:t>2.393</a:t>
                      </a:r>
                      <a:endParaRPr lang="en-IN" sz="15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500" dirty="0">
                          <a:effectLst/>
                        </a:rPr>
                        <a:t>0.0167</a:t>
                      </a:r>
                      <a:endParaRPr lang="en-IN" sz="15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2450003861"/>
                  </a:ext>
                </a:extLst>
              </a:tr>
            </a:tbl>
          </a:graphicData>
        </a:graphic>
      </p:graphicFrame>
      <p:graphicFrame>
        <p:nvGraphicFramePr>
          <p:cNvPr id="8" name="Table 7">
            <a:extLst>
              <a:ext uri="{FF2B5EF4-FFF2-40B4-BE49-F238E27FC236}">
                <a16:creationId xmlns:a16="http://schemas.microsoft.com/office/drawing/2014/main" id="{C8A89A0A-29BD-4700-A475-68806421AE66}"/>
              </a:ext>
            </a:extLst>
          </p:cNvPr>
          <p:cNvGraphicFramePr>
            <a:graphicFrameLocks noGrp="1"/>
          </p:cNvGraphicFramePr>
          <p:nvPr>
            <p:extLst>
              <p:ext uri="{D42A27DB-BD31-4B8C-83A1-F6EECF244321}">
                <p14:modId xmlns:p14="http://schemas.microsoft.com/office/powerpoint/2010/main" val="1745456331"/>
              </p:ext>
            </p:extLst>
          </p:nvPr>
        </p:nvGraphicFramePr>
        <p:xfrm>
          <a:off x="371778" y="1326980"/>
          <a:ext cx="8063141" cy="710766"/>
        </p:xfrm>
        <a:graphic>
          <a:graphicData uri="http://schemas.openxmlformats.org/drawingml/2006/table">
            <a:tbl>
              <a:tblPr firstRow="1" firstCol="1" bandRow="1">
                <a:effectLst>
                  <a:outerShdw blurRad="50800" dist="38100" dir="5400000" algn="t" rotWithShape="0">
                    <a:prstClr val="black">
                      <a:alpha val="40000"/>
                    </a:prstClr>
                  </a:outerShdw>
                </a:effectLst>
                <a:tableStyleId>{10A1B5D5-9B99-4C35-A422-299274C87663}</a:tableStyleId>
              </a:tblPr>
              <a:tblGrid>
                <a:gridCol w="662423">
                  <a:extLst>
                    <a:ext uri="{9D8B030D-6E8A-4147-A177-3AD203B41FA5}">
                      <a16:colId xmlns:a16="http://schemas.microsoft.com/office/drawing/2014/main" val="1995558261"/>
                    </a:ext>
                  </a:extLst>
                </a:gridCol>
                <a:gridCol w="370315">
                  <a:extLst>
                    <a:ext uri="{9D8B030D-6E8A-4147-A177-3AD203B41FA5}">
                      <a16:colId xmlns:a16="http://schemas.microsoft.com/office/drawing/2014/main" val="828369174"/>
                    </a:ext>
                  </a:extLst>
                </a:gridCol>
                <a:gridCol w="370315">
                  <a:extLst>
                    <a:ext uri="{9D8B030D-6E8A-4147-A177-3AD203B41FA5}">
                      <a16:colId xmlns:a16="http://schemas.microsoft.com/office/drawing/2014/main" val="3680483417"/>
                    </a:ext>
                  </a:extLst>
                </a:gridCol>
                <a:gridCol w="370315">
                  <a:extLst>
                    <a:ext uri="{9D8B030D-6E8A-4147-A177-3AD203B41FA5}">
                      <a16:colId xmlns:a16="http://schemas.microsoft.com/office/drawing/2014/main" val="3020352582"/>
                    </a:ext>
                  </a:extLst>
                </a:gridCol>
                <a:gridCol w="370315">
                  <a:extLst>
                    <a:ext uri="{9D8B030D-6E8A-4147-A177-3AD203B41FA5}">
                      <a16:colId xmlns:a16="http://schemas.microsoft.com/office/drawing/2014/main" val="810464380"/>
                    </a:ext>
                  </a:extLst>
                </a:gridCol>
                <a:gridCol w="370315">
                  <a:extLst>
                    <a:ext uri="{9D8B030D-6E8A-4147-A177-3AD203B41FA5}">
                      <a16:colId xmlns:a16="http://schemas.microsoft.com/office/drawing/2014/main" val="2720047527"/>
                    </a:ext>
                  </a:extLst>
                </a:gridCol>
                <a:gridCol w="370315">
                  <a:extLst>
                    <a:ext uri="{9D8B030D-6E8A-4147-A177-3AD203B41FA5}">
                      <a16:colId xmlns:a16="http://schemas.microsoft.com/office/drawing/2014/main" val="3063127308"/>
                    </a:ext>
                  </a:extLst>
                </a:gridCol>
                <a:gridCol w="370315">
                  <a:extLst>
                    <a:ext uri="{9D8B030D-6E8A-4147-A177-3AD203B41FA5}">
                      <a16:colId xmlns:a16="http://schemas.microsoft.com/office/drawing/2014/main" val="4106592379"/>
                    </a:ext>
                  </a:extLst>
                </a:gridCol>
                <a:gridCol w="370315">
                  <a:extLst>
                    <a:ext uri="{9D8B030D-6E8A-4147-A177-3AD203B41FA5}">
                      <a16:colId xmlns:a16="http://schemas.microsoft.com/office/drawing/2014/main" val="1468528972"/>
                    </a:ext>
                  </a:extLst>
                </a:gridCol>
                <a:gridCol w="370315">
                  <a:extLst>
                    <a:ext uri="{9D8B030D-6E8A-4147-A177-3AD203B41FA5}">
                      <a16:colId xmlns:a16="http://schemas.microsoft.com/office/drawing/2014/main" val="3606602566"/>
                    </a:ext>
                  </a:extLst>
                </a:gridCol>
                <a:gridCol w="370315">
                  <a:extLst>
                    <a:ext uri="{9D8B030D-6E8A-4147-A177-3AD203B41FA5}">
                      <a16:colId xmlns:a16="http://schemas.microsoft.com/office/drawing/2014/main" val="3527550420"/>
                    </a:ext>
                  </a:extLst>
                </a:gridCol>
                <a:gridCol w="370315">
                  <a:extLst>
                    <a:ext uri="{9D8B030D-6E8A-4147-A177-3AD203B41FA5}">
                      <a16:colId xmlns:a16="http://schemas.microsoft.com/office/drawing/2014/main" val="1627067666"/>
                    </a:ext>
                  </a:extLst>
                </a:gridCol>
                <a:gridCol w="370315">
                  <a:extLst>
                    <a:ext uri="{9D8B030D-6E8A-4147-A177-3AD203B41FA5}">
                      <a16:colId xmlns:a16="http://schemas.microsoft.com/office/drawing/2014/main" val="3608862944"/>
                    </a:ext>
                  </a:extLst>
                </a:gridCol>
                <a:gridCol w="370315">
                  <a:extLst>
                    <a:ext uri="{9D8B030D-6E8A-4147-A177-3AD203B41FA5}">
                      <a16:colId xmlns:a16="http://schemas.microsoft.com/office/drawing/2014/main" val="648725771"/>
                    </a:ext>
                  </a:extLst>
                </a:gridCol>
                <a:gridCol w="370315">
                  <a:extLst>
                    <a:ext uri="{9D8B030D-6E8A-4147-A177-3AD203B41FA5}">
                      <a16:colId xmlns:a16="http://schemas.microsoft.com/office/drawing/2014/main" val="3093043963"/>
                    </a:ext>
                  </a:extLst>
                </a:gridCol>
                <a:gridCol w="370315">
                  <a:extLst>
                    <a:ext uri="{9D8B030D-6E8A-4147-A177-3AD203B41FA5}">
                      <a16:colId xmlns:a16="http://schemas.microsoft.com/office/drawing/2014/main" val="3121659527"/>
                    </a:ext>
                  </a:extLst>
                </a:gridCol>
                <a:gridCol w="370315">
                  <a:extLst>
                    <a:ext uri="{9D8B030D-6E8A-4147-A177-3AD203B41FA5}">
                      <a16:colId xmlns:a16="http://schemas.microsoft.com/office/drawing/2014/main" val="3376631728"/>
                    </a:ext>
                  </a:extLst>
                </a:gridCol>
                <a:gridCol w="370315">
                  <a:extLst>
                    <a:ext uri="{9D8B030D-6E8A-4147-A177-3AD203B41FA5}">
                      <a16:colId xmlns:a16="http://schemas.microsoft.com/office/drawing/2014/main" val="3175967204"/>
                    </a:ext>
                  </a:extLst>
                </a:gridCol>
                <a:gridCol w="370315">
                  <a:extLst>
                    <a:ext uri="{9D8B030D-6E8A-4147-A177-3AD203B41FA5}">
                      <a16:colId xmlns:a16="http://schemas.microsoft.com/office/drawing/2014/main" val="219264216"/>
                    </a:ext>
                  </a:extLst>
                </a:gridCol>
                <a:gridCol w="370315">
                  <a:extLst>
                    <a:ext uri="{9D8B030D-6E8A-4147-A177-3AD203B41FA5}">
                      <a16:colId xmlns:a16="http://schemas.microsoft.com/office/drawing/2014/main" val="480799441"/>
                    </a:ext>
                  </a:extLst>
                </a:gridCol>
                <a:gridCol w="364733">
                  <a:extLst>
                    <a:ext uri="{9D8B030D-6E8A-4147-A177-3AD203B41FA5}">
                      <a16:colId xmlns:a16="http://schemas.microsoft.com/office/drawing/2014/main" val="2794536653"/>
                    </a:ext>
                  </a:extLst>
                </a:gridCol>
              </a:tblGrid>
              <a:tr h="374460">
                <a:tc>
                  <a:txBody>
                    <a:bodyPr/>
                    <a:lstStyle/>
                    <a:p>
                      <a:pPr algn="ctr">
                        <a:spcAft>
                          <a:spcPts val="0"/>
                        </a:spcAft>
                      </a:pPr>
                      <a:r>
                        <a:rPr lang="en-IN" sz="1100">
                          <a:effectLst/>
                        </a:rPr>
                        <a:t>Hours (x</a:t>
                      </a:r>
                      <a:r>
                        <a:rPr lang="en-IN" sz="1100" baseline="-25000">
                          <a:effectLst/>
                        </a:rPr>
                        <a:t>i</a:t>
                      </a:r>
                      <a:r>
                        <a:rPr lang="en-IN" sz="1100">
                          <a:effectLst/>
                        </a:rPr>
                        <a:t>)</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0.75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1.50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1.75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2.00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2.25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2.75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3.25</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3.50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4.25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4.50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4.75</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a:effectLst/>
                        </a:rPr>
                        <a:t>5.00</a:t>
                      </a:r>
                      <a:endParaRPr lang="en-IN" sz="2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a:spcAft>
                          <a:spcPts val="0"/>
                        </a:spcAft>
                      </a:pPr>
                      <a:r>
                        <a:rPr lang="en-IN" sz="1100" dirty="0">
                          <a:effectLst/>
                        </a:rPr>
                        <a:t>5.50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703963260"/>
                  </a:ext>
                </a:extLst>
              </a:tr>
              <a:tr h="328678">
                <a:tc>
                  <a:txBody>
                    <a:bodyPr/>
                    <a:lstStyle/>
                    <a:p>
                      <a:pPr algn="ctr">
                        <a:spcAft>
                          <a:spcPts val="0"/>
                        </a:spcAft>
                      </a:pPr>
                      <a:r>
                        <a:rPr lang="en-IN" sz="1100" dirty="0">
                          <a:effectLst/>
                        </a:rPr>
                        <a:t>Pass (</a:t>
                      </a:r>
                      <a:r>
                        <a:rPr lang="en-IN" sz="1100" dirty="0" err="1">
                          <a:effectLst/>
                        </a:rPr>
                        <a:t>y</a:t>
                      </a:r>
                      <a:r>
                        <a:rPr lang="en-IN" sz="1100" baseline="-25000" dirty="0" err="1">
                          <a:effectLst/>
                        </a:rPr>
                        <a:t>i</a:t>
                      </a:r>
                      <a:r>
                        <a:rPr lang="en-IN" sz="1100" dirty="0">
                          <a:effectLst/>
                        </a:rPr>
                        <a:t>)</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0</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Aft>
                          <a:spcPts val="0"/>
                        </a:spcAft>
                      </a:pPr>
                      <a:r>
                        <a:rPr lang="en-IN" sz="1100" dirty="0">
                          <a:effectLst/>
                        </a:rPr>
                        <a:t>1</a:t>
                      </a:r>
                      <a:endParaRPr lang="en-IN" sz="2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8564666"/>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6ACE9D93-7332-4C44-9430-F5E54699A298}"/>
                  </a:ext>
                </a:extLst>
              </p:cNvPr>
              <p:cNvSpPr/>
              <p:nvPr/>
            </p:nvSpPr>
            <p:spPr>
              <a:xfrm>
                <a:off x="371778" y="5827680"/>
                <a:ext cx="8063141" cy="553998"/>
              </a:xfrm>
              <a:prstGeom prst="rect">
                <a:avLst/>
              </a:prstGeom>
            </p:spPr>
            <p:txBody>
              <a:bodyPr wrap="square">
                <a:spAutoFit/>
              </a:bodyPr>
              <a:lstStyle/>
              <a:p>
                <a:pPr marL="263279" indent="-263279">
                  <a:spcBef>
                    <a:spcPts val="461"/>
                  </a:spcBef>
                  <a:spcAft>
                    <a:spcPts val="461"/>
                  </a:spcAft>
                  <a:buBlip>
                    <a:blip r:embed="rId3"/>
                  </a:buBlip>
                </a:pPr>
                <a:r>
                  <a:rPr lang="en-IN" sz="1500" dirty="0">
                    <a:solidFill>
                      <a:srgbClr val="202122"/>
                    </a:solidFill>
                    <a:ea typeface="Times New Roman" panose="02020603050405020304" pitchFamily="18" charset="0"/>
                    <a:cs typeface="Times New Roman" panose="02020603050405020304" pitchFamily="18" charset="0"/>
                  </a:rPr>
                  <a:t>By the </a:t>
                </a:r>
                <a:r>
                  <a:rPr lang="en-IN" sz="1500" dirty="0">
                    <a:solidFill>
                      <a:srgbClr val="0645AD"/>
                    </a:solidFill>
                    <a:ea typeface="Times New Roman" panose="02020603050405020304" pitchFamily="18" charset="0"/>
                    <a:cs typeface="Times New Roman" panose="02020603050405020304" pitchFamily="18" charset="0"/>
                  </a:rPr>
                  <a:t>Wald test</a:t>
                </a:r>
                <a:r>
                  <a:rPr lang="en-IN" sz="1500" dirty="0">
                    <a:solidFill>
                      <a:srgbClr val="202122"/>
                    </a:solidFill>
                    <a:ea typeface="Times New Roman" panose="02020603050405020304" pitchFamily="18" charset="0"/>
                    <a:cs typeface="Times New Roman" panose="02020603050405020304" pitchFamily="18" charset="0"/>
                  </a:rPr>
                  <a:t>, the output indicates that hours studying is significantly associated with the probability of passing the exam (</a:t>
                </a:r>
                <a14:m>
                  <m:oMath xmlns:m="http://schemas.openxmlformats.org/officeDocument/2006/math">
                    <m:r>
                      <a:rPr lang="en-IN" sz="1500"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𝑝</m:t>
                    </m:r>
                    <m:r>
                      <a:rPr lang="en-IN" sz="1500"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 = 0.0167</m:t>
                    </m:r>
                  </m:oMath>
                </a14:m>
                <a:r>
                  <a:rPr lang="en-IN" sz="1500" dirty="0">
                    <a:solidFill>
                      <a:srgbClr val="202122"/>
                    </a:solidFill>
                    <a:ea typeface="Times New Roman" panose="02020603050405020304" pitchFamily="18" charset="0"/>
                    <a:cs typeface="Times New Roman" panose="02020603050405020304" pitchFamily="18" charset="0"/>
                  </a:rPr>
                  <a:t>)</a:t>
                </a:r>
              </a:p>
            </p:txBody>
          </p:sp>
        </mc:Choice>
        <mc:Fallback xmlns="">
          <p:sp>
            <p:nvSpPr>
              <p:cNvPr id="2" name="Rectangle 1">
                <a:extLst>
                  <a:ext uri="{FF2B5EF4-FFF2-40B4-BE49-F238E27FC236}">
                    <a16:creationId xmlns:a16="http://schemas.microsoft.com/office/drawing/2014/main" id="{6ACE9D93-7332-4C44-9430-F5E54699A298}"/>
                  </a:ext>
                </a:extLst>
              </p:cNvPr>
              <p:cNvSpPr>
                <a:spLocks noRot="1" noChangeAspect="1" noMove="1" noResize="1" noEditPoints="1" noAdjustHandles="1" noChangeArrowheads="1" noChangeShapeType="1" noTextEdit="1"/>
              </p:cNvSpPr>
              <p:nvPr/>
            </p:nvSpPr>
            <p:spPr>
              <a:xfrm>
                <a:off x="371778" y="5827680"/>
                <a:ext cx="8063141" cy="553998"/>
              </a:xfrm>
              <a:prstGeom prst="rect">
                <a:avLst/>
              </a:prstGeom>
              <a:blipFill>
                <a:blip r:embed="rId4"/>
                <a:stretch>
                  <a:fillRect t="-2198" r="-227" b="-1098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6D814FAC-7C54-44FF-85F0-22BD46F379E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DDE081AD-22E2-4266-A0BF-FC247989524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156510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46099"/>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171</a:t>
            </a:fld>
            <a:endParaRPr lang="en-US" altLang="en-US" sz="921">
              <a:solidFill>
                <a:srgbClr val="898989"/>
              </a:solidFill>
            </a:endParaRPr>
          </a:p>
        </p:txBody>
      </p:sp>
      <p:cxnSp>
        <p:nvCxnSpPr>
          <p:cNvPr id="7" name="Straight Connector 6"/>
          <p:cNvCxnSpPr/>
          <p:nvPr/>
        </p:nvCxnSpPr>
        <p:spPr>
          <a:xfrm>
            <a:off x="275482" y="100440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1CAE44F2-732C-4FAD-9D3B-5491866C1881}"/>
              </a:ext>
            </a:extLst>
          </p:cNvPr>
          <p:cNvGraphicFramePr>
            <a:graphicFrameLocks noGrp="1"/>
          </p:cNvGraphicFramePr>
          <p:nvPr>
            <p:extLst>
              <p:ext uri="{D42A27DB-BD31-4B8C-83A1-F6EECF244321}">
                <p14:modId xmlns:p14="http://schemas.microsoft.com/office/powerpoint/2010/main" val="294680803"/>
              </p:ext>
            </p:extLst>
          </p:nvPr>
        </p:nvGraphicFramePr>
        <p:xfrm>
          <a:off x="928960" y="1612231"/>
          <a:ext cx="7434752" cy="835305"/>
        </p:xfrm>
        <a:graphic>
          <a:graphicData uri="http://schemas.openxmlformats.org/drawingml/2006/table">
            <a:tbl>
              <a:tblPr firstRow="1" firstCol="1" bandRow="1">
                <a:effectLst>
                  <a:outerShdw blurRad="50800" dist="38100" dir="5400000" algn="t" rotWithShape="0">
                    <a:prstClr val="black">
                      <a:alpha val="40000"/>
                    </a:prstClr>
                  </a:outerShdw>
                </a:effectLst>
                <a:tableStyleId>{93296810-A885-4BE3-A3E7-6D5BEEA58F35}</a:tableStyleId>
              </a:tblPr>
              <a:tblGrid>
                <a:gridCol w="2198853">
                  <a:extLst>
                    <a:ext uri="{9D8B030D-6E8A-4147-A177-3AD203B41FA5}">
                      <a16:colId xmlns:a16="http://schemas.microsoft.com/office/drawing/2014/main" val="145134891"/>
                    </a:ext>
                  </a:extLst>
                </a:gridCol>
                <a:gridCol w="1212428">
                  <a:extLst>
                    <a:ext uri="{9D8B030D-6E8A-4147-A177-3AD203B41FA5}">
                      <a16:colId xmlns:a16="http://schemas.microsoft.com/office/drawing/2014/main" val="2057141781"/>
                    </a:ext>
                  </a:extLst>
                </a:gridCol>
                <a:gridCol w="1262116">
                  <a:extLst>
                    <a:ext uri="{9D8B030D-6E8A-4147-A177-3AD203B41FA5}">
                      <a16:colId xmlns:a16="http://schemas.microsoft.com/office/drawing/2014/main" val="2785769326"/>
                    </a:ext>
                  </a:extLst>
                </a:gridCol>
                <a:gridCol w="1047938">
                  <a:extLst>
                    <a:ext uri="{9D8B030D-6E8A-4147-A177-3AD203B41FA5}">
                      <a16:colId xmlns:a16="http://schemas.microsoft.com/office/drawing/2014/main" val="1657244197"/>
                    </a:ext>
                  </a:extLst>
                </a:gridCol>
                <a:gridCol w="1713417">
                  <a:extLst>
                    <a:ext uri="{9D8B030D-6E8A-4147-A177-3AD203B41FA5}">
                      <a16:colId xmlns:a16="http://schemas.microsoft.com/office/drawing/2014/main" val="61900436"/>
                    </a:ext>
                  </a:extLst>
                </a:gridCol>
              </a:tblGrid>
              <a:tr h="278435">
                <a:tc>
                  <a:txBody>
                    <a:bodyPr/>
                    <a:lstStyle/>
                    <a:p>
                      <a:pPr algn="ctr"/>
                      <a:endParaRPr lang="en-IN" sz="1400" dirty="0">
                        <a:effectLst/>
                        <a:latin typeface="Calibri" panose="020F0502020204030204" pitchFamily="34"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Coefficient</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dirty="0">
                          <a:effectLst/>
                        </a:rPr>
                        <a:t>Std. Error</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z-value</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dirty="0">
                          <a:effectLst/>
                        </a:rPr>
                        <a:t>p-value (Wald)</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301855562"/>
                  </a:ext>
                </a:extLst>
              </a:tr>
              <a:tr h="278435">
                <a:tc>
                  <a:txBody>
                    <a:bodyPr/>
                    <a:lstStyle/>
                    <a:p>
                      <a:pPr algn="ctr">
                        <a:spcAft>
                          <a:spcPts val="0"/>
                        </a:spcAft>
                      </a:pPr>
                      <a:r>
                        <a:rPr lang="en-IN" sz="1400" dirty="0">
                          <a:effectLst/>
                        </a:rPr>
                        <a:t>Intercept (β</a:t>
                      </a:r>
                      <a:r>
                        <a:rPr lang="en-IN" sz="1400" baseline="-25000" dirty="0">
                          <a:effectLst/>
                        </a:rPr>
                        <a:t>0</a:t>
                      </a:r>
                      <a:r>
                        <a:rPr lang="en-IN" sz="1400" dirty="0">
                          <a:effectLst/>
                        </a:rPr>
                        <a: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−4.0777</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dirty="0">
                          <a:effectLst/>
                        </a:rPr>
                        <a:t>1.7610</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−2.316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0.0206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892049931"/>
                  </a:ext>
                </a:extLst>
              </a:tr>
              <a:tr h="278435">
                <a:tc>
                  <a:txBody>
                    <a:bodyPr/>
                    <a:lstStyle/>
                    <a:p>
                      <a:pPr algn="ctr">
                        <a:spcAft>
                          <a:spcPts val="0"/>
                        </a:spcAft>
                      </a:pPr>
                      <a:r>
                        <a:rPr lang="en-IN" sz="1400" dirty="0">
                          <a:effectLst/>
                        </a:rPr>
                        <a:t>Slope (β</a:t>
                      </a:r>
                      <a:r>
                        <a:rPr lang="en-IN" sz="1400" baseline="-25000" dirty="0">
                          <a:effectLst/>
                        </a:rPr>
                        <a:t>1</a:t>
                      </a:r>
                      <a:r>
                        <a:rPr lang="en-IN" sz="1400" dirty="0">
                          <a:effectLst/>
                        </a:rPr>
                        <a:t>)</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1.5046</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dirty="0">
                          <a:effectLst/>
                        </a:rPr>
                        <a:t>0.6287</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a:effectLst/>
                        </a:rPr>
                        <a:t>2.393</a:t>
                      </a:r>
                      <a:endParaRPr lang="en-IN"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400" dirty="0">
                          <a:effectLst/>
                        </a:rPr>
                        <a:t>0.0167</a:t>
                      </a:r>
                      <a:endParaRPr lang="en-IN"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2450003861"/>
                  </a:ext>
                </a:extLst>
              </a:tr>
            </a:tbl>
          </a:graphicData>
        </a:graphic>
      </p:graphicFrame>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278D5A8-8C91-4C23-80FE-61E2EAC6B229}"/>
                  </a:ext>
                </a:extLst>
              </p:cNvPr>
              <p:cNvSpPr/>
              <p:nvPr/>
            </p:nvSpPr>
            <p:spPr>
              <a:xfrm>
                <a:off x="928960" y="3083061"/>
                <a:ext cx="7434752" cy="2654808"/>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oAutofit/>
              </a:bodyPr>
              <a:lstStyle/>
              <a:p>
                <a:pPr marL="263279" indent="-263279">
                  <a:spcBef>
                    <a:spcPts val="461"/>
                  </a:spcBef>
                  <a:spcAft>
                    <a:spcPts val="461"/>
                  </a:spcAft>
                  <a:buBlip>
                    <a:blip r:embed="rId2"/>
                  </a:buBlip>
                </a:pPr>
                <a:endParaRPr lang="en-IN" sz="900" dirty="0">
                  <a:solidFill>
                    <a:srgbClr val="202122"/>
                  </a:solidFill>
                  <a:ea typeface="Times New Roman" panose="02020603050405020304" pitchFamily="18" charset="0"/>
                  <a:cs typeface="Times New Roman" panose="02020603050405020304" pitchFamily="18" charset="0"/>
                </a:endParaRPr>
              </a:p>
              <a:p>
                <a:pPr marL="263279" indent="-263279">
                  <a:spcBef>
                    <a:spcPts val="461"/>
                  </a:spcBef>
                  <a:spcAft>
                    <a:spcPts val="461"/>
                  </a:spcAft>
                  <a:buBlip>
                    <a:blip r:embed="rId2"/>
                  </a:buBlip>
                </a:pPr>
                <a:r>
                  <a:rPr lang="en-IN" sz="1536" dirty="0">
                    <a:solidFill>
                      <a:srgbClr val="202122"/>
                    </a:solidFill>
                    <a:ea typeface="Times New Roman" panose="02020603050405020304" pitchFamily="18" charset="0"/>
                    <a:cs typeface="Times New Roman" panose="02020603050405020304" pitchFamily="18" charset="0"/>
                  </a:rPr>
                  <a:t>The </a:t>
                </a:r>
                <a14:m>
                  <m:oMath xmlns:m="http://schemas.openxmlformats.org/officeDocument/2006/math">
                    <m:r>
                      <a:rPr lang="en-IN"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0</m:t>
                    </m:r>
                  </m:oMath>
                </a14:m>
                <a:r>
                  <a:rPr lang="en-IN" sz="1536" dirty="0">
                    <a:solidFill>
                      <a:srgbClr val="202122"/>
                    </a:solidFill>
                    <a:ea typeface="Times New Roman" panose="02020603050405020304" pitchFamily="18" charset="0"/>
                    <a:cs typeface="Times New Roman" panose="02020603050405020304" pitchFamily="18" charset="0"/>
                  </a:rPr>
                  <a:t> and </a:t>
                </a:r>
                <a14:m>
                  <m:oMath xmlns:m="http://schemas.openxmlformats.org/officeDocument/2006/math">
                    <m:r>
                      <a:rPr lang="en-IN" sz="1536" i="1"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𝛽</m:t>
                    </m:r>
                    <m:r>
                      <a:rPr lang="en-IN" sz="1536" i="1" baseline="-25000" dirty="0">
                        <a:solidFill>
                          <a:srgbClr val="002060"/>
                        </a:solidFill>
                        <a:latin typeface="Cambria Math" panose="02040503050406030204" pitchFamily="18" charset="0"/>
                        <a:ea typeface="Times New Roman" panose="02020603050405020304" pitchFamily="18" charset="0"/>
                        <a:cs typeface="Times New Roman" panose="02020603050405020304" pitchFamily="18" charset="0"/>
                      </a:rPr>
                      <m:t>1</m:t>
                    </m:r>
                  </m:oMath>
                </a14:m>
                <a:r>
                  <a:rPr lang="en-IN" sz="1536" dirty="0">
                    <a:solidFill>
                      <a:srgbClr val="202122"/>
                    </a:solidFill>
                    <a:ea typeface="Times New Roman" panose="02020603050405020304" pitchFamily="18" charset="0"/>
                    <a:cs typeface="Times New Roman" panose="02020603050405020304" pitchFamily="18" charset="0"/>
                  </a:rPr>
                  <a:t> coefficients may be entered into the logistic regression equation to estimate the probability of passing the exam.</a:t>
                </a:r>
              </a:p>
              <a:p>
                <a:pPr marL="263279" indent="-263279">
                  <a:buBlip>
                    <a:blip r:embed="rId2"/>
                  </a:buBlip>
                </a:pPr>
                <a:r>
                  <a:rPr lang="en-IN" sz="1536" dirty="0">
                    <a:cs typeface="Times New Roman" panose="02020603050405020304" pitchFamily="18" charset="0"/>
                  </a:rPr>
                  <a:t>For example, for a student who studies 2 hours, entering the value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𝑥</m:t>
                    </m:r>
                    <m:r>
                      <a:rPr lang="en-IN" sz="1536" i="1" dirty="0">
                        <a:solidFill>
                          <a:srgbClr val="002060"/>
                        </a:solidFill>
                        <a:latin typeface="Cambria Math" panose="02040503050406030204" pitchFamily="18" charset="0"/>
                        <a:cs typeface="Times New Roman" panose="02020603050405020304" pitchFamily="18" charset="0"/>
                      </a:rPr>
                      <m:t> = 2 </m:t>
                    </m:r>
                  </m:oMath>
                </a14:m>
                <a:r>
                  <a:rPr lang="en-IN" sz="1536" dirty="0">
                    <a:cs typeface="Times New Roman" panose="02020603050405020304" pitchFamily="18" charset="0"/>
                  </a:rPr>
                  <a:t>into the equation gives the estimated probability of passing the exam of 0.26 :</a:t>
                </a:r>
              </a:p>
              <a:p>
                <a:endParaRPr lang="en-IN" sz="806" dirty="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+2</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=−4.0777+2×1.5046=−1.0685</m:t>
                      </m:r>
                    </m:oMath>
                  </m:oMathPara>
                </a14:m>
                <a:endParaRPr lang="en-US" sz="1536" dirty="0">
                  <a:solidFill>
                    <a:srgbClr val="002060"/>
                  </a:solidFill>
                  <a:cs typeface="Times New Roman" panose="02020603050405020304" pitchFamily="18" charset="0"/>
                </a:endParaRPr>
              </a:p>
              <a:p>
                <a:endParaRPr lang="en-US" sz="1075" dirty="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𝑡</m:t>
                              </m:r>
                            </m:sup>
                          </m:sSup>
                        </m:den>
                      </m:f>
                      <m:r>
                        <a:rPr lang="en-IN" sz="1536" i="1">
                          <a:solidFill>
                            <a:srgbClr val="002060"/>
                          </a:solidFill>
                          <a:latin typeface="Cambria Math" panose="02040503050406030204" pitchFamily="18" charset="0"/>
                        </a:rPr>
                        <m:t>=0.26=</m:t>
                      </m:r>
                      <m:r>
                        <m:rPr>
                          <m:nor/>
                        </m:rPr>
                        <a:rPr lang="en-IN" sz="1536">
                          <a:solidFill>
                            <a:srgbClr val="002060"/>
                          </a:solidFill>
                        </a:rPr>
                        <m:t> </m:t>
                      </m:r>
                      <m:r>
                        <m:rPr>
                          <m:nor/>
                        </m:rPr>
                        <a:rPr lang="en-IN" sz="1536"/>
                        <m:t>Probability</m:t>
                      </m:r>
                      <m:r>
                        <m:rPr>
                          <m:nor/>
                        </m:rPr>
                        <a:rPr lang="en-IN" sz="1536"/>
                        <m:t> </m:t>
                      </m:r>
                      <m:r>
                        <m:rPr>
                          <m:nor/>
                        </m:rPr>
                        <a:rPr lang="en-IN" sz="1536"/>
                        <m:t>of</m:t>
                      </m:r>
                      <m:r>
                        <m:rPr>
                          <m:nor/>
                        </m:rPr>
                        <a:rPr lang="en-IN" sz="1536"/>
                        <m:t> </m:t>
                      </m:r>
                      <m:r>
                        <m:rPr>
                          <m:nor/>
                        </m:rPr>
                        <a:rPr lang="en-IN" sz="1536"/>
                        <m:t>passing</m:t>
                      </m:r>
                      <m:r>
                        <m:rPr>
                          <m:nor/>
                        </m:rPr>
                        <a:rPr lang="en-IN" sz="1536"/>
                        <m:t> </m:t>
                      </m:r>
                      <m:r>
                        <m:rPr>
                          <m:nor/>
                        </m:rPr>
                        <a:rPr lang="en-IN" sz="1536"/>
                        <m:t>exam</m:t>
                      </m:r>
                    </m:oMath>
                  </m:oMathPara>
                </a14:m>
                <a:endParaRPr lang="en-US" sz="1536" dirty="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3278D5A8-8C91-4C23-80FE-61E2EAC6B229}"/>
                  </a:ext>
                </a:extLst>
              </p:cNvPr>
              <p:cNvSpPr>
                <a:spLocks noRot="1" noChangeAspect="1" noMove="1" noResize="1" noEditPoints="1" noAdjustHandles="1" noChangeArrowheads="1" noChangeShapeType="1" noTextEdit="1"/>
              </p:cNvSpPr>
              <p:nvPr/>
            </p:nvSpPr>
            <p:spPr>
              <a:xfrm>
                <a:off x="928960" y="3083061"/>
                <a:ext cx="7434752" cy="2654808"/>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5D1929D5-3444-42D9-B225-F60623E3F7C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534B39A-2092-4766-93C9-12A8ADD9576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81028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172</a:t>
            </a:fld>
            <a:endParaRPr lang="en-US" altLang="en-US" sz="921">
              <a:solidFill>
                <a:srgbClr val="898989"/>
              </a:solidFill>
            </a:endParaRPr>
          </a:p>
        </p:txBody>
      </p:sp>
      <p:cxnSp>
        <p:nvCxnSpPr>
          <p:cNvPr id="7" name="Straight Connector 6"/>
          <p:cNvCxnSpPr/>
          <p:nvPr/>
        </p:nvCxnSpPr>
        <p:spPr>
          <a:xfrm>
            <a:off x="337648" y="96782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F69781E6-BA32-4B88-9F4B-768329670075}"/>
                  </a:ext>
                </a:extLst>
              </p:cNvPr>
              <p:cNvSpPr txBox="1">
                <a:spLocks/>
              </p:cNvSpPr>
              <p:nvPr/>
            </p:nvSpPr>
            <p:spPr>
              <a:xfrm>
                <a:off x="335420" y="1275838"/>
                <a:ext cx="8296516" cy="187579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eaLnBrk="0" fontAlgn="base" hangingPunct="0">
                  <a:spcBef>
                    <a:spcPct val="0"/>
                  </a:spcBef>
                  <a:spcAft>
                    <a:spcPct val="0"/>
                  </a:spcAft>
                  <a:buSzPct val="100000"/>
                  <a:buBlip>
                    <a:blip r:embed="rId2"/>
                  </a:buBlip>
                </a:pPr>
                <a:r>
                  <a:rPr lang="en-US" altLang="en-US" sz="1536" dirty="0">
                    <a:solidFill>
                      <a:srgbClr val="202122"/>
                    </a:solidFill>
                    <a:ea typeface="Times New Roman" panose="02020603050405020304" pitchFamily="18" charset="0"/>
                    <a:cs typeface="Times New Roman" panose="02020603050405020304" pitchFamily="18" charset="0"/>
                  </a:rPr>
                  <a:t>Similarly, for a student who studies 4 hours, the estimated probability of passing the exam is 0.87:</a:t>
                </a:r>
              </a:p>
              <a:p>
                <a:pPr marL="0" indent="0" eaLnBrk="0" hangingPunct="0">
                  <a:lnSpc>
                    <a:spcPct val="150000"/>
                  </a:lnSpc>
                  <a:spcBef>
                    <a:spcPct val="0"/>
                  </a:spcBef>
                  <a:buNone/>
                </a:pPr>
                <a:r>
                  <a:rPr lang="en-IN" sz="1536" dirty="0"/>
                  <a:t> 			</a:t>
                </a:r>
                <a14:m>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sSub>
                      <m:sSubPr>
                        <m:ctrlPr>
                          <a:rPr lang="en-IN"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+4</m:t>
                    </m:r>
                    <m:sSub>
                      <m:sSubPr>
                        <m:ctrlPr>
                          <a:rPr lang="en-IN"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=−4.0777+4×1.5046=1.9407</m:t>
                    </m:r>
                  </m:oMath>
                </a14:m>
                <a:endParaRPr lang="en-US" altLang="en-US" sz="1536" dirty="0">
                  <a:cs typeface="Times New Roman" panose="02020603050405020304" pitchFamily="18" charset="0"/>
                </a:endParaRPr>
              </a:p>
              <a:p>
                <a:pPr marL="0" indent="0" eaLnBrk="0" hangingPunct="0">
                  <a:lnSpc>
                    <a:spcPct val="150000"/>
                  </a:lnSpc>
                  <a:spcBef>
                    <a:spcPct val="0"/>
                  </a:spcBef>
                  <a:buNone/>
                </a:pPr>
                <a:r>
                  <a:rPr lang="en-IN" sz="1536" dirty="0"/>
                  <a:t>			</a:t>
                </a:r>
                <a14:m>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f>
                      <m:fPr>
                        <m:ctrlPr>
                          <a:rPr lang="en-IN"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IN"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𝑡</m:t>
                            </m:r>
                          </m:sup>
                        </m:sSup>
                      </m:den>
                    </m:f>
                    <m:r>
                      <a:rPr lang="en-IN" sz="1536" i="1">
                        <a:solidFill>
                          <a:srgbClr val="002060"/>
                        </a:solidFill>
                        <a:latin typeface="Cambria Math" panose="02040503050406030204" pitchFamily="18" charset="0"/>
                      </a:rPr>
                      <m:t>=0.87=</m:t>
                    </m:r>
                    <m:r>
                      <m:rPr>
                        <m:nor/>
                      </m:rPr>
                      <a:rPr lang="en-IN" sz="1536">
                        <a:solidFill>
                          <a:srgbClr val="002060"/>
                        </a:solidFill>
                      </a:rPr>
                      <m:t> </m:t>
                    </m:r>
                    <m:r>
                      <m:rPr>
                        <m:nor/>
                      </m:rPr>
                      <a:rPr lang="en-IN" sz="1536"/>
                      <m:t>Probability</m:t>
                    </m:r>
                    <m:r>
                      <m:rPr>
                        <m:nor/>
                      </m:rPr>
                      <a:rPr lang="en-IN" sz="1536"/>
                      <m:t> </m:t>
                    </m:r>
                    <m:r>
                      <m:rPr>
                        <m:nor/>
                      </m:rPr>
                      <a:rPr lang="en-IN" sz="1536"/>
                      <m:t>of</m:t>
                    </m:r>
                    <m:r>
                      <m:rPr>
                        <m:nor/>
                      </m:rPr>
                      <a:rPr lang="en-IN" sz="1536"/>
                      <m:t> </m:t>
                    </m:r>
                    <m:r>
                      <m:rPr>
                        <m:nor/>
                      </m:rPr>
                      <a:rPr lang="en-IN" sz="1536"/>
                      <m:t>passing</m:t>
                    </m:r>
                    <m:r>
                      <m:rPr>
                        <m:nor/>
                      </m:rPr>
                      <a:rPr lang="en-IN" sz="1536"/>
                      <m:t> </m:t>
                    </m:r>
                    <m:r>
                      <m:rPr>
                        <m:nor/>
                      </m:rPr>
                      <a:rPr lang="en-IN" sz="1536"/>
                      <m:t>exam</m:t>
                    </m:r>
                  </m:oMath>
                </a14:m>
                <a:endParaRPr lang="en-US" altLang="en-US" sz="1536" dirty="0">
                  <a:solidFill>
                    <a:srgbClr val="202122"/>
                  </a:solidFill>
                  <a:cs typeface="Times New Roman" panose="02020603050405020304" pitchFamily="18" charset="0"/>
                </a:endParaRPr>
              </a:p>
              <a:p>
                <a:pPr marL="0" indent="0" eaLnBrk="0" hangingPunct="0">
                  <a:lnSpc>
                    <a:spcPct val="150000"/>
                  </a:lnSpc>
                  <a:spcBef>
                    <a:spcPct val="0"/>
                  </a:spcBef>
                  <a:buNone/>
                </a:pPr>
                <a:endParaRPr lang="en-US" altLang="en-US" sz="921" dirty="0">
                  <a:cs typeface="Times New Roman" panose="02020603050405020304" pitchFamily="18" charset="0"/>
                </a:endParaRPr>
              </a:p>
              <a:p>
                <a:pPr lvl="0" eaLnBrk="0" fontAlgn="base" hangingPunct="0">
                  <a:spcBef>
                    <a:spcPct val="0"/>
                  </a:spcBef>
                  <a:spcAft>
                    <a:spcPct val="0"/>
                  </a:spcAft>
                  <a:buSzPct val="100000"/>
                  <a:buBlip>
                    <a:blip r:embed="rId2"/>
                  </a:buBlip>
                </a:pPr>
                <a:r>
                  <a:rPr lang="en-US" altLang="en-US" sz="1536" dirty="0">
                    <a:solidFill>
                      <a:srgbClr val="202122"/>
                    </a:solidFill>
                    <a:ea typeface="Times New Roman" panose="02020603050405020304" pitchFamily="18" charset="0"/>
                    <a:cs typeface="Times New Roman" panose="02020603050405020304" pitchFamily="18" charset="0"/>
                  </a:rPr>
                  <a:t>This table shows the probability of passing the exam for several values of hours studying.</a:t>
                </a:r>
                <a:endParaRPr lang="en-IN" sz="1536" dirty="0">
                  <a:solidFill>
                    <a:srgbClr val="202122"/>
                  </a:solidFill>
                  <a:ea typeface="Times New Roman" panose="02020603050405020304" pitchFamily="18" charset="0"/>
                  <a:cs typeface="Times New Roman" panose="02020603050405020304" pitchFamily="18" charset="0"/>
                </a:endParaRPr>
              </a:p>
            </p:txBody>
          </p:sp>
        </mc:Choice>
        <mc:Fallback xmlns="">
          <p:sp>
            <p:nvSpPr>
              <p:cNvPr id="10" name="Content Placeholder 4">
                <a:extLst>
                  <a:ext uri="{FF2B5EF4-FFF2-40B4-BE49-F238E27FC236}">
                    <a16:creationId xmlns:a16="http://schemas.microsoft.com/office/drawing/2014/main" id="{F69781E6-BA32-4B88-9F4B-768329670075}"/>
                  </a:ext>
                </a:extLst>
              </p:cNvPr>
              <p:cNvSpPr txBox="1">
                <a:spLocks noRot="1" noChangeAspect="1" noMove="1" noResize="1" noEditPoints="1" noAdjustHandles="1" noChangeArrowheads="1" noChangeShapeType="1" noTextEdit="1"/>
              </p:cNvSpPr>
              <p:nvPr/>
            </p:nvSpPr>
            <p:spPr>
              <a:xfrm>
                <a:off x="335420" y="1275838"/>
                <a:ext cx="8296516" cy="187579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graphicFrame>
        <p:nvGraphicFramePr>
          <p:cNvPr id="11" name="Table 10">
            <a:extLst>
              <a:ext uri="{FF2B5EF4-FFF2-40B4-BE49-F238E27FC236}">
                <a16:creationId xmlns:a16="http://schemas.microsoft.com/office/drawing/2014/main" id="{F77B0D22-DC4A-438C-9F2B-DF3C0532C131}"/>
              </a:ext>
            </a:extLst>
          </p:cNvPr>
          <p:cNvGraphicFramePr>
            <a:graphicFrameLocks noGrp="1"/>
          </p:cNvGraphicFramePr>
          <p:nvPr>
            <p:extLst>
              <p:ext uri="{D42A27DB-BD31-4B8C-83A1-F6EECF244321}">
                <p14:modId xmlns:p14="http://schemas.microsoft.com/office/powerpoint/2010/main" val="2541879701"/>
              </p:ext>
            </p:extLst>
          </p:nvPr>
        </p:nvGraphicFramePr>
        <p:xfrm>
          <a:off x="1303317" y="3575312"/>
          <a:ext cx="6091131" cy="1875792"/>
        </p:xfrm>
        <a:graphic>
          <a:graphicData uri="http://schemas.openxmlformats.org/drawingml/2006/table">
            <a:tbl>
              <a:tblPr firstRow="1" firstCol="1" bandRow="1">
                <a:effectLst>
                  <a:outerShdw blurRad="50800" dist="38100" dir="5400000" algn="t" rotWithShape="0">
                    <a:prstClr val="black">
                      <a:alpha val="40000"/>
                    </a:prstClr>
                  </a:outerShdw>
                </a:effectLst>
                <a:tableStyleId>{10A1B5D5-9B99-4C35-A422-299274C87663}</a:tableStyleId>
              </a:tblPr>
              <a:tblGrid>
                <a:gridCol w="1464387">
                  <a:extLst>
                    <a:ext uri="{9D8B030D-6E8A-4147-A177-3AD203B41FA5}">
                      <a16:colId xmlns:a16="http://schemas.microsoft.com/office/drawing/2014/main" val="108571438"/>
                    </a:ext>
                  </a:extLst>
                </a:gridCol>
                <a:gridCol w="1378195">
                  <a:extLst>
                    <a:ext uri="{9D8B030D-6E8A-4147-A177-3AD203B41FA5}">
                      <a16:colId xmlns:a16="http://schemas.microsoft.com/office/drawing/2014/main" val="4016592473"/>
                    </a:ext>
                  </a:extLst>
                </a:gridCol>
                <a:gridCol w="1516247">
                  <a:extLst>
                    <a:ext uri="{9D8B030D-6E8A-4147-A177-3AD203B41FA5}">
                      <a16:colId xmlns:a16="http://schemas.microsoft.com/office/drawing/2014/main" val="1157749911"/>
                    </a:ext>
                  </a:extLst>
                </a:gridCol>
                <a:gridCol w="1732302">
                  <a:extLst>
                    <a:ext uri="{9D8B030D-6E8A-4147-A177-3AD203B41FA5}">
                      <a16:colId xmlns:a16="http://schemas.microsoft.com/office/drawing/2014/main" val="1098639023"/>
                    </a:ext>
                  </a:extLst>
                </a:gridCol>
              </a:tblGrid>
              <a:tr h="234474">
                <a:tc rowSpan="2">
                  <a:txBody>
                    <a:bodyPr/>
                    <a:lstStyle/>
                    <a:p>
                      <a:pPr algn="ctr">
                        <a:spcAft>
                          <a:spcPts val="0"/>
                        </a:spcAft>
                      </a:pPr>
                      <a:r>
                        <a:rPr lang="en-IN" sz="1100" dirty="0">
                          <a:effectLst/>
                        </a:rPr>
                        <a:t>Hours of study (x)</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gridSpan="3">
                  <a:txBody>
                    <a:bodyPr/>
                    <a:lstStyle/>
                    <a:p>
                      <a:pPr algn="ctr">
                        <a:spcAft>
                          <a:spcPts val="0"/>
                        </a:spcAft>
                      </a:pPr>
                      <a:r>
                        <a:rPr lang="en-IN" sz="1100" dirty="0">
                          <a:effectLst/>
                        </a:rPr>
                        <a:t>Passing exam</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hMerge="1">
                  <a:txBody>
                    <a:bodyPr/>
                    <a:lstStyle/>
                    <a:p>
                      <a:endParaRPr lang="en-IN"/>
                    </a:p>
                  </a:txBody>
                  <a:tcPr/>
                </a:tc>
                <a:tc hMerge="1">
                  <a:txBody>
                    <a:bodyPr/>
                    <a:lstStyle/>
                    <a:p>
                      <a:endParaRPr lang="en-IN"/>
                    </a:p>
                  </a:txBody>
                  <a:tcPr/>
                </a:tc>
                <a:extLst>
                  <a:ext uri="{0D108BD9-81ED-4DB2-BD59-A6C34878D82A}">
                    <a16:rowId xmlns:a16="http://schemas.microsoft.com/office/drawing/2014/main" val="3831795565"/>
                  </a:ext>
                </a:extLst>
              </a:tr>
              <a:tr h="234474">
                <a:tc vMerge="1">
                  <a:txBody>
                    <a:bodyPr/>
                    <a:lstStyle/>
                    <a:p>
                      <a:endParaRPr lang="en-IN"/>
                    </a:p>
                  </a:txBody>
                  <a:tcPr/>
                </a:tc>
                <a:tc>
                  <a:txBody>
                    <a:bodyPr/>
                    <a:lstStyle/>
                    <a:p>
                      <a:pPr algn="ctr">
                        <a:spcAft>
                          <a:spcPts val="0"/>
                        </a:spcAft>
                      </a:pPr>
                      <a:r>
                        <a:rPr lang="en-IN" sz="1100">
                          <a:effectLst/>
                        </a:rPr>
                        <a:t>Log-odds (t)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Odds (e</a:t>
                      </a:r>
                      <a:r>
                        <a:rPr lang="en-IN" sz="1100" baseline="30000">
                          <a:effectLst/>
                        </a:rPr>
                        <a:t>t</a:t>
                      </a:r>
                      <a:r>
                        <a:rPr lang="en-IN" sz="1100">
                          <a:effectLst/>
                        </a:rPr>
                        <a:t>)</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Probability (p)</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4117248428"/>
                  </a:ext>
                </a:extLst>
              </a:tr>
              <a:tr h="234474">
                <a:tc>
                  <a:txBody>
                    <a:bodyPr/>
                    <a:lstStyle/>
                    <a:p>
                      <a:pPr algn="ctr">
                        <a:spcAft>
                          <a:spcPts val="0"/>
                        </a:spcAft>
                      </a:pPr>
                      <a:r>
                        <a:rPr lang="en-IN" sz="11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−2.57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0.076 ≈ 1:13.1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0.07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2337273335"/>
                  </a:ext>
                </a:extLst>
              </a:tr>
              <a:tr h="234474">
                <a:tc>
                  <a:txBody>
                    <a:bodyPr/>
                    <a:lstStyle/>
                    <a:p>
                      <a:pPr algn="ctr">
                        <a:spcAft>
                          <a:spcPts val="0"/>
                        </a:spcAft>
                      </a:pPr>
                      <a:r>
                        <a:rPr lang="en-IN" sz="1100">
                          <a:effectLst/>
                        </a:rPr>
                        <a:t>2</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−1.07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dirty="0">
                          <a:effectLst/>
                        </a:rPr>
                        <a:t>0.34 ≈ 1:2.91</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0.26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695956566"/>
                  </a:ext>
                </a:extLst>
              </a:tr>
              <a:tr h="234474">
                <a:tc>
                  <a:txBody>
                    <a:bodyPr/>
                    <a:lstStyle/>
                    <a:p>
                      <a:pPr algn="ctr">
                        <a:spcAft>
                          <a:spcPts val="0"/>
                        </a:spcAft>
                      </a:pPr>
                      <a:r>
                        <a:rPr lang="en-IN" sz="1100">
                          <a:effectLst/>
                        </a:rPr>
                        <a:t>μ=2.71...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dirty="0">
                          <a:effectLst/>
                        </a:rPr>
                        <a:t>0.5</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304022609"/>
                  </a:ext>
                </a:extLst>
              </a:tr>
              <a:tr h="234474">
                <a:tc>
                  <a:txBody>
                    <a:bodyPr/>
                    <a:lstStyle/>
                    <a:p>
                      <a:pPr algn="ctr">
                        <a:spcAft>
                          <a:spcPts val="0"/>
                        </a:spcAft>
                      </a:pPr>
                      <a:r>
                        <a:rPr lang="en-IN" sz="1100">
                          <a:effectLst/>
                        </a:rPr>
                        <a:t>3</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0.44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1.55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0.61</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3874748399"/>
                  </a:ext>
                </a:extLst>
              </a:tr>
              <a:tr h="234474">
                <a:tc>
                  <a:txBody>
                    <a:bodyPr/>
                    <a:lstStyle/>
                    <a:p>
                      <a:pPr algn="ctr">
                        <a:spcAft>
                          <a:spcPts val="0"/>
                        </a:spcAft>
                      </a:pPr>
                      <a:r>
                        <a:rPr lang="en-IN" sz="1100">
                          <a:effectLst/>
                        </a:rPr>
                        <a:t>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1.94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6.96</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0.87</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3774105442"/>
                  </a:ext>
                </a:extLst>
              </a:tr>
              <a:tr h="234474">
                <a:tc>
                  <a:txBody>
                    <a:bodyPr/>
                    <a:lstStyle/>
                    <a:p>
                      <a:pPr algn="ctr">
                        <a:spcAft>
                          <a:spcPts val="0"/>
                        </a:spcAft>
                      </a:pPr>
                      <a:r>
                        <a:rPr lang="en-IN" sz="1100">
                          <a:effectLst/>
                        </a:rPr>
                        <a:t>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3.45</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a:effectLst/>
                        </a:rPr>
                        <a:t>31.4</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tc>
                  <a:txBody>
                    <a:bodyPr/>
                    <a:lstStyle/>
                    <a:p>
                      <a:pPr algn="ctr">
                        <a:spcAft>
                          <a:spcPts val="0"/>
                        </a:spcAft>
                      </a:pPr>
                      <a:r>
                        <a:rPr lang="en-IN" sz="1100" dirty="0">
                          <a:effectLst/>
                        </a:rPr>
                        <a:t>0.97</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6807" marR="46807" marT="23404" marB="23404" anchor="ctr"/>
                </a:tc>
                <a:extLst>
                  <a:ext uri="{0D108BD9-81ED-4DB2-BD59-A6C34878D82A}">
                    <a16:rowId xmlns:a16="http://schemas.microsoft.com/office/drawing/2014/main" val="1145233379"/>
                  </a:ext>
                </a:extLst>
              </a:tr>
            </a:tbl>
          </a:graphicData>
        </a:graphic>
      </p:graphicFrame>
      <p:sp>
        <p:nvSpPr>
          <p:cNvPr id="2" name="Date Placeholder 1">
            <a:extLst>
              <a:ext uri="{FF2B5EF4-FFF2-40B4-BE49-F238E27FC236}">
                <a16:creationId xmlns:a16="http://schemas.microsoft.com/office/drawing/2014/main" id="{0AF22CB0-BB1F-40D7-A8FF-F8CE57878E9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E6EF9DC-982D-429D-8F1E-315F2F4AF6F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850695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One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173</a:t>
            </a:fld>
            <a:endParaRPr lang="en-US" altLang="en-US" sz="921">
              <a:solidFill>
                <a:srgbClr val="898989"/>
              </a:solidFill>
            </a:endParaRPr>
          </a:p>
        </p:txBody>
      </p:sp>
      <p:cxnSp>
        <p:nvCxnSpPr>
          <p:cNvPr id="7" name="Straight Connector 6"/>
          <p:cNvCxnSpPr/>
          <p:nvPr/>
        </p:nvCxnSpPr>
        <p:spPr>
          <a:xfrm>
            <a:off x="337647" y="99220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A29CC0E8-FA7D-415B-8B46-20C0B249A6DC}"/>
                  </a:ext>
                </a:extLst>
              </p:cNvPr>
              <p:cNvSpPr txBox="1">
                <a:spLocks/>
              </p:cNvSpPr>
              <p:nvPr/>
            </p:nvSpPr>
            <p:spPr>
              <a:xfrm>
                <a:off x="626869" y="1703306"/>
                <a:ext cx="7917179" cy="2405396"/>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anchor="ct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lgn="just">
                  <a:buSzPct val="101000"/>
                  <a:buNone/>
                </a:pPr>
                <a:endParaRPr lang="en-US" sz="768" dirty="0">
                  <a:cs typeface="Times New Roman" panose="02020603050405020304" pitchFamily="18" charset="0"/>
                </a:endParaRPr>
              </a:p>
              <a:p>
                <a:pPr algn="just">
                  <a:buSzPct val="101000"/>
                  <a:buBlip>
                    <a:blip r:embed="rId2"/>
                  </a:buBlip>
                </a:pPr>
                <a:r>
                  <a:rPr lang="en-IN" sz="1536" dirty="0">
                    <a:cs typeface="Times New Roman" panose="02020603050405020304" pitchFamily="18" charset="0"/>
                  </a:rPr>
                  <a:t>This simple model is known as </a:t>
                </a:r>
                <a:r>
                  <a:rPr lang="en-IN" sz="1536" i="1" dirty="0">
                    <a:solidFill>
                      <a:srgbClr val="002060"/>
                    </a:solidFill>
                    <a:cs typeface="Times New Roman" panose="02020603050405020304" pitchFamily="18" charset="0"/>
                  </a:rPr>
                  <a:t>"binary logistic regression"</a:t>
                </a:r>
                <a:r>
                  <a:rPr lang="en-IN" sz="1536" dirty="0">
                    <a:cs typeface="Times New Roman" panose="02020603050405020304" pitchFamily="18" charset="0"/>
                  </a:rPr>
                  <a:t>, and has one explanatory variable and a categorical variable which can assume one of two categorical values.</a:t>
                </a:r>
              </a:p>
              <a:p>
                <a:pPr algn="just">
                  <a:buSzPct val="101000"/>
                  <a:buBlip>
                    <a:blip r:embed="rId2"/>
                  </a:buBlip>
                </a:pPr>
                <a:endParaRPr lang="en-US" sz="1536" dirty="0">
                  <a:cs typeface="Times New Roman" panose="02020603050405020304" pitchFamily="18" charset="0"/>
                </a:endParaRPr>
              </a:p>
              <a:p>
                <a:pPr algn="just">
                  <a:buSzPct val="101000"/>
                  <a:buBlip>
                    <a:blip r:embed="rId2"/>
                  </a:buBlip>
                </a:pPr>
                <a:endParaRPr lang="en-IN" sz="1536" dirty="0">
                  <a:cs typeface="Times New Roman" panose="02020603050405020304" pitchFamily="18" charset="0"/>
                </a:endParaRPr>
              </a:p>
              <a:p>
                <a:pPr algn="just">
                  <a:buSzPct val="101000"/>
                  <a:buBlip>
                    <a:blip r:embed="rId2"/>
                  </a:buBlip>
                </a:pPr>
                <a:r>
                  <a:rPr lang="en-US" sz="1536" dirty="0">
                    <a:ea typeface="Times New Roman"/>
                    <a:cs typeface="Times New Roman"/>
                    <a:sym typeface="Times New Roman"/>
                  </a:rPr>
                  <a:t>The above example of binary logistic regression on one explanatory variable can be generalized to binary logistic regression on any number of explanatory variables</a:t>
                </a:r>
                <a:r>
                  <a:rPr lang="en-US" sz="1536" b="1" dirty="0">
                    <a:ea typeface="Times New Roman"/>
                    <a:cs typeface="Times New Roman"/>
                    <a:sym typeface="Times New Roman"/>
                  </a:rPr>
                  <a:t>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a:sym typeface="Times New Roman"/>
                      </a:rPr>
                      <m:t>𝒙</m:t>
                    </m:r>
                    <m:r>
                      <a:rPr lang="en-US" sz="1536" b="1" i="1" baseline="-25000" dirty="0">
                        <a:solidFill>
                          <a:srgbClr val="002060"/>
                        </a:solidFill>
                        <a:latin typeface="Cambria Math" panose="02040503050406030204" pitchFamily="18" charset="0"/>
                        <a:ea typeface="Times New Roman"/>
                        <a:cs typeface="Times New Roman"/>
                        <a:sym typeface="Times New Roman"/>
                      </a:rPr>
                      <m:t>𝟏</m:t>
                    </m:r>
                    <m:r>
                      <a:rPr lang="en-US" sz="1536" b="1" i="1" dirty="0">
                        <a:solidFill>
                          <a:srgbClr val="002060"/>
                        </a:solidFill>
                        <a:latin typeface="Cambria Math" panose="02040503050406030204" pitchFamily="18" charset="0"/>
                        <a:ea typeface="Times New Roman"/>
                        <a:cs typeface="Times New Roman"/>
                        <a:sym typeface="Times New Roman"/>
                      </a:rPr>
                      <m:t>, </m:t>
                    </m:r>
                    <m:r>
                      <a:rPr lang="en-US" sz="1536" b="1" i="1" dirty="0">
                        <a:solidFill>
                          <a:srgbClr val="002060"/>
                        </a:solidFill>
                        <a:latin typeface="Cambria Math" panose="02040503050406030204" pitchFamily="18" charset="0"/>
                        <a:ea typeface="Times New Roman"/>
                        <a:cs typeface="Times New Roman"/>
                        <a:sym typeface="Times New Roman"/>
                      </a:rPr>
                      <m:t>𝒙</m:t>
                    </m:r>
                    <m:r>
                      <a:rPr lang="en-US" sz="1536" b="1" i="1" baseline="-25000" dirty="0">
                        <a:solidFill>
                          <a:srgbClr val="002060"/>
                        </a:solidFill>
                        <a:latin typeface="Cambria Math" panose="02040503050406030204" pitchFamily="18" charset="0"/>
                        <a:ea typeface="Times New Roman"/>
                        <a:cs typeface="Times New Roman"/>
                        <a:sym typeface="Times New Roman"/>
                      </a:rPr>
                      <m:t>𝟐</m:t>
                    </m:r>
                    <m:r>
                      <a:rPr lang="en-US" sz="1536" b="1" i="1" dirty="0">
                        <a:solidFill>
                          <a:srgbClr val="002060"/>
                        </a:solidFill>
                        <a:latin typeface="Cambria Math" panose="02040503050406030204" pitchFamily="18" charset="0"/>
                        <a:ea typeface="Times New Roman"/>
                        <a:cs typeface="Times New Roman"/>
                        <a:sym typeface="Times New Roman"/>
                      </a:rPr>
                      <m:t>,…</m:t>
                    </m:r>
                    <m:r>
                      <a:rPr lang="en-US" sz="1536" i="1" dirty="0">
                        <a:solidFill>
                          <a:srgbClr val="002060"/>
                        </a:solidFill>
                        <a:latin typeface="Cambria Math" panose="02040503050406030204" pitchFamily="18" charset="0"/>
                        <a:ea typeface="Times New Roman"/>
                        <a:cs typeface="Times New Roman"/>
                        <a:sym typeface="Times New Roman"/>
                      </a:rPr>
                      <m:t> </m:t>
                    </m:r>
                  </m:oMath>
                </a14:m>
                <a:r>
                  <a:rPr lang="en-US" sz="1536" dirty="0">
                    <a:ea typeface="Times New Roman"/>
                    <a:cs typeface="Times New Roman"/>
                    <a:sym typeface="Times New Roman"/>
                  </a:rPr>
                  <a:t>and any number of categorical values</a:t>
                </a:r>
                <a:r>
                  <a:rPr lang="en-US" sz="1536" b="1" dirty="0">
                    <a:ea typeface="Times New Roman"/>
                    <a:cs typeface="Times New Roman"/>
                    <a:sym typeface="Times New Roman"/>
                  </a:rPr>
                  <a:t>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a:sym typeface="Times New Roman"/>
                      </a:rPr>
                      <m:t>𝒚</m:t>
                    </m:r>
                    <m:r>
                      <a:rPr lang="en-US" sz="1536" b="1" i="1" dirty="0">
                        <a:solidFill>
                          <a:srgbClr val="002060"/>
                        </a:solidFill>
                        <a:latin typeface="Cambria Math" panose="02040503050406030204" pitchFamily="18" charset="0"/>
                        <a:ea typeface="Times New Roman"/>
                        <a:cs typeface="Times New Roman"/>
                        <a:sym typeface="Times New Roman"/>
                      </a:rPr>
                      <m:t>=</m:t>
                    </m:r>
                    <m:r>
                      <a:rPr lang="en-US" sz="1536" b="1" i="1" dirty="0">
                        <a:solidFill>
                          <a:srgbClr val="002060"/>
                        </a:solidFill>
                        <a:latin typeface="Cambria Math" panose="02040503050406030204" pitchFamily="18" charset="0"/>
                        <a:ea typeface="Times New Roman"/>
                        <a:cs typeface="Times New Roman"/>
                        <a:sym typeface="Times New Roman"/>
                      </a:rPr>
                      <m:t>𝟎</m:t>
                    </m:r>
                    <m:r>
                      <a:rPr lang="en-US" sz="1536" b="1" i="1" dirty="0">
                        <a:solidFill>
                          <a:srgbClr val="002060"/>
                        </a:solidFill>
                        <a:latin typeface="Cambria Math" panose="02040503050406030204" pitchFamily="18" charset="0"/>
                        <a:ea typeface="Times New Roman"/>
                        <a:cs typeface="Times New Roman"/>
                        <a:sym typeface="Times New Roman"/>
                      </a:rPr>
                      <m:t>,</m:t>
                    </m:r>
                    <m:r>
                      <a:rPr lang="en-US" sz="1536" b="1" i="1" dirty="0">
                        <a:solidFill>
                          <a:srgbClr val="002060"/>
                        </a:solidFill>
                        <a:latin typeface="Cambria Math" panose="02040503050406030204" pitchFamily="18" charset="0"/>
                        <a:ea typeface="Times New Roman"/>
                        <a:cs typeface="Times New Roman"/>
                        <a:sym typeface="Times New Roman"/>
                      </a:rPr>
                      <m:t>𝟏</m:t>
                    </m:r>
                    <m:r>
                      <a:rPr lang="en-US" sz="1536" b="1" i="1" dirty="0">
                        <a:solidFill>
                          <a:srgbClr val="002060"/>
                        </a:solidFill>
                        <a:latin typeface="Cambria Math" panose="02040503050406030204" pitchFamily="18" charset="0"/>
                        <a:ea typeface="Times New Roman"/>
                        <a:cs typeface="Times New Roman"/>
                        <a:sym typeface="Times New Roman"/>
                      </a:rPr>
                      <m:t>,</m:t>
                    </m:r>
                    <m:r>
                      <a:rPr lang="en-US" sz="1536" b="1" i="1" dirty="0">
                        <a:solidFill>
                          <a:srgbClr val="002060"/>
                        </a:solidFill>
                        <a:latin typeface="Cambria Math" panose="02040503050406030204" pitchFamily="18" charset="0"/>
                        <a:ea typeface="Times New Roman"/>
                        <a:cs typeface="Times New Roman"/>
                        <a:sym typeface="Times New Roman"/>
                      </a:rPr>
                      <m:t>𝟐</m:t>
                    </m:r>
                    <m:r>
                      <a:rPr lang="en-US" sz="1536" b="1" i="1" dirty="0">
                        <a:solidFill>
                          <a:srgbClr val="002060"/>
                        </a:solidFill>
                        <a:latin typeface="Cambria Math" panose="02040503050406030204" pitchFamily="18" charset="0"/>
                        <a:ea typeface="Times New Roman"/>
                        <a:cs typeface="Times New Roman"/>
                        <a:sym typeface="Times New Roman"/>
                      </a:rPr>
                      <m:t>,….</m:t>
                    </m:r>
                  </m:oMath>
                </a14:m>
                <a:endParaRPr lang="en-IN" sz="1536" dirty="0">
                  <a:solidFill>
                    <a:srgbClr val="002060"/>
                  </a:solidFill>
                  <a:ea typeface="Times New Roman" panose="02020603050405020304" pitchFamily="18" charset="0"/>
                  <a:cs typeface="Times New Roman" panose="02020603050405020304" pitchFamily="18" charset="0"/>
                </a:endParaRPr>
              </a:p>
              <a:p>
                <a:pPr algn="just">
                  <a:buSzPct val="101000"/>
                  <a:buBlip>
                    <a:blip r:embed="rId2"/>
                  </a:buBlip>
                </a:pPr>
                <a:endParaRPr lang="en-IN" sz="1536" dirty="0">
                  <a:cs typeface="Times New Roman" panose="02020603050405020304" pitchFamily="18" charset="0"/>
                </a:endParaRPr>
              </a:p>
            </p:txBody>
          </p:sp>
        </mc:Choice>
        <mc:Fallback xmlns="">
          <p:sp>
            <p:nvSpPr>
              <p:cNvPr id="9" name="Content Placeholder 4">
                <a:extLst>
                  <a:ext uri="{FF2B5EF4-FFF2-40B4-BE49-F238E27FC236}">
                    <a16:creationId xmlns:a16="http://schemas.microsoft.com/office/drawing/2014/main" id="{A29CC0E8-FA7D-415B-8B46-20C0B249A6DC}"/>
                  </a:ext>
                </a:extLst>
              </p:cNvPr>
              <p:cNvSpPr txBox="1">
                <a:spLocks noRot="1" noChangeAspect="1" noMove="1" noResize="1" noEditPoints="1" noAdjustHandles="1" noChangeArrowheads="1" noChangeShapeType="1" noTextEdit="1"/>
              </p:cNvSpPr>
              <p:nvPr/>
            </p:nvSpPr>
            <p:spPr>
              <a:xfrm>
                <a:off x="626869" y="1703306"/>
                <a:ext cx="7917179" cy="2405396"/>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DC4BD936-6A5D-469E-9EB5-C8A773EBC44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0C81A9F-9083-4B15-A98E-6602E59D021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3424481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174</a:t>
            </a:fld>
            <a:endParaRPr lang="en-US" altLang="en-US" sz="921">
              <a:solidFill>
                <a:srgbClr val="898989"/>
              </a:solidFill>
            </a:endParaRPr>
          </a:p>
        </p:txBody>
      </p:sp>
      <p:sp>
        <p:nvSpPr>
          <p:cNvPr id="8" name="Rounded Rectangle 8">
            <a:extLst>
              <a:ext uri="{FF2B5EF4-FFF2-40B4-BE49-F238E27FC236}">
                <a16:creationId xmlns:a16="http://schemas.microsoft.com/office/drawing/2014/main" id="{A218433A-B40F-46D8-BDAE-D49FE2B0F677}"/>
              </a:ext>
            </a:extLst>
          </p:cNvPr>
          <p:cNvSpPr/>
          <p:nvPr/>
        </p:nvSpPr>
        <p:spPr>
          <a:xfrm>
            <a:off x="1874264" y="2185905"/>
            <a:ext cx="5831080" cy="1855743"/>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defTabSz="702076" eaLnBrk="0" fontAlgn="base" hangingPunct="0">
              <a:spcBef>
                <a:spcPct val="0"/>
              </a:spcBef>
              <a:spcAft>
                <a:spcPct val="0"/>
              </a:spcAft>
              <a:defRPr/>
            </a:pPr>
            <a:r>
              <a:rPr lang="en-US" sz="3200" b="1" dirty="0">
                <a:solidFill>
                  <a:prstClr val="white"/>
                </a:solidFill>
                <a:latin typeface="Calibri"/>
                <a:ea typeface="Times New Roman"/>
                <a:cs typeface="Times New Roman"/>
                <a:sym typeface="Times New Roman"/>
              </a:rPr>
              <a:t>Many explanatory variable,</a:t>
            </a:r>
          </a:p>
          <a:p>
            <a:pPr marL="0" lvl="1" algn="ctr" defTabSz="702076" eaLnBrk="0" fontAlgn="base" hangingPunct="0">
              <a:spcBef>
                <a:spcPct val="0"/>
              </a:spcBef>
              <a:spcAft>
                <a:spcPct val="0"/>
              </a:spcAft>
              <a:defRPr/>
            </a:pPr>
            <a:r>
              <a:rPr lang="en-US" sz="3200" b="1" dirty="0">
                <a:solidFill>
                  <a:prstClr val="white"/>
                </a:solidFill>
                <a:latin typeface="Calibri"/>
                <a:ea typeface="Times New Roman"/>
                <a:cs typeface="Times New Roman"/>
                <a:sym typeface="Times New Roman"/>
              </a:rPr>
              <a:t>  two categories</a:t>
            </a:r>
          </a:p>
        </p:txBody>
      </p:sp>
      <p:sp>
        <p:nvSpPr>
          <p:cNvPr id="2" name="Rectangle 1">
            <a:extLst>
              <a:ext uri="{FF2B5EF4-FFF2-40B4-BE49-F238E27FC236}">
                <a16:creationId xmlns:a16="http://schemas.microsoft.com/office/drawing/2014/main" id="{D99B2A07-DD56-4F97-B181-C1FE4B45018F}"/>
              </a:ext>
            </a:extLst>
          </p:cNvPr>
          <p:cNvSpPr/>
          <p:nvPr/>
        </p:nvSpPr>
        <p:spPr>
          <a:xfrm>
            <a:off x="2919095" y="4337259"/>
            <a:ext cx="4679950" cy="1158330"/>
          </a:xfrm>
          <a:prstGeom prst="rect">
            <a:avLst/>
          </a:prstGeom>
        </p:spPr>
        <p:txBody>
          <a:bodyPr>
            <a:spAutoFit/>
          </a:bodyPr>
          <a:lstStyle/>
          <a:p>
            <a:pPr marL="263279" indent="-263279">
              <a:lnSpc>
                <a:spcPct val="150000"/>
              </a:lnSpc>
              <a:buClr>
                <a:srgbClr val="C00000"/>
              </a:buClr>
              <a:buSzPct val="100000"/>
              <a:buBlip>
                <a:blip r:embed="rId2"/>
              </a:buBlip>
            </a:pPr>
            <a:r>
              <a:rPr lang="en-US" sz="1843" dirty="0"/>
              <a:t>Logistic Regression Analysis</a:t>
            </a:r>
          </a:p>
          <a:p>
            <a:pPr marL="614317" lvl="1" indent="-263279">
              <a:lnSpc>
                <a:spcPct val="150000"/>
              </a:lnSpc>
              <a:buClr>
                <a:srgbClr val="C00000"/>
              </a:buClr>
              <a:buSzPct val="100000"/>
              <a:buBlip>
                <a:blip r:embed="rId2"/>
              </a:buBlip>
            </a:pPr>
            <a:r>
              <a:rPr lang="en-US" sz="1536" dirty="0">
                <a:solidFill>
                  <a:prstClr val="black"/>
                </a:solidFill>
              </a:rPr>
              <a:t>Binary Logistic Regression</a:t>
            </a:r>
          </a:p>
          <a:p>
            <a:pPr marL="965355" lvl="2" indent="-263279">
              <a:lnSpc>
                <a:spcPct val="150000"/>
              </a:lnSpc>
              <a:buClr>
                <a:srgbClr val="C00000"/>
              </a:buClr>
              <a:buSzPct val="100000"/>
              <a:buBlip>
                <a:blip r:embed="rId2"/>
              </a:buBlip>
            </a:pPr>
            <a:r>
              <a:rPr lang="en-US" sz="1382" dirty="0">
                <a:solidFill>
                  <a:prstClr val="black"/>
                </a:solidFill>
              </a:rPr>
              <a:t>Many explanatory variable, two categories</a:t>
            </a:r>
          </a:p>
        </p:txBody>
      </p:sp>
      <p:sp>
        <p:nvSpPr>
          <p:cNvPr id="3" name="Date Placeholder 2">
            <a:extLst>
              <a:ext uri="{FF2B5EF4-FFF2-40B4-BE49-F238E27FC236}">
                <a16:creationId xmlns:a16="http://schemas.microsoft.com/office/drawing/2014/main" id="{7042DDF7-98FF-48C6-A771-1437F786745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0F1DE241-E5BD-4524-AA3F-E346708ED58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8719076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32870"/>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175</a:t>
            </a:fld>
            <a:endParaRPr lang="en-US" altLang="en-US" sz="921">
              <a:solidFill>
                <a:srgbClr val="898989"/>
              </a:solidFill>
            </a:endParaRPr>
          </a:p>
        </p:txBody>
      </p:sp>
      <p:cxnSp>
        <p:nvCxnSpPr>
          <p:cNvPr id="7" name="Straight Connector 6"/>
          <p:cNvCxnSpPr/>
          <p:nvPr/>
        </p:nvCxnSpPr>
        <p:spPr>
          <a:xfrm>
            <a:off x="275482" y="96782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0F4A935-5290-401C-892C-0298BB480A49}"/>
                  </a:ext>
                </a:extLst>
              </p:cNvPr>
              <p:cNvSpPr/>
              <p:nvPr/>
            </p:nvSpPr>
            <p:spPr>
              <a:xfrm>
                <a:off x="338562" y="1228653"/>
                <a:ext cx="8367440" cy="313764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marL="263279" indent="-263279" defTabSz="702076" eaLnBrk="0" fontAlgn="base" hangingPunct="0">
                  <a:spcBef>
                    <a:spcPts val="384"/>
                  </a:spcBef>
                  <a:spcAft>
                    <a:spcPct val="0"/>
                  </a:spcAft>
                  <a:buBlip>
                    <a:blip r:embed="rId2"/>
                  </a:buBlip>
                  <a:defRPr/>
                </a:pPr>
                <a:endParaRPr lang="en-US" sz="100" dirty="0">
                  <a:solidFill>
                    <a:srgbClr val="202122"/>
                  </a:solidFill>
                  <a:latin typeface="Calibri"/>
                  <a:ea typeface="Times New Roman"/>
                  <a:cs typeface="Times New Roman"/>
                  <a:sym typeface="Times New Roman"/>
                </a:endParaRPr>
              </a:p>
              <a:p>
                <a:pPr marL="263279" indent="-263279" defTabSz="702076" eaLnBrk="0" fontAlgn="base" hangingPunct="0">
                  <a:spcBef>
                    <a:spcPts val="384"/>
                  </a:spcBef>
                  <a:spcAft>
                    <a:spcPct val="0"/>
                  </a:spcAft>
                  <a:buBlip>
                    <a:blip r:embed="rId2"/>
                  </a:buBlip>
                  <a:defRPr/>
                </a:pPr>
                <a:r>
                  <a:rPr lang="en-US" sz="1536" dirty="0">
                    <a:solidFill>
                      <a:srgbClr val="202122"/>
                    </a:solidFill>
                    <a:latin typeface="Calibri"/>
                    <a:ea typeface="Times New Roman"/>
                    <a:cs typeface="Times New Roman"/>
                    <a:sym typeface="Times New Roman"/>
                  </a:rPr>
                  <a:t>To begin with, we may consider a logistic model with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𝑀</m:t>
                    </m:r>
                  </m:oMath>
                </a14:m>
                <a:r>
                  <a:rPr lang="en-US" sz="1536" dirty="0">
                    <a:solidFill>
                      <a:srgbClr val="202122"/>
                    </a:solidFill>
                    <a:latin typeface="Calibri"/>
                    <a:ea typeface="Times New Roman"/>
                    <a:cs typeface="Times New Roman"/>
                    <a:sym typeface="Times New Roman"/>
                  </a:rPr>
                  <a:t> explanatory variables,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baseline="-25000" dirty="0">
                        <a:solidFill>
                          <a:srgbClr val="002060"/>
                        </a:solidFill>
                        <a:latin typeface="Cambria Math" panose="02040503050406030204" pitchFamily="18" charset="0"/>
                        <a:ea typeface="Times New Roman"/>
                        <a:cs typeface="Times New Roman"/>
                        <a:sym typeface="Times New Roman"/>
                      </a:rPr>
                      <m:t>1</m:t>
                    </m:r>
                    <m:r>
                      <a:rPr lang="en-US" sz="1536" i="1" dirty="0">
                        <a:solidFill>
                          <a:srgbClr val="002060"/>
                        </a:solidFill>
                        <a:latin typeface="Cambria Math" panose="02040503050406030204" pitchFamily="18" charset="0"/>
                        <a:ea typeface="Times New Roman"/>
                        <a:cs typeface="Times New Roman"/>
                        <a:sym typeface="Times New Roman"/>
                      </a:rPr>
                      <m:t>, </m:t>
                    </m:r>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baseline="-25000" dirty="0">
                        <a:solidFill>
                          <a:srgbClr val="002060"/>
                        </a:solidFill>
                        <a:latin typeface="Cambria Math" panose="02040503050406030204" pitchFamily="18" charset="0"/>
                        <a:ea typeface="Times New Roman"/>
                        <a:cs typeface="Times New Roman"/>
                        <a:sym typeface="Times New Roman"/>
                      </a:rPr>
                      <m:t>2</m:t>
                    </m:r>
                    <m:r>
                      <a:rPr lang="en-US" sz="1536" i="1" dirty="0">
                        <a:solidFill>
                          <a:srgbClr val="002060"/>
                        </a:solidFill>
                        <a:latin typeface="Cambria Math" panose="02040503050406030204" pitchFamily="18" charset="0"/>
                        <a:ea typeface="Times New Roman"/>
                        <a:cs typeface="Times New Roman"/>
                        <a:sym typeface="Times New Roman"/>
                      </a:rPr>
                      <m:t> … </m:t>
                    </m:r>
                    <m:r>
                      <a:rPr lang="en-US" sz="1536" i="1" dirty="0" err="1">
                        <a:solidFill>
                          <a:srgbClr val="002060"/>
                        </a:solidFill>
                        <a:latin typeface="Cambria Math" panose="02040503050406030204" pitchFamily="18" charset="0"/>
                        <a:ea typeface="Times New Roman"/>
                        <a:cs typeface="Times New Roman"/>
                        <a:sym typeface="Times New Roman"/>
                      </a:rPr>
                      <m:t>𝑥</m:t>
                    </m:r>
                    <m:r>
                      <a:rPr lang="en-US" sz="1536" i="1" baseline="-25000" dirty="0" err="1">
                        <a:solidFill>
                          <a:srgbClr val="002060"/>
                        </a:solidFill>
                        <a:latin typeface="Cambria Math" panose="02040503050406030204" pitchFamily="18" charset="0"/>
                        <a:ea typeface="Times New Roman"/>
                        <a:cs typeface="Times New Roman"/>
                        <a:sym typeface="Times New Roman"/>
                      </a:rPr>
                      <m:t>𝑀</m:t>
                    </m:r>
                  </m:oMath>
                </a14:m>
                <a:r>
                  <a:rPr lang="en-US" sz="1536" dirty="0">
                    <a:solidFill>
                      <a:srgbClr val="202122"/>
                    </a:solidFill>
                    <a:latin typeface="Calibri"/>
                    <a:ea typeface="Times New Roman"/>
                    <a:cs typeface="Times New Roman"/>
                    <a:sym typeface="Times New Roman"/>
                  </a:rPr>
                  <a:t> and two categorical values </a:t>
                </a:r>
                <a14:m>
                  <m:oMath xmlns:m="http://schemas.openxmlformats.org/officeDocument/2006/math">
                    <m:r>
                      <a:rPr lang="en-US" sz="1536" b="1" i="1" dirty="0">
                        <a:solidFill>
                          <a:srgbClr val="202122"/>
                        </a:solidFill>
                        <a:latin typeface="Cambria Math" panose="02040503050406030204" pitchFamily="18" charset="0"/>
                        <a:ea typeface="Times New Roman"/>
                        <a:cs typeface="Times New Roman"/>
                        <a:sym typeface="Times New Roman"/>
                      </a:rPr>
                      <m:t>(</m:t>
                    </m:r>
                    <m:r>
                      <a:rPr lang="en-US" sz="1536" i="1" dirty="0">
                        <a:solidFill>
                          <a:srgbClr val="002060"/>
                        </a:solidFill>
                        <a:latin typeface="Cambria Math" panose="02040503050406030204" pitchFamily="18" charset="0"/>
                        <a:ea typeface="Times New Roman"/>
                        <a:cs typeface="Times New Roman"/>
                        <a:sym typeface="Times New Roman"/>
                      </a:rPr>
                      <m:t>𝑦</m:t>
                    </m:r>
                    <m:r>
                      <a:rPr lang="en-US" sz="1536" i="1" dirty="0">
                        <a:solidFill>
                          <a:srgbClr val="002060"/>
                        </a:solidFill>
                        <a:latin typeface="Cambria Math" panose="02040503050406030204" pitchFamily="18" charset="0"/>
                        <a:ea typeface="Times New Roman"/>
                        <a:cs typeface="Times New Roman"/>
                        <a:sym typeface="Times New Roman"/>
                      </a:rPr>
                      <m:t>=0 </m:t>
                    </m:r>
                    <m:r>
                      <m:rPr>
                        <m:sty m:val="p"/>
                      </m:rPr>
                      <a:rPr lang="en-US" sz="1536" i="0" dirty="0">
                        <a:solidFill>
                          <a:prstClr val="black"/>
                        </a:solidFill>
                        <a:latin typeface="Cambria Math" panose="02040503050406030204" pitchFamily="18" charset="0"/>
                        <a:ea typeface="Times New Roman"/>
                        <a:cs typeface="Times New Roman"/>
                        <a:sym typeface="Times New Roman"/>
                      </a:rPr>
                      <m:t>and</m:t>
                    </m:r>
                    <m:r>
                      <a:rPr lang="en-US" sz="1536" i="1" dirty="0">
                        <a:solidFill>
                          <a:srgbClr val="002060"/>
                        </a:solidFill>
                        <a:latin typeface="Cambria Math" panose="02040503050406030204" pitchFamily="18" charset="0"/>
                        <a:ea typeface="Times New Roman"/>
                        <a:cs typeface="Times New Roman"/>
                        <a:sym typeface="Times New Roman"/>
                      </a:rPr>
                      <m:t> 1</m:t>
                    </m:r>
                    <m:r>
                      <a:rPr lang="en-US" sz="1536" b="1" i="1" dirty="0">
                        <a:solidFill>
                          <a:srgbClr val="202122"/>
                        </a:solidFill>
                        <a:latin typeface="Cambria Math" panose="02040503050406030204" pitchFamily="18" charset="0"/>
                        <a:ea typeface="Times New Roman"/>
                        <a:cs typeface="Times New Roman"/>
                        <a:sym typeface="Times New Roman"/>
                      </a:rPr>
                      <m:t>)</m:t>
                    </m:r>
                  </m:oMath>
                </a14:m>
                <a:r>
                  <a:rPr lang="en-US" sz="1536" dirty="0">
                    <a:solidFill>
                      <a:srgbClr val="202122"/>
                    </a:solidFill>
                    <a:latin typeface="Calibri"/>
                    <a:ea typeface="Times New Roman"/>
                    <a:cs typeface="Times New Roman"/>
                    <a:sym typeface="Times New Roman"/>
                  </a:rPr>
                  <a:t>. </a:t>
                </a:r>
              </a:p>
              <a:p>
                <a:pPr marL="263279" indent="-263279" defTabSz="702076" eaLnBrk="0" fontAlgn="base" hangingPunct="0">
                  <a:spcBef>
                    <a:spcPts val="384"/>
                  </a:spcBef>
                  <a:spcAft>
                    <a:spcPct val="0"/>
                  </a:spcAft>
                  <a:buBlip>
                    <a:blip r:embed="rId2"/>
                  </a:buBlip>
                  <a:defRPr/>
                </a:pPr>
                <a:endParaRPr lang="en-US" sz="768" dirty="0">
                  <a:solidFill>
                    <a:srgbClr val="202122"/>
                  </a:solidFill>
                  <a:latin typeface="Calibri"/>
                  <a:ea typeface="Times New Roman"/>
                  <a:cs typeface="Times New Roman"/>
                  <a:sym typeface="Times New Roman"/>
                </a:endParaRPr>
              </a:p>
              <a:p>
                <a:pPr marL="263279" indent="-263279" defTabSz="702076" eaLnBrk="0" fontAlgn="base" hangingPunct="0">
                  <a:spcBef>
                    <a:spcPts val="384"/>
                  </a:spcBef>
                  <a:spcAft>
                    <a:spcPct val="0"/>
                  </a:spcAft>
                  <a:buBlip>
                    <a:blip r:embed="rId2"/>
                  </a:buBlip>
                  <a:defRPr/>
                </a:pPr>
                <a:r>
                  <a:rPr lang="en-US" sz="1536" dirty="0">
                    <a:solidFill>
                      <a:srgbClr val="202122"/>
                    </a:solidFill>
                    <a:latin typeface="Calibri"/>
                    <a:ea typeface="Times New Roman"/>
                    <a:cs typeface="Times New Roman"/>
                    <a:sym typeface="Times New Roman"/>
                  </a:rPr>
                  <a:t>For the simple binary logistic regression model, we assumed a linear relationship between the predictor variable and the log-odds (also called logit) of the event that</a:t>
                </a:r>
                <a14:m>
                  <m:oMath xmlns:m="http://schemas.openxmlformats.org/officeDocument/2006/math">
                    <m:r>
                      <a:rPr lang="en-US" sz="1536" dirty="0">
                        <a:solidFill>
                          <a:srgbClr val="002060"/>
                        </a:solidFill>
                        <a:latin typeface="Cambria Math" panose="02040503050406030204" pitchFamily="18" charset="0"/>
                        <a:ea typeface="Times New Roman"/>
                        <a:cs typeface="Times New Roman"/>
                        <a:sym typeface="Times New Roman"/>
                      </a:rPr>
                      <m:t> </m:t>
                    </m:r>
                    <m:r>
                      <a:rPr lang="en-US" sz="1536" i="1" dirty="0">
                        <a:solidFill>
                          <a:srgbClr val="002060"/>
                        </a:solidFill>
                        <a:latin typeface="Cambria Math" panose="02040503050406030204" pitchFamily="18" charset="0"/>
                        <a:ea typeface="Times New Roman"/>
                        <a:cs typeface="Times New Roman"/>
                        <a:sym typeface="Times New Roman"/>
                      </a:rPr>
                      <m:t>𝑦</m:t>
                    </m:r>
                    <m:r>
                      <a:rPr lang="en-US" sz="1536" i="1" dirty="0">
                        <a:solidFill>
                          <a:srgbClr val="002060"/>
                        </a:solidFill>
                        <a:latin typeface="Cambria Math" panose="02040503050406030204" pitchFamily="18" charset="0"/>
                        <a:ea typeface="Times New Roman"/>
                        <a:cs typeface="Times New Roman"/>
                        <a:sym typeface="Times New Roman"/>
                      </a:rPr>
                      <m:t>=1</m:t>
                    </m:r>
                  </m:oMath>
                </a14:m>
                <a:r>
                  <a:rPr lang="en-US" sz="1536" dirty="0">
                    <a:solidFill>
                      <a:srgbClr val="202122"/>
                    </a:solidFill>
                    <a:latin typeface="Calibri"/>
                    <a:ea typeface="Times New Roman"/>
                    <a:cs typeface="Times New Roman"/>
                    <a:sym typeface="Times New Roman"/>
                  </a:rPr>
                  <a:t>.</a:t>
                </a:r>
              </a:p>
              <a:p>
                <a:pPr marL="263279" indent="-263279" defTabSz="702076" eaLnBrk="0" fontAlgn="base" hangingPunct="0">
                  <a:spcBef>
                    <a:spcPts val="384"/>
                  </a:spcBef>
                  <a:spcAft>
                    <a:spcPct val="0"/>
                  </a:spcAft>
                  <a:buBlip>
                    <a:blip r:embed="rId2"/>
                  </a:buBlip>
                  <a:defRPr/>
                </a:pPr>
                <a:endParaRPr lang="en-US" sz="768" dirty="0">
                  <a:solidFill>
                    <a:srgbClr val="202122"/>
                  </a:solidFill>
                  <a:latin typeface="Calibri"/>
                  <a:ea typeface="Times New Roman"/>
                  <a:cs typeface="Times New Roman"/>
                  <a:sym typeface="Times New Roman"/>
                </a:endParaRPr>
              </a:p>
              <a:p>
                <a:pPr marL="263279" indent="-263279" defTabSz="702076" eaLnBrk="0" fontAlgn="base" hangingPunct="0">
                  <a:spcBef>
                    <a:spcPts val="384"/>
                  </a:spcBef>
                  <a:spcAft>
                    <a:spcPct val="0"/>
                  </a:spcAft>
                  <a:buBlip>
                    <a:blip r:embed="rId2"/>
                  </a:buBlip>
                  <a:defRPr/>
                </a:pPr>
                <a:r>
                  <a:rPr lang="en-US" sz="1536" dirty="0">
                    <a:solidFill>
                      <a:srgbClr val="202122"/>
                    </a:solidFill>
                    <a:latin typeface="Calibri"/>
                    <a:ea typeface="Times New Roman"/>
                    <a:cs typeface="Times New Roman"/>
                    <a:sym typeface="Times New Roman"/>
                  </a:rPr>
                  <a:t>This linear relationship may be extended to the case of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𝑀</m:t>
                    </m:r>
                  </m:oMath>
                </a14:m>
                <a:r>
                  <a:rPr lang="en-US" sz="1536" dirty="0">
                    <a:solidFill>
                      <a:srgbClr val="202122"/>
                    </a:solidFill>
                    <a:latin typeface="Calibri"/>
                    <a:ea typeface="Times New Roman"/>
                    <a:cs typeface="Times New Roman"/>
                    <a:sym typeface="Times New Roman"/>
                  </a:rPr>
                  <a:t> explanatory variables:</a:t>
                </a:r>
              </a:p>
              <a:p>
                <a:pPr marL="263279" indent="-263279" defTabSz="702076" eaLnBrk="0" fontAlgn="base" hangingPunct="0">
                  <a:spcBef>
                    <a:spcPts val="384"/>
                  </a:spcBef>
                  <a:spcAft>
                    <a:spcPct val="0"/>
                  </a:spcAft>
                  <a:buBlip>
                    <a:blip r:embed="rId2"/>
                  </a:buBlip>
                  <a:defRPr/>
                </a:pPr>
                <a:endParaRPr lang="en-US" sz="768" dirty="0">
                  <a:solidFill>
                    <a:srgbClr val="202122"/>
                  </a:solidFill>
                  <a:latin typeface="Calibri"/>
                  <a:ea typeface="Times New Roman"/>
                  <a:cs typeface="Times New Roman"/>
                  <a:sym typeface="Times New Roman"/>
                </a:endParaRPr>
              </a:p>
              <a:p>
                <a:pPr defTabSz="702076" eaLnBrk="0" fontAlgn="base" hangingPunct="0">
                  <a:spcAft>
                    <a:spcPct val="0"/>
                  </a:spcAft>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m:rPr>
                              <m:sty m:val="p"/>
                            </m:rPr>
                            <a:rPr lang="en-IN" sz="1536">
                              <a:solidFill>
                                <a:srgbClr val="002060"/>
                              </a:solidFill>
                              <a:latin typeface="Cambria Math" panose="02040503050406030204" pitchFamily="18" charset="0"/>
                            </a:rPr>
                            <m:t>log</m:t>
                          </m:r>
                        </m:e>
                        <m:sub>
                          <m:r>
                            <a:rPr lang="en-IN" sz="1536" i="1">
                              <a:solidFill>
                                <a:srgbClr val="002060"/>
                              </a:solidFill>
                              <a:latin typeface="Cambria Math" panose="02040503050406030204" pitchFamily="18" charset="0"/>
                            </a:rPr>
                            <m:t>𝑏</m:t>
                          </m:r>
                        </m:sub>
                      </m:sSub>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𝑝</m:t>
                          </m:r>
                        </m:num>
                        <m:den>
                          <m:r>
                            <a:rPr lang="en-IN" sz="1536" i="1">
                              <a:solidFill>
                                <a:srgbClr val="002060"/>
                              </a:solidFill>
                              <a:latin typeface="Cambria Math" panose="02040503050406030204" pitchFamily="18" charset="0"/>
                            </a:rPr>
                            <m:t>1−</m:t>
                          </m:r>
                          <m:r>
                            <a:rPr lang="en-IN" sz="1536" i="1">
                              <a:solidFill>
                                <a:srgbClr val="002060"/>
                              </a:solidFill>
                              <a:latin typeface="Cambria Math" panose="02040503050406030204" pitchFamily="18" charset="0"/>
                            </a:rPr>
                            <m:t>𝑝</m:t>
                          </m:r>
                        </m:den>
                      </m:f>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𝑀</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𝑀</m:t>
                          </m:r>
                        </m:sub>
                      </m:sSub>
                    </m:oMath>
                  </m:oMathPara>
                </a14:m>
                <a:endParaRPr lang="en-US" sz="1536" dirty="0">
                  <a:solidFill>
                    <a:srgbClr val="002060"/>
                  </a:solidFill>
                  <a:latin typeface="Calibri"/>
                  <a:ea typeface="Times New Roman"/>
                  <a:cs typeface="Times New Roman"/>
                  <a:sym typeface="Times New Roman"/>
                </a:endParaRPr>
              </a:p>
              <a:p>
                <a:pPr defTabSz="702076" eaLnBrk="0" fontAlgn="base" hangingPunct="0">
                  <a:spcAft>
                    <a:spcPct val="0"/>
                  </a:spcAft>
                  <a:defRPr/>
                </a:pPr>
                <a:endParaRPr lang="en-US" sz="1382" dirty="0">
                  <a:solidFill>
                    <a:srgbClr val="202122"/>
                  </a:solidFill>
                  <a:latin typeface="Calibri"/>
                  <a:ea typeface="Times New Roman"/>
                  <a:cs typeface="Times New Roman"/>
                  <a:sym typeface="Times New Roman"/>
                </a:endParaRPr>
              </a:p>
              <a:p>
                <a:pPr marL="351038" lvl="1" defTabSz="702076" eaLnBrk="0" fontAlgn="base" hangingPunct="0">
                  <a:spcAft>
                    <a:spcPct val="0"/>
                  </a:spcAft>
                  <a:defRPr/>
                </a:pPr>
                <a:r>
                  <a:rPr lang="en-US" sz="1536" dirty="0">
                    <a:solidFill>
                      <a:srgbClr val="202122"/>
                    </a:solidFill>
                    <a:latin typeface="Calibri"/>
                    <a:ea typeface="Times New Roman"/>
                    <a:cs typeface="Times New Roman" panose="02020603050405020304" pitchFamily="18" charset="0"/>
                    <a:sym typeface="Times New Roman"/>
                  </a:rPr>
                  <a:t>where </a:t>
                </a:r>
                <a:r>
                  <a:rPr lang="en-US" sz="1536" i="1" dirty="0">
                    <a:solidFill>
                      <a:srgbClr val="002060"/>
                    </a:solidFill>
                    <a:latin typeface="Calibri"/>
                    <a:ea typeface="Times New Roman"/>
                    <a:cs typeface="Times New Roman" panose="02020603050405020304" pitchFamily="18" charset="0"/>
                    <a:sym typeface="Times New Roman"/>
                  </a:rPr>
                  <a:t>t</a:t>
                </a:r>
                <a:r>
                  <a:rPr lang="en-US" sz="1536" dirty="0">
                    <a:solidFill>
                      <a:srgbClr val="202122"/>
                    </a:solidFill>
                    <a:latin typeface="Calibri"/>
                    <a:ea typeface="Times New Roman"/>
                    <a:cs typeface="Times New Roman" panose="02020603050405020304" pitchFamily="18" charset="0"/>
                    <a:sym typeface="Times New Roman"/>
                  </a:rPr>
                  <a:t> is the log-odds and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US" sz="1536" i="1">
                            <a:solidFill>
                              <a:srgbClr val="002060"/>
                            </a:solidFill>
                            <a:latin typeface="Cambria Math" panose="02040503050406030204" pitchFamily="18" charset="0"/>
                          </a:rPr>
                          <m:t>𝑖</m:t>
                        </m:r>
                      </m:sub>
                    </m:sSub>
                  </m:oMath>
                </a14:m>
                <a:r>
                  <a:rPr lang="en-US" sz="1536" dirty="0">
                    <a:solidFill>
                      <a:srgbClr val="202122"/>
                    </a:solidFill>
                    <a:latin typeface="Calibri"/>
                    <a:ea typeface="Times New Roman"/>
                    <a:cs typeface="Times New Roman" panose="02020603050405020304" pitchFamily="18" charset="0"/>
                    <a:sym typeface="Times New Roman"/>
                  </a:rPr>
                  <a:t> are parameters of the model. </a:t>
                </a:r>
              </a:p>
            </p:txBody>
          </p:sp>
        </mc:Choice>
        <mc:Fallback xmlns="">
          <p:sp>
            <p:nvSpPr>
              <p:cNvPr id="2" name="Rectangle 1">
                <a:extLst>
                  <a:ext uri="{FF2B5EF4-FFF2-40B4-BE49-F238E27FC236}">
                    <a16:creationId xmlns:a16="http://schemas.microsoft.com/office/drawing/2014/main" id="{80F4A935-5290-401C-892C-0298BB480A49}"/>
                  </a:ext>
                </a:extLst>
              </p:cNvPr>
              <p:cNvSpPr>
                <a:spLocks noRot="1" noChangeAspect="1" noMove="1" noResize="1" noEditPoints="1" noAdjustHandles="1" noChangeArrowheads="1" noChangeShapeType="1" noTextEdit="1"/>
              </p:cNvSpPr>
              <p:nvPr/>
            </p:nvSpPr>
            <p:spPr>
              <a:xfrm>
                <a:off x="338562" y="1228653"/>
                <a:ext cx="8367440" cy="3137641"/>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8" name="Rectangle 7">
            <a:extLst>
              <a:ext uri="{FF2B5EF4-FFF2-40B4-BE49-F238E27FC236}">
                <a16:creationId xmlns:a16="http://schemas.microsoft.com/office/drawing/2014/main" id="{213603E6-F49C-4F77-8C21-103CA7B1EA9A}"/>
              </a:ext>
            </a:extLst>
          </p:cNvPr>
          <p:cNvSpPr/>
          <p:nvPr/>
        </p:nvSpPr>
        <p:spPr>
          <a:xfrm>
            <a:off x="338562" y="4538761"/>
            <a:ext cx="8440592" cy="1939786"/>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nchor="ctr">
            <a:noAutofit/>
          </a:bodyPr>
          <a:lstStyle/>
          <a:p>
            <a:pPr marL="263279" indent="-263279" algn="just" defTabSz="702076" eaLnBrk="0" fontAlgn="base" hangingPunct="0">
              <a:spcAft>
                <a:spcPct val="0"/>
              </a:spcAft>
              <a:buBlip>
                <a:blip r:embed="rId2"/>
              </a:buBlip>
              <a:defRPr/>
            </a:pPr>
            <a:r>
              <a:rPr lang="en-US" sz="1536" dirty="0">
                <a:solidFill>
                  <a:prstClr val="black"/>
                </a:solidFill>
                <a:latin typeface="Calibri"/>
                <a:ea typeface="Times New Roman"/>
                <a:cs typeface="Times New Roman" panose="02020603050405020304" pitchFamily="18" charset="0"/>
                <a:sym typeface="Times New Roman"/>
              </a:rPr>
              <a:t>An additional generalization has been introduced in which the base  of the model</a:t>
            </a:r>
            <a:r>
              <a:rPr lang="en-US" sz="1536" b="1" dirty="0">
                <a:solidFill>
                  <a:prstClr val="black"/>
                </a:solidFill>
                <a:latin typeface="Calibri"/>
                <a:ea typeface="Times New Roman"/>
                <a:cs typeface="Times New Roman" panose="02020603050405020304" pitchFamily="18" charset="0"/>
                <a:sym typeface="Times New Roman"/>
              </a:rPr>
              <a:t> </a:t>
            </a:r>
            <a:r>
              <a:rPr lang="en-US" sz="1536" b="1" i="1" dirty="0">
                <a:solidFill>
                  <a:prstClr val="black"/>
                </a:solidFill>
                <a:latin typeface="Calibri"/>
                <a:ea typeface="Times New Roman"/>
                <a:cs typeface="Times New Roman" panose="02020603050405020304" pitchFamily="18" charset="0"/>
                <a:sym typeface="Times New Roman"/>
              </a:rPr>
              <a:t>b</a:t>
            </a:r>
            <a:r>
              <a:rPr lang="en-US" sz="1536" dirty="0">
                <a:solidFill>
                  <a:prstClr val="black"/>
                </a:solidFill>
                <a:latin typeface="Calibri"/>
                <a:ea typeface="Times New Roman"/>
                <a:cs typeface="Times New Roman" panose="02020603050405020304" pitchFamily="18" charset="0"/>
                <a:sym typeface="Times New Roman"/>
              </a:rPr>
              <a:t> is not restricted to the </a:t>
            </a:r>
            <a:r>
              <a:rPr lang="en-US" sz="1536" b="1" dirty="0">
                <a:solidFill>
                  <a:srgbClr val="002060"/>
                </a:solidFill>
                <a:latin typeface="Calibri"/>
                <a:ea typeface="Times New Roman"/>
                <a:cs typeface="Times New Roman" panose="02020603050405020304" pitchFamily="18" charset="0"/>
                <a:sym typeface="Times New Roman"/>
              </a:rPr>
              <a:t>Euler number </a:t>
            </a:r>
            <a:r>
              <a:rPr lang="en-US" sz="1536" b="1" i="1" dirty="0">
                <a:solidFill>
                  <a:srgbClr val="002060"/>
                </a:solidFill>
                <a:latin typeface="Calibri"/>
                <a:ea typeface="Times New Roman"/>
                <a:cs typeface="Times New Roman" panose="02020603050405020304" pitchFamily="18" charset="0"/>
                <a:sym typeface="Times New Roman"/>
              </a:rPr>
              <a:t>e</a:t>
            </a:r>
            <a:r>
              <a:rPr lang="en-US" sz="1536" dirty="0">
                <a:solidFill>
                  <a:srgbClr val="202122"/>
                </a:solidFill>
                <a:latin typeface="Calibri"/>
                <a:ea typeface="Times New Roman"/>
                <a:cs typeface="Times New Roman" panose="02020603050405020304" pitchFamily="18" charset="0"/>
                <a:sym typeface="Times New Roman"/>
              </a:rPr>
              <a:t>. </a:t>
            </a:r>
          </a:p>
          <a:p>
            <a:pPr marL="263279" indent="-263279" algn="just" defTabSz="702076" eaLnBrk="0" fontAlgn="base" hangingPunct="0">
              <a:spcAft>
                <a:spcPct val="0"/>
              </a:spcAft>
              <a:buBlip>
                <a:blip r:embed="rId2"/>
              </a:buBlip>
              <a:defRPr/>
            </a:pPr>
            <a:endParaRPr lang="en-US" sz="1075" dirty="0">
              <a:solidFill>
                <a:srgbClr val="202122"/>
              </a:solidFill>
              <a:latin typeface="Calibri"/>
              <a:ea typeface="Times New Roman"/>
              <a:cs typeface="Times New Roman" panose="02020603050405020304" pitchFamily="18" charset="0"/>
              <a:sym typeface="Times New Roman"/>
            </a:endParaRPr>
          </a:p>
          <a:p>
            <a:pPr marL="614317" lvl="1" indent="-263279" algn="just" defTabSz="702076" eaLnBrk="0" fontAlgn="base" hangingPunct="0">
              <a:spcAft>
                <a:spcPct val="0"/>
              </a:spcAft>
              <a:buBlip>
                <a:blip r:embed="rId2"/>
              </a:buBlip>
              <a:defRPr/>
            </a:pPr>
            <a:r>
              <a:rPr lang="en-US" sz="1536" dirty="0">
                <a:solidFill>
                  <a:prstClr val="black"/>
                </a:solidFill>
                <a:latin typeface="Calibri"/>
                <a:ea typeface="Times New Roman"/>
                <a:cs typeface="Times New Roman" panose="02020603050405020304" pitchFamily="18" charset="0"/>
                <a:sym typeface="Times New Roman"/>
              </a:rPr>
              <a:t>In most applications, the base </a:t>
            </a:r>
            <a:r>
              <a:rPr lang="en-US" sz="1536" b="1" i="1" dirty="0">
                <a:solidFill>
                  <a:srgbClr val="002060"/>
                </a:solidFill>
                <a:latin typeface="Calibri"/>
                <a:ea typeface="Times New Roman"/>
                <a:cs typeface="Times New Roman" panose="02020603050405020304" pitchFamily="18" charset="0"/>
                <a:sym typeface="Times New Roman"/>
              </a:rPr>
              <a:t>b</a:t>
            </a:r>
            <a:r>
              <a:rPr lang="en-US" sz="1536" dirty="0">
                <a:solidFill>
                  <a:srgbClr val="202122"/>
                </a:solidFill>
                <a:latin typeface="Calibri"/>
                <a:ea typeface="Times New Roman"/>
                <a:cs typeface="Times New Roman" panose="02020603050405020304" pitchFamily="18" charset="0"/>
                <a:sym typeface="Times New Roman"/>
              </a:rPr>
              <a:t> </a:t>
            </a:r>
            <a:r>
              <a:rPr lang="en-US" sz="1536" dirty="0">
                <a:solidFill>
                  <a:prstClr val="black"/>
                </a:solidFill>
                <a:latin typeface="Calibri"/>
                <a:ea typeface="Times New Roman"/>
                <a:cs typeface="Times New Roman" panose="02020603050405020304" pitchFamily="18" charset="0"/>
                <a:sym typeface="Times New Roman"/>
              </a:rPr>
              <a:t>of the logarithm is usually taken to be </a:t>
            </a:r>
            <a:r>
              <a:rPr lang="en-US" sz="1536" b="1" i="1" dirty="0">
                <a:solidFill>
                  <a:srgbClr val="002060"/>
                </a:solidFill>
                <a:latin typeface="Calibri"/>
                <a:ea typeface="Times New Roman"/>
                <a:cs typeface="Times New Roman" panose="02020603050405020304" pitchFamily="18" charset="0"/>
                <a:sym typeface="Times New Roman"/>
              </a:rPr>
              <a:t>e</a:t>
            </a:r>
            <a:r>
              <a:rPr lang="en-US" sz="1536" dirty="0">
                <a:solidFill>
                  <a:srgbClr val="202122"/>
                </a:solidFill>
                <a:latin typeface="Calibri"/>
                <a:ea typeface="Times New Roman"/>
                <a:cs typeface="Times New Roman" panose="02020603050405020304" pitchFamily="18" charset="0"/>
                <a:sym typeface="Times New Roman"/>
              </a:rPr>
              <a:t>.</a:t>
            </a:r>
          </a:p>
          <a:p>
            <a:pPr marL="614317" lvl="1" indent="-263279" algn="just" defTabSz="702076" eaLnBrk="0" fontAlgn="base" hangingPunct="0">
              <a:spcAft>
                <a:spcPct val="0"/>
              </a:spcAft>
              <a:buBlip>
                <a:blip r:embed="rId2"/>
              </a:buBlip>
              <a:defRPr/>
            </a:pPr>
            <a:endParaRPr lang="en-US" sz="1075" dirty="0">
              <a:solidFill>
                <a:srgbClr val="202122"/>
              </a:solidFill>
              <a:latin typeface="Calibri"/>
              <a:ea typeface="Times New Roman"/>
              <a:cs typeface="Times New Roman" panose="02020603050405020304" pitchFamily="18" charset="0"/>
              <a:sym typeface="Times New Roman"/>
            </a:endParaRPr>
          </a:p>
          <a:p>
            <a:pPr marL="614317" lvl="1" indent="-263279" algn="just" defTabSz="702076" eaLnBrk="0" fontAlgn="base" hangingPunct="0">
              <a:spcAft>
                <a:spcPct val="0"/>
              </a:spcAft>
              <a:buBlip>
                <a:blip r:embed="rId2"/>
              </a:buBlip>
              <a:defRPr/>
            </a:pPr>
            <a:r>
              <a:rPr lang="en-US" sz="1536" dirty="0">
                <a:solidFill>
                  <a:prstClr val="black"/>
                </a:solidFill>
                <a:latin typeface="Calibri"/>
                <a:ea typeface="Times New Roman"/>
                <a:cs typeface="Times New Roman" panose="02020603050405020304" pitchFamily="18" charset="0"/>
                <a:sym typeface="Times New Roman"/>
              </a:rPr>
              <a:t>However, in some cases it can be easier to communicate results by working in </a:t>
            </a:r>
            <a:r>
              <a:rPr lang="en-US" sz="1536" b="1" dirty="0">
                <a:solidFill>
                  <a:srgbClr val="002060"/>
                </a:solidFill>
                <a:latin typeface="Calibri"/>
                <a:ea typeface="Times New Roman"/>
                <a:cs typeface="Times New Roman" panose="02020603050405020304" pitchFamily="18" charset="0"/>
                <a:sym typeface="Times New Roman"/>
              </a:rPr>
              <a:t>base 2</a:t>
            </a:r>
            <a:r>
              <a:rPr lang="en-US" sz="1536" b="1" dirty="0">
                <a:solidFill>
                  <a:srgbClr val="202122"/>
                </a:solidFill>
                <a:latin typeface="Calibri"/>
                <a:ea typeface="Times New Roman"/>
                <a:cs typeface="Times New Roman" panose="02020603050405020304" pitchFamily="18" charset="0"/>
                <a:sym typeface="Times New Roman"/>
              </a:rPr>
              <a:t> </a:t>
            </a:r>
            <a:r>
              <a:rPr lang="en-US" sz="1536" dirty="0">
                <a:solidFill>
                  <a:prstClr val="black"/>
                </a:solidFill>
                <a:latin typeface="Calibri"/>
                <a:ea typeface="Times New Roman"/>
                <a:cs typeface="Times New Roman" panose="02020603050405020304" pitchFamily="18" charset="0"/>
                <a:sym typeface="Times New Roman"/>
              </a:rPr>
              <a:t>or</a:t>
            </a:r>
            <a:r>
              <a:rPr lang="en-US" sz="1536" b="1" dirty="0">
                <a:solidFill>
                  <a:srgbClr val="202122"/>
                </a:solidFill>
                <a:latin typeface="Calibri"/>
                <a:ea typeface="Times New Roman"/>
                <a:cs typeface="Times New Roman" panose="02020603050405020304" pitchFamily="18" charset="0"/>
                <a:sym typeface="Times New Roman"/>
              </a:rPr>
              <a:t> </a:t>
            </a:r>
            <a:r>
              <a:rPr lang="en-US" sz="1536" b="1" dirty="0">
                <a:solidFill>
                  <a:srgbClr val="002060"/>
                </a:solidFill>
                <a:latin typeface="Calibri"/>
                <a:ea typeface="Times New Roman"/>
                <a:cs typeface="Times New Roman" panose="02020603050405020304" pitchFamily="18" charset="0"/>
                <a:sym typeface="Times New Roman"/>
              </a:rPr>
              <a:t>base 10</a:t>
            </a:r>
            <a:r>
              <a:rPr lang="en-US" sz="1536" dirty="0">
                <a:solidFill>
                  <a:srgbClr val="202122"/>
                </a:solidFill>
                <a:latin typeface="Calibri"/>
                <a:ea typeface="Times New Roman"/>
                <a:cs typeface="Times New Roman" panose="02020603050405020304" pitchFamily="18" charset="0"/>
                <a:sym typeface="Times New Roman"/>
              </a:rPr>
              <a:t>.</a:t>
            </a:r>
            <a:endParaRPr lang="en-US" sz="1536" dirty="0">
              <a:solidFill>
                <a:srgbClr val="000000"/>
              </a:solidFill>
              <a:latin typeface="Calibri"/>
              <a:ea typeface="Times New Roman"/>
              <a:cs typeface="Times New Roman" panose="02020603050405020304" pitchFamily="18" charset="0"/>
              <a:sym typeface="Times New Roman"/>
            </a:endParaRPr>
          </a:p>
        </p:txBody>
      </p:sp>
      <p:sp>
        <p:nvSpPr>
          <p:cNvPr id="3" name="Date Placeholder 2">
            <a:extLst>
              <a:ext uri="{FF2B5EF4-FFF2-40B4-BE49-F238E27FC236}">
                <a16:creationId xmlns:a16="http://schemas.microsoft.com/office/drawing/2014/main" id="{5F0313FF-059F-4019-8AC6-8C3F6E77E09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0415008D-5167-45F6-B5A7-7515AF6C106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697114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15619"/>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176</a:t>
            </a:fld>
            <a:endParaRPr lang="en-US" altLang="en-US" sz="921">
              <a:solidFill>
                <a:srgbClr val="898989"/>
              </a:solidFill>
            </a:endParaRPr>
          </a:p>
        </p:txBody>
      </p:sp>
      <p:cxnSp>
        <p:nvCxnSpPr>
          <p:cNvPr id="7" name="Straight Connector 6"/>
          <p:cNvCxnSpPr/>
          <p:nvPr/>
        </p:nvCxnSpPr>
        <p:spPr>
          <a:xfrm>
            <a:off x="275482" y="96172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C0407B99-7306-46FF-B9A8-06589F16F419}"/>
                  </a:ext>
                </a:extLst>
              </p:cNvPr>
              <p:cNvSpPr txBox="1">
                <a:spLocks/>
              </p:cNvSpPr>
              <p:nvPr/>
            </p:nvSpPr>
            <p:spPr>
              <a:xfrm>
                <a:off x="337647" y="1727223"/>
                <a:ext cx="8391825" cy="3076746"/>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10623" indent="-210623" defTabSz="702076" fontAlgn="base">
                  <a:spcBef>
                    <a:spcPts val="0"/>
                  </a:spcBef>
                  <a:spcAft>
                    <a:spcPct val="0"/>
                  </a:spcAft>
                  <a:buClr>
                    <a:srgbClr val="A5A5A5"/>
                  </a:buClr>
                  <a:buSzPct val="100000"/>
                  <a:buBlip>
                    <a:blip r:embed="rId2"/>
                  </a:buBlip>
                  <a:defRPr/>
                </a:pPr>
                <a:r>
                  <a:rPr lang="en-US" sz="1536" dirty="0">
                    <a:solidFill>
                      <a:srgbClr val="202122"/>
                    </a:solidFill>
                    <a:latin typeface="Calibri"/>
                    <a:ea typeface="Times New Roman"/>
                    <a:cs typeface="Times New Roman"/>
                    <a:sym typeface="Times New Roman"/>
                  </a:rPr>
                  <a:t>For a more compact notation, we will specify the explanatory variables and the</a:t>
                </a:r>
                <a:r>
                  <a:rPr lang="en-US" sz="1536" b="1" dirty="0">
                    <a:solidFill>
                      <a:srgbClr val="202122"/>
                    </a:solidFill>
                    <a:latin typeface="Calibri"/>
                    <a:ea typeface="Times New Roman"/>
                    <a:cs typeface="Times New Roman"/>
                    <a:sym typeface="Times New Roman"/>
                  </a:rPr>
                  <a:t>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a:sym typeface="Times New Roman"/>
                      </a:rPr>
                      <m:t>𝜷</m:t>
                    </m:r>
                  </m:oMath>
                </a14:m>
                <a:r>
                  <a:rPr lang="en-US" sz="1536" b="1" dirty="0">
                    <a:solidFill>
                      <a:srgbClr val="202122"/>
                    </a:solidFill>
                    <a:latin typeface="Calibri"/>
                    <a:ea typeface="Times New Roman"/>
                    <a:cs typeface="Times New Roman"/>
                    <a:sym typeface="Times New Roman"/>
                  </a:rPr>
                  <a:t> </a:t>
                </a:r>
                <a:r>
                  <a:rPr lang="en-US" sz="1536" dirty="0">
                    <a:solidFill>
                      <a:srgbClr val="202122"/>
                    </a:solidFill>
                    <a:latin typeface="Calibri"/>
                    <a:ea typeface="Times New Roman"/>
                    <a:cs typeface="Times New Roman"/>
                    <a:sym typeface="Times New Roman"/>
                  </a:rPr>
                  <a:t>coefficients as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a:sym typeface="Times New Roman"/>
                      </a:rPr>
                      <m:t>(</m:t>
                    </m:r>
                    <m:r>
                      <a:rPr lang="en-US" sz="1536" b="1" i="1" dirty="0">
                        <a:solidFill>
                          <a:srgbClr val="002060"/>
                        </a:solidFill>
                        <a:latin typeface="Cambria Math" panose="02040503050406030204" pitchFamily="18" charset="0"/>
                        <a:ea typeface="Times New Roman"/>
                        <a:cs typeface="Times New Roman"/>
                        <a:sym typeface="Times New Roman"/>
                      </a:rPr>
                      <m:t>𝑴</m:t>
                    </m:r>
                    <m:r>
                      <a:rPr lang="en-US" sz="1536" b="1" i="1" dirty="0">
                        <a:solidFill>
                          <a:srgbClr val="002060"/>
                        </a:solidFill>
                        <a:latin typeface="Cambria Math" panose="02040503050406030204" pitchFamily="18" charset="0"/>
                        <a:ea typeface="Times New Roman"/>
                        <a:cs typeface="Times New Roman"/>
                        <a:sym typeface="Times New Roman"/>
                      </a:rPr>
                      <m:t>+</m:t>
                    </m:r>
                    <m:r>
                      <a:rPr lang="en-US" sz="1536" b="1" i="1" dirty="0">
                        <a:solidFill>
                          <a:srgbClr val="002060"/>
                        </a:solidFill>
                        <a:latin typeface="Cambria Math" panose="02040503050406030204" pitchFamily="18" charset="0"/>
                        <a:ea typeface="Times New Roman"/>
                        <a:cs typeface="Times New Roman"/>
                        <a:sym typeface="Times New Roman"/>
                      </a:rPr>
                      <m:t>𝟏</m:t>
                    </m:r>
                    <m:r>
                      <a:rPr lang="en-US" sz="1536" b="1" i="1" dirty="0">
                        <a:solidFill>
                          <a:srgbClr val="002060"/>
                        </a:solidFill>
                        <a:latin typeface="Cambria Math" panose="02040503050406030204" pitchFamily="18" charset="0"/>
                        <a:ea typeface="Times New Roman"/>
                        <a:cs typeface="Times New Roman"/>
                        <a:sym typeface="Times New Roman"/>
                      </a:rPr>
                      <m:t>)</m:t>
                    </m:r>
                  </m:oMath>
                </a14:m>
                <a:r>
                  <a:rPr lang="en-US" sz="1536" dirty="0">
                    <a:solidFill>
                      <a:srgbClr val="202122"/>
                    </a:solidFill>
                    <a:latin typeface="Calibri"/>
                    <a:ea typeface="Times New Roman"/>
                    <a:cs typeface="Times New Roman"/>
                    <a:sym typeface="Times New Roman"/>
                  </a:rPr>
                  <a:t>-dimensional vectors:</a:t>
                </a:r>
              </a:p>
              <a:p>
                <a:pPr marL="210623" indent="-210623" defTabSz="702076" fontAlgn="base">
                  <a:spcBef>
                    <a:spcPts val="0"/>
                  </a:spcBef>
                  <a:spcAft>
                    <a:spcPct val="0"/>
                  </a:spcAft>
                  <a:buClr>
                    <a:srgbClr val="A5A5A5"/>
                  </a:buClr>
                  <a:buSzPct val="100000"/>
                  <a:buBlip>
                    <a:blip r:embed="rId2"/>
                  </a:buBlip>
                  <a:defRPr/>
                </a:pPr>
                <a:endParaRPr lang="en-US" sz="1536" dirty="0">
                  <a:solidFill>
                    <a:srgbClr val="202122"/>
                  </a:solidFill>
                  <a:latin typeface="Calibri"/>
                  <a:ea typeface="Times New Roman"/>
                  <a:cs typeface="Times New Roman"/>
                  <a:sym typeface="Times New Roman"/>
                </a:endParaRPr>
              </a:p>
              <a:p>
                <a:pPr marL="0" indent="0" defTabSz="702076" fontAlgn="base">
                  <a:spcBef>
                    <a:spcPts val="0"/>
                  </a:spcBef>
                  <a:spcAft>
                    <a:spcPct val="0"/>
                  </a:spcAft>
                  <a:buClr>
                    <a:srgbClr val="A5A5A5"/>
                  </a:buClr>
                  <a:buSzPct val="100000"/>
                  <a:buNone/>
                  <a:defRPr/>
                </a:pPr>
                <a14:m>
                  <m:oMathPara xmlns:m="http://schemas.openxmlformats.org/officeDocument/2006/math">
                    <m:oMathParaPr>
                      <m:jc m:val="centerGroup"/>
                    </m:oMathParaPr>
                    <m:oMath xmlns:m="http://schemas.openxmlformats.org/officeDocument/2006/math">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m:t>
                      </m:r>
                      <m:d>
                        <m:dPr>
                          <m:begChr m:val="{"/>
                          <m:endChr m:val="}"/>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𝑀</m:t>
                              </m:r>
                            </m:sub>
                          </m:sSub>
                        </m:e>
                      </m:d>
                    </m:oMath>
                  </m:oMathPara>
                </a14:m>
                <a:endParaRPr lang="en-US" sz="1536" dirty="0">
                  <a:solidFill>
                    <a:srgbClr val="002060"/>
                  </a:solidFill>
                  <a:latin typeface="Calibri"/>
                </a:endParaRPr>
              </a:p>
              <a:p>
                <a:pPr marL="210623" indent="-210623" defTabSz="702076" fontAlgn="base">
                  <a:spcBef>
                    <a:spcPts val="0"/>
                  </a:spcBef>
                  <a:spcAft>
                    <a:spcPct val="0"/>
                  </a:spcAft>
                  <a:buClr>
                    <a:srgbClr val="A5A5A5"/>
                  </a:buClr>
                  <a:buSzPct val="100000"/>
                  <a:buBlip>
                    <a:blip r:embed="rId2"/>
                  </a:buBlip>
                  <a:defRPr/>
                </a:pPr>
                <a:endParaRPr lang="en-US" sz="1536" dirty="0">
                  <a:solidFill>
                    <a:srgbClr val="002060"/>
                  </a:solidFill>
                  <a:latin typeface="Calibri"/>
                </a:endParaRPr>
              </a:p>
              <a:p>
                <a:pPr marL="0" indent="0" defTabSz="702076" fontAlgn="base">
                  <a:spcBef>
                    <a:spcPts val="0"/>
                  </a:spcBef>
                  <a:spcAft>
                    <a:spcPct val="0"/>
                  </a:spcAft>
                  <a:buClr>
                    <a:srgbClr val="A5A5A5"/>
                  </a:buClr>
                  <a:buSzPct val="100000"/>
                  <a:buNone/>
                  <a:defRPr/>
                </a:pPr>
                <a14:m>
                  <m:oMathPara xmlns:m="http://schemas.openxmlformats.org/officeDocument/2006/math">
                    <m:oMathParaPr>
                      <m:jc m:val="centerGroup"/>
                    </m:oMathParaPr>
                    <m:oMath xmlns:m="http://schemas.openxmlformats.org/officeDocument/2006/math">
                      <m:r>
                        <a:rPr lang="en-IN" sz="1536" b="1" i="1">
                          <a:solidFill>
                            <a:srgbClr val="002060"/>
                          </a:solidFill>
                          <a:latin typeface="Cambria Math" panose="02040503050406030204" pitchFamily="18" charset="0"/>
                        </a:rPr>
                        <m:t>𝜷</m:t>
                      </m:r>
                      <m:r>
                        <a:rPr lang="en-IN" sz="1536" i="1">
                          <a:solidFill>
                            <a:srgbClr val="002060"/>
                          </a:solidFill>
                          <a:latin typeface="Cambria Math" panose="02040503050406030204" pitchFamily="18" charset="0"/>
                        </a:rPr>
                        <m:t>=</m:t>
                      </m:r>
                      <m:d>
                        <m:dPr>
                          <m:begChr m:val="{"/>
                          <m:endChr m:val="}"/>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𝑀</m:t>
                              </m:r>
                            </m:sub>
                          </m:sSub>
                        </m:e>
                      </m:d>
                    </m:oMath>
                  </m:oMathPara>
                </a14:m>
                <a:endParaRPr lang="en-US" sz="1536" dirty="0">
                  <a:solidFill>
                    <a:prstClr val="black"/>
                  </a:solidFill>
                  <a:latin typeface="Calibri"/>
                </a:endParaRPr>
              </a:p>
              <a:p>
                <a:pPr marL="210623" indent="-210623" defTabSz="702076" fontAlgn="base">
                  <a:spcBef>
                    <a:spcPts val="0"/>
                  </a:spcBef>
                  <a:spcAft>
                    <a:spcPct val="0"/>
                  </a:spcAft>
                  <a:buClr>
                    <a:srgbClr val="A5A5A5"/>
                  </a:buClr>
                  <a:buSzPct val="100000"/>
                  <a:buBlip>
                    <a:blip r:embed="rId2"/>
                  </a:buBlip>
                  <a:defRPr/>
                </a:pPr>
                <a:endParaRPr lang="en-US" sz="1536" dirty="0">
                  <a:solidFill>
                    <a:prstClr val="black"/>
                  </a:solidFill>
                  <a:latin typeface="Calibri"/>
                </a:endParaRPr>
              </a:p>
              <a:p>
                <a:pPr marL="0" indent="0" defTabSz="702076" fontAlgn="base">
                  <a:spcBef>
                    <a:spcPts val="0"/>
                  </a:spcBef>
                  <a:spcAft>
                    <a:spcPct val="0"/>
                  </a:spcAft>
                  <a:buClr>
                    <a:srgbClr val="A5A5A5"/>
                  </a:buClr>
                  <a:buSzPct val="100000"/>
                  <a:buNone/>
                  <a:defRPr/>
                </a:pPr>
                <a:r>
                  <a:rPr lang="en-US" sz="1536" dirty="0">
                    <a:solidFill>
                      <a:srgbClr val="202122"/>
                    </a:solidFill>
                    <a:latin typeface="Calibri"/>
                    <a:ea typeface="Times New Roman"/>
                    <a:cs typeface="Times New Roman"/>
                    <a:sym typeface="Times New Roman"/>
                  </a:rPr>
                  <a:t>   with an added explanatory variable</a:t>
                </a:r>
                <a:r>
                  <a:rPr lang="en-US" sz="1536" b="1" dirty="0">
                    <a:solidFill>
                      <a:srgbClr val="202122"/>
                    </a:solidFill>
                    <a:latin typeface="Calibri"/>
                    <a:ea typeface="Times New Roman"/>
                    <a:cs typeface="Times New Roman"/>
                    <a:sym typeface="Times New Roman"/>
                  </a:rPr>
                  <a:t>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a:sym typeface="Times New Roman"/>
                      </a:rPr>
                      <m:t>𝒙</m:t>
                    </m:r>
                    <m:r>
                      <a:rPr lang="en-US" sz="1536" b="1" i="1" baseline="-25000" dirty="0">
                        <a:solidFill>
                          <a:srgbClr val="002060"/>
                        </a:solidFill>
                        <a:latin typeface="Cambria Math" panose="02040503050406030204" pitchFamily="18" charset="0"/>
                        <a:ea typeface="Times New Roman"/>
                        <a:cs typeface="Times New Roman"/>
                        <a:sym typeface="Times New Roman"/>
                      </a:rPr>
                      <m:t>𝟎</m:t>
                    </m:r>
                    <m:r>
                      <a:rPr lang="en-US" sz="1536" b="1" i="1" dirty="0">
                        <a:solidFill>
                          <a:srgbClr val="002060"/>
                        </a:solidFill>
                        <a:latin typeface="Cambria Math" panose="02040503050406030204" pitchFamily="18" charset="0"/>
                        <a:ea typeface="Times New Roman"/>
                        <a:cs typeface="Times New Roman"/>
                        <a:sym typeface="Times New Roman"/>
                      </a:rPr>
                      <m:t> =</m:t>
                    </m:r>
                    <m:r>
                      <a:rPr lang="en-US" sz="1536" b="1" i="1" dirty="0">
                        <a:solidFill>
                          <a:srgbClr val="002060"/>
                        </a:solidFill>
                        <a:latin typeface="Cambria Math" panose="02040503050406030204" pitchFamily="18" charset="0"/>
                        <a:ea typeface="Times New Roman"/>
                        <a:cs typeface="Times New Roman"/>
                        <a:sym typeface="Times New Roman"/>
                      </a:rPr>
                      <m:t>𝟏</m:t>
                    </m:r>
                  </m:oMath>
                </a14:m>
                <a:r>
                  <a:rPr lang="en-US" sz="1536" dirty="0">
                    <a:solidFill>
                      <a:srgbClr val="202122"/>
                    </a:solidFill>
                    <a:latin typeface="Calibri"/>
                    <a:ea typeface="Times New Roman"/>
                    <a:cs typeface="Times New Roman"/>
                    <a:sym typeface="Times New Roman"/>
                  </a:rPr>
                  <a:t>. The logit may now be written as:</a:t>
                </a:r>
              </a:p>
              <a:p>
                <a:pPr marL="210623" indent="-210623" defTabSz="702076" fontAlgn="base">
                  <a:spcBef>
                    <a:spcPts val="0"/>
                  </a:spcBef>
                  <a:spcAft>
                    <a:spcPct val="0"/>
                  </a:spcAft>
                  <a:buClr>
                    <a:srgbClr val="A5A5A5"/>
                  </a:buClr>
                  <a:buSzPct val="100000"/>
                  <a:buBlip>
                    <a:blip r:embed="rId2"/>
                  </a:buBlip>
                  <a:defRPr/>
                </a:pPr>
                <a:endParaRPr lang="en-US" sz="1536" dirty="0">
                  <a:solidFill>
                    <a:prstClr val="black"/>
                  </a:solidFill>
                  <a:latin typeface="Calibri"/>
                </a:endParaRPr>
              </a:p>
              <a:p>
                <a:pPr marL="0" indent="0" defTabSz="702076" fontAlgn="base">
                  <a:spcBef>
                    <a:spcPts val="0"/>
                  </a:spcBef>
                  <a:spcAft>
                    <a:spcPct val="0"/>
                  </a:spcAft>
                  <a:buClr>
                    <a:srgbClr val="A5A5A5"/>
                  </a:buClr>
                  <a:buSzPct val="100000"/>
                  <a:buNone/>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𝑚</m:t>
                          </m:r>
                          <m:r>
                            <a:rPr lang="en-IN" sz="1536" i="1">
                              <a:solidFill>
                                <a:srgbClr val="002060"/>
                              </a:solidFill>
                              <a:latin typeface="Cambria Math" panose="02040503050406030204" pitchFamily="18" charset="0"/>
                            </a:rPr>
                            <m:t>=0</m:t>
                          </m:r>
                        </m:sub>
                        <m:sup>
                          <m:r>
                            <a:rPr lang="en-IN" sz="1536" i="1">
                              <a:solidFill>
                                <a:srgbClr val="002060"/>
                              </a:solidFill>
                              <a:latin typeface="Cambria Math" panose="02040503050406030204" pitchFamily="18" charset="0"/>
                            </a:rPr>
                            <m:t>𝑀</m:t>
                          </m:r>
                        </m:sup>
                        <m:e>
                          <m:r>
                            <a:rPr lang="en-IN" sz="1536" i="1">
                              <a:solidFill>
                                <a:srgbClr val="002060"/>
                              </a:solidFill>
                              <a:latin typeface="Cambria Math" panose="02040503050406030204" pitchFamily="18" charset="0"/>
                            </a:rPr>
                            <m:t> </m:t>
                          </m:r>
                        </m:e>
                      </m:nary>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𝑚</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m:t>
                          </m:r>
                        </m:sub>
                      </m:sSub>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oMath>
                  </m:oMathPara>
                </a14:m>
                <a:endParaRPr lang="en-US" sz="1536" dirty="0">
                  <a:solidFill>
                    <a:srgbClr val="002060"/>
                  </a:solidFill>
                  <a:latin typeface="Calibri"/>
                </a:endParaRPr>
              </a:p>
            </p:txBody>
          </p:sp>
        </mc:Choice>
        <mc:Fallback xmlns="">
          <p:sp>
            <p:nvSpPr>
              <p:cNvPr id="12" name="Content Placeholder 4">
                <a:extLst>
                  <a:ext uri="{FF2B5EF4-FFF2-40B4-BE49-F238E27FC236}">
                    <a16:creationId xmlns:a16="http://schemas.microsoft.com/office/drawing/2014/main" id="{C0407B99-7306-46FF-B9A8-06589F16F419}"/>
                  </a:ext>
                </a:extLst>
              </p:cNvPr>
              <p:cNvSpPr txBox="1">
                <a:spLocks noRot="1" noChangeAspect="1" noMove="1" noResize="1" noEditPoints="1" noAdjustHandles="1" noChangeArrowheads="1" noChangeShapeType="1" noTextEdit="1"/>
              </p:cNvSpPr>
              <p:nvPr/>
            </p:nvSpPr>
            <p:spPr>
              <a:xfrm>
                <a:off x="337647" y="1727223"/>
                <a:ext cx="8391825" cy="3076746"/>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26E95EC1-78A6-4AAA-A976-9E7F8479DEDD}"/>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88EFAE0-5A6A-490B-8764-B902D548029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0854990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7"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177</a:t>
            </a:fld>
            <a:endParaRPr lang="en-US" altLang="en-US" sz="921">
              <a:solidFill>
                <a:srgbClr val="898989"/>
              </a:solidFill>
            </a:endParaRPr>
          </a:p>
        </p:txBody>
      </p:sp>
      <p:cxnSp>
        <p:nvCxnSpPr>
          <p:cNvPr id="7" name="Straight Connector 6"/>
          <p:cNvCxnSpPr/>
          <p:nvPr/>
        </p:nvCxnSpPr>
        <p:spPr>
          <a:xfrm>
            <a:off x="275482" y="102878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B8416CC7-FCCD-4275-90C9-655CA55BDFFA}"/>
                  </a:ext>
                </a:extLst>
              </p:cNvPr>
              <p:cNvSpPr txBox="1">
                <a:spLocks/>
              </p:cNvSpPr>
              <p:nvPr/>
            </p:nvSpPr>
            <p:spPr>
              <a:xfrm>
                <a:off x="443399" y="1669631"/>
                <a:ext cx="8450015" cy="3299282"/>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10623" indent="-210623" defTabSz="702076" fontAlgn="base">
                  <a:spcBef>
                    <a:spcPts val="0"/>
                  </a:spcBef>
                  <a:spcAft>
                    <a:spcPct val="0"/>
                  </a:spcAft>
                  <a:buClr>
                    <a:srgbClr val="A5A5A5"/>
                  </a:buClr>
                  <a:buSzPct val="100000"/>
                  <a:buBlip>
                    <a:blip r:embed="rId2"/>
                  </a:buBlip>
                  <a:defRPr/>
                </a:pPr>
                <a:r>
                  <a:rPr lang="en-US" sz="1536" dirty="0">
                    <a:solidFill>
                      <a:srgbClr val="202122"/>
                    </a:solidFill>
                    <a:latin typeface="Calibri"/>
                    <a:ea typeface="Times New Roman"/>
                    <a:cs typeface="Times New Roman" panose="02020603050405020304" pitchFamily="18" charset="0"/>
                    <a:sym typeface="Times New Roman"/>
                  </a:rPr>
                  <a:t>Solving for the probability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𝒑</m:t>
                    </m:r>
                  </m:oMath>
                </a14:m>
                <a:r>
                  <a:rPr lang="en-US" sz="1536" dirty="0">
                    <a:solidFill>
                      <a:srgbClr val="202122"/>
                    </a:solidFill>
                    <a:latin typeface="Calibri"/>
                    <a:ea typeface="Times New Roman"/>
                    <a:cs typeface="Times New Roman" panose="02020603050405020304" pitchFamily="18" charset="0"/>
                    <a:sym typeface="Times New Roman"/>
                  </a:rPr>
                  <a:t> that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𝒚</m:t>
                    </m:r>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m:t>
                    </m:r>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𝟏</m:t>
                    </m:r>
                  </m:oMath>
                </a14:m>
                <a:r>
                  <a:rPr lang="en-US" sz="1536" dirty="0">
                    <a:solidFill>
                      <a:srgbClr val="202122"/>
                    </a:solidFill>
                    <a:latin typeface="Calibri"/>
                    <a:ea typeface="Times New Roman"/>
                    <a:cs typeface="Times New Roman" panose="02020603050405020304" pitchFamily="18" charset="0"/>
                    <a:sym typeface="Times New Roman"/>
                  </a:rPr>
                  <a:t>  yields:</a:t>
                </a:r>
              </a:p>
              <a:p>
                <a:pPr marL="210623" indent="-210623" defTabSz="702076" fontAlgn="base">
                  <a:spcBef>
                    <a:spcPts val="0"/>
                  </a:spcBef>
                  <a:spcAft>
                    <a:spcPct val="0"/>
                  </a:spcAft>
                  <a:buClr>
                    <a:srgbClr val="A5A5A5"/>
                  </a:buClr>
                  <a:buSzPct val="100000"/>
                  <a:buBlip>
                    <a:blip r:embed="rId2"/>
                  </a:buBlip>
                  <a:defRPr/>
                </a:pPr>
                <a:endParaRPr lang="en-US" sz="1536" dirty="0">
                  <a:solidFill>
                    <a:srgbClr val="202122"/>
                  </a:solidFill>
                  <a:latin typeface="Calibri"/>
                  <a:ea typeface="Times New Roman"/>
                  <a:cs typeface="Times New Roman" panose="02020603050405020304" pitchFamily="18" charset="0"/>
                  <a:sym typeface="Times New Roman"/>
                </a:endParaRPr>
              </a:p>
              <a:p>
                <a:pPr marL="0" indent="0" defTabSz="702076" fontAlgn="base">
                  <a:spcBef>
                    <a:spcPts val="0"/>
                  </a:spcBef>
                  <a:spcAft>
                    <a:spcPct val="0"/>
                  </a:spcAft>
                  <a:buClr>
                    <a:srgbClr val="A5A5A5"/>
                  </a:buClr>
                  <a:buSzPct val="100000"/>
                  <a:buNone/>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𝑝</m:t>
                      </m:r>
                      <m:d>
                        <m:dPr>
                          <m:ctrlPr>
                            <a:rPr lang="en-IN" sz="1536" i="1">
                              <a:solidFill>
                                <a:srgbClr val="002060"/>
                              </a:solidFill>
                              <a:latin typeface="Cambria Math" panose="02040503050406030204" pitchFamily="18" charset="0"/>
                            </a:rPr>
                          </m:ctrlPr>
                        </m:dPr>
                        <m:e>
                          <m:r>
                            <a:rPr lang="en-IN" sz="1536" b="1" i="1">
                              <a:solidFill>
                                <a:srgbClr val="002060"/>
                              </a:solidFill>
                              <a:latin typeface="Cambria Math" panose="02040503050406030204" pitchFamily="18" charset="0"/>
                            </a:rPr>
                            <m:t>𝒙</m:t>
                          </m:r>
                        </m:e>
                      </m:d>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sup>
                          </m:sSup>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den>
                      </m:f>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den>
                      </m:f>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𝑆</m:t>
                          </m:r>
                        </m:e>
                        <m:sub>
                          <m:r>
                            <a:rPr lang="en-IN" sz="1536" i="1">
                              <a:solidFill>
                                <a:srgbClr val="002060"/>
                              </a:solidFill>
                              <a:latin typeface="Cambria Math" panose="02040503050406030204" pitchFamily="18" charset="0"/>
                            </a:rPr>
                            <m:t>𝑏</m:t>
                          </m:r>
                        </m:sub>
                      </m:sSub>
                      <m:d>
                        <m:dPr>
                          <m:ctrlPr>
                            <a:rPr lang="en-IN"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𝑡</m:t>
                          </m:r>
                        </m:e>
                      </m:d>
                    </m:oMath>
                  </m:oMathPara>
                </a14:m>
                <a:endParaRPr lang="en-US" sz="1536" dirty="0">
                  <a:solidFill>
                    <a:srgbClr val="002060"/>
                  </a:solidFill>
                  <a:latin typeface="Calibri"/>
                </a:endParaRPr>
              </a:p>
              <a:p>
                <a:pPr marL="210623" indent="-210623" defTabSz="702076" fontAlgn="base">
                  <a:spcBef>
                    <a:spcPts val="0"/>
                  </a:spcBef>
                  <a:spcAft>
                    <a:spcPct val="0"/>
                  </a:spcAft>
                  <a:buClr>
                    <a:srgbClr val="A5A5A5"/>
                  </a:buClr>
                  <a:buSzPct val="100000"/>
                  <a:buBlip>
                    <a:blip r:embed="rId2"/>
                  </a:buBlip>
                  <a:defRPr/>
                </a:pPr>
                <a:endParaRPr lang="en-US" sz="1536" dirty="0">
                  <a:solidFill>
                    <a:srgbClr val="202122"/>
                  </a:solidFill>
                  <a:latin typeface="Calibri"/>
                  <a:ea typeface="Times New Roman"/>
                  <a:cs typeface="Times New Roman" panose="02020603050405020304" pitchFamily="18" charset="0"/>
                  <a:sym typeface="Times New Roman"/>
                </a:endParaRPr>
              </a:p>
              <a:p>
                <a:pPr marL="280831" lvl="1" indent="0" defTabSz="702076" fontAlgn="base">
                  <a:spcBef>
                    <a:spcPts val="0"/>
                  </a:spcBef>
                  <a:spcAft>
                    <a:spcPct val="0"/>
                  </a:spcAft>
                  <a:buClr>
                    <a:srgbClr val="5B9BD5"/>
                  </a:buClr>
                  <a:buSzPct val="100000"/>
                  <a:buNone/>
                  <a:defRPr/>
                </a:pPr>
                <a:r>
                  <a:rPr lang="en-US" sz="1536" dirty="0">
                    <a:solidFill>
                      <a:srgbClr val="202122"/>
                    </a:solidFill>
                    <a:latin typeface="Calibri"/>
                    <a:ea typeface="Times New Roman"/>
                    <a:cs typeface="Times New Roman" panose="02020603050405020304" pitchFamily="18" charset="0"/>
                    <a:sym typeface="Times New Roman"/>
                  </a:rPr>
                  <a:t>where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𝑺</m:t>
                    </m:r>
                    <m:r>
                      <a:rPr lang="en-US" sz="1536" b="1" i="1" baseline="-25000" dirty="0">
                        <a:solidFill>
                          <a:srgbClr val="002060"/>
                        </a:solidFill>
                        <a:latin typeface="Cambria Math" panose="02040503050406030204" pitchFamily="18" charset="0"/>
                        <a:ea typeface="Times New Roman"/>
                        <a:cs typeface="Times New Roman" panose="02020603050405020304" pitchFamily="18" charset="0"/>
                        <a:sym typeface="Times New Roman"/>
                      </a:rPr>
                      <m:t>𝒃</m:t>
                    </m:r>
                  </m:oMath>
                </a14:m>
                <a:r>
                  <a:rPr lang="en-US" sz="1536" b="1" dirty="0">
                    <a:solidFill>
                      <a:srgbClr val="202122"/>
                    </a:solidFill>
                    <a:latin typeface="Calibri"/>
                    <a:ea typeface="Times New Roman"/>
                    <a:cs typeface="Times New Roman" panose="02020603050405020304" pitchFamily="18" charset="0"/>
                    <a:sym typeface="Times New Roman"/>
                  </a:rPr>
                  <a:t> </a:t>
                </a:r>
                <a:r>
                  <a:rPr lang="en-US" sz="1536" dirty="0">
                    <a:solidFill>
                      <a:srgbClr val="202122"/>
                    </a:solidFill>
                    <a:latin typeface="Calibri"/>
                    <a:ea typeface="Times New Roman"/>
                    <a:cs typeface="Times New Roman" panose="02020603050405020304" pitchFamily="18" charset="0"/>
                    <a:sym typeface="Times New Roman"/>
                  </a:rPr>
                  <a:t>is the sigmoid function with base </a:t>
                </a:r>
                <a14:m>
                  <m:oMath xmlns:m="http://schemas.openxmlformats.org/officeDocument/2006/math">
                    <m:r>
                      <a:rPr lang="en-US" sz="1536" b="1" i="1" dirty="0">
                        <a:solidFill>
                          <a:srgbClr val="002060"/>
                        </a:solidFill>
                        <a:latin typeface="Cambria Math" panose="02040503050406030204" pitchFamily="18" charset="0"/>
                        <a:ea typeface="Times New Roman"/>
                        <a:cs typeface="Times New Roman" panose="02020603050405020304" pitchFamily="18" charset="0"/>
                        <a:sym typeface="Times New Roman"/>
                      </a:rPr>
                      <m:t>𝒃</m:t>
                    </m:r>
                  </m:oMath>
                </a14:m>
                <a:r>
                  <a:rPr lang="en-US" sz="1536" b="1" i="1" dirty="0">
                    <a:solidFill>
                      <a:srgbClr val="202122"/>
                    </a:solidFill>
                    <a:latin typeface="Calibri"/>
                    <a:ea typeface="Times New Roman"/>
                    <a:cs typeface="Times New Roman" panose="02020603050405020304" pitchFamily="18" charset="0"/>
                    <a:sym typeface="Times New Roman"/>
                  </a:rPr>
                  <a:t>.</a:t>
                </a:r>
              </a:p>
              <a:p>
                <a:pPr marL="210623" indent="-210623" defTabSz="702076" fontAlgn="base">
                  <a:spcBef>
                    <a:spcPts val="0"/>
                  </a:spcBef>
                  <a:spcAft>
                    <a:spcPct val="0"/>
                  </a:spcAft>
                  <a:buClr>
                    <a:srgbClr val="A5A5A5"/>
                  </a:buClr>
                  <a:buSzPct val="100000"/>
                  <a:buBlip>
                    <a:blip r:embed="rId2"/>
                  </a:buBlip>
                  <a:defRPr/>
                </a:pPr>
                <a:endParaRPr lang="en-US" sz="1536" b="1" i="1" dirty="0">
                  <a:solidFill>
                    <a:srgbClr val="202122"/>
                  </a:solidFill>
                  <a:latin typeface="Calibri"/>
                  <a:ea typeface="Times New Roman"/>
                  <a:cs typeface="Times New Roman" panose="02020603050405020304" pitchFamily="18" charset="0"/>
                  <a:sym typeface="Times New Roman"/>
                </a:endParaRPr>
              </a:p>
              <a:p>
                <a:pPr marL="210623" indent="-210623" defTabSz="702076" fontAlgn="base">
                  <a:spcBef>
                    <a:spcPts val="0"/>
                  </a:spcBef>
                  <a:spcAft>
                    <a:spcPct val="0"/>
                  </a:spcAft>
                  <a:buClr>
                    <a:srgbClr val="A5A5A5"/>
                  </a:buClr>
                  <a:buSzPct val="100000"/>
                  <a:buBlip>
                    <a:blip r:embed="rId2"/>
                  </a:buBlip>
                  <a:defRPr/>
                </a:pPr>
                <a:r>
                  <a:rPr lang="en-IN" sz="1536" dirty="0">
                    <a:solidFill>
                      <a:prstClr val="black"/>
                    </a:solidFill>
                    <a:latin typeface="Calibri"/>
                    <a:cs typeface="Times New Roman" panose="02020603050405020304" pitchFamily="18" charset="0"/>
                  </a:rPr>
                  <a:t>The above formula shows that once the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US" sz="1536" b="0" i="1" smtClean="0">
                            <a:solidFill>
                              <a:srgbClr val="002060"/>
                            </a:solidFill>
                            <a:latin typeface="Cambria Math" panose="02040503050406030204" pitchFamily="18" charset="0"/>
                          </a:rPr>
                          <m:t> </m:t>
                        </m:r>
                      </m:sub>
                    </m:sSub>
                  </m:oMath>
                </a14:m>
                <a:r>
                  <a:rPr lang="en-IN" sz="1536" dirty="0">
                    <a:solidFill>
                      <a:prstClr val="black"/>
                    </a:solidFill>
                    <a:latin typeface="Calibri"/>
                    <a:cs typeface="Times New Roman" panose="02020603050405020304" pitchFamily="18" charset="0"/>
                  </a:rPr>
                  <a:t> is fixed, we can easily compute the log-odds that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dirty="0">
                        <a:solidFill>
                          <a:srgbClr val="002060"/>
                        </a:solidFill>
                        <a:latin typeface="Cambria Math" panose="02040503050406030204" pitchFamily="18" charset="0"/>
                        <a:cs typeface="Times New Roman" panose="02020603050405020304" pitchFamily="18" charset="0"/>
                      </a:rPr>
                      <m:t>= 1</m:t>
                    </m:r>
                  </m:oMath>
                </a14:m>
                <a:r>
                  <a:rPr lang="en-IN" sz="1536" dirty="0">
                    <a:solidFill>
                      <a:prstClr val="black"/>
                    </a:solidFill>
                    <a:latin typeface="Calibri"/>
                    <a:cs typeface="Times New Roman" panose="02020603050405020304" pitchFamily="18" charset="0"/>
                  </a:rPr>
                  <a:t> for a given observation.</a:t>
                </a:r>
              </a:p>
              <a:p>
                <a:pPr marL="210623" indent="-210623" defTabSz="702076" fontAlgn="base">
                  <a:spcBef>
                    <a:spcPts val="0"/>
                  </a:spcBef>
                  <a:spcAft>
                    <a:spcPct val="0"/>
                  </a:spcAft>
                  <a:buClr>
                    <a:srgbClr val="A5A5A5"/>
                  </a:buClr>
                  <a:buSzPct val="100000"/>
                  <a:buBlip>
                    <a:blip r:embed="rId2"/>
                  </a:buBlip>
                  <a:defRPr/>
                </a:pPr>
                <a:endParaRPr lang="en-IN" sz="1536" dirty="0">
                  <a:solidFill>
                    <a:prstClr val="black"/>
                  </a:solidFill>
                  <a:latin typeface="Calibri"/>
                  <a:cs typeface="Times New Roman" panose="02020603050405020304" pitchFamily="18" charset="0"/>
                </a:endParaRPr>
              </a:p>
              <a:p>
                <a:pPr marL="210623" indent="-210623" defTabSz="702076" fontAlgn="base">
                  <a:spcBef>
                    <a:spcPts val="0"/>
                  </a:spcBef>
                  <a:spcAft>
                    <a:spcPct val="0"/>
                  </a:spcAft>
                  <a:buClr>
                    <a:srgbClr val="A5A5A5"/>
                  </a:buClr>
                  <a:buSzPct val="100000"/>
                  <a:buBlip>
                    <a:blip r:embed="rId2"/>
                  </a:buBlip>
                  <a:defRPr/>
                </a:pPr>
                <a:r>
                  <a:rPr lang="en-IN" sz="1536" dirty="0">
                    <a:solidFill>
                      <a:prstClr val="black"/>
                    </a:solidFill>
                    <a:latin typeface="Calibri"/>
                    <a:cs typeface="Times New Roman" panose="02020603050405020304" pitchFamily="18" charset="0"/>
                  </a:rPr>
                  <a:t>The main use-case of a logistic model is given an observation </a:t>
                </a:r>
                <a14:m>
                  <m:oMath xmlns:m="http://schemas.openxmlformats.org/officeDocument/2006/math">
                    <m:r>
                      <a:rPr lang="en-IN" sz="1536" b="1" i="1" dirty="0">
                        <a:solidFill>
                          <a:srgbClr val="002060"/>
                        </a:solidFill>
                        <a:latin typeface="Cambria Math" panose="02040503050406030204" pitchFamily="18" charset="0"/>
                        <a:cs typeface="Times New Roman" panose="02020603050405020304" pitchFamily="18" charset="0"/>
                      </a:rPr>
                      <m:t>𝒙</m:t>
                    </m:r>
                  </m:oMath>
                </a14:m>
                <a:r>
                  <a:rPr lang="en-IN" sz="1536" dirty="0">
                    <a:solidFill>
                      <a:prstClr val="black"/>
                    </a:solidFill>
                    <a:latin typeface="Calibri"/>
                    <a:cs typeface="Times New Roman" panose="02020603050405020304" pitchFamily="18" charset="0"/>
                  </a:rPr>
                  <a:t>, estimate the probability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𝑝</m:t>
                    </m:r>
                    <m:d>
                      <m:dPr>
                        <m:ctrlPr>
                          <a:rPr lang="en-IN" sz="1536" i="1" dirty="0">
                            <a:solidFill>
                              <a:srgbClr val="002060"/>
                            </a:solidFill>
                            <a:latin typeface="Cambria Math" panose="02040503050406030204" pitchFamily="18" charset="0"/>
                            <a:cs typeface="Times New Roman" panose="02020603050405020304" pitchFamily="18" charset="0"/>
                          </a:rPr>
                        </m:ctrlPr>
                      </m:dPr>
                      <m:e>
                        <m:r>
                          <a:rPr lang="en-IN" sz="1536" b="1" i="1" dirty="0">
                            <a:solidFill>
                              <a:srgbClr val="002060"/>
                            </a:solidFill>
                            <a:latin typeface="Cambria Math" panose="02040503050406030204" pitchFamily="18" charset="0"/>
                            <a:cs typeface="Times New Roman" panose="02020603050405020304" pitchFamily="18" charset="0"/>
                          </a:rPr>
                          <m:t>𝒙</m:t>
                        </m:r>
                      </m:e>
                    </m:d>
                  </m:oMath>
                </a14:m>
                <a:r>
                  <a:rPr lang="en-IN" sz="1536" dirty="0">
                    <a:solidFill>
                      <a:prstClr val="black"/>
                    </a:solidFill>
                    <a:latin typeface="Calibri"/>
                    <a:cs typeface="Times New Roman" panose="02020603050405020304" pitchFamily="18" charset="0"/>
                  </a:rPr>
                  <a:t> that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dirty="0">
                        <a:solidFill>
                          <a:srgbClr val="002060"/>
                        </a:solidFill>
                        <a:latin typeface="Cambria Math" panose="02040503050406030204" pitchFamily="18" charset="0"/>
                        <a:cs typeface="Times New Roman" panose="02020603050405020304" pitchFamily="18" charset="0"/>
                      </a:rPr>
                      <m:t>=1</m:t>
                    </m:r>
                  </m:oMath>
                </a14:m>
                <a:r>
                  <a:rPr lang="en-IN" sz="1536" dirty="0">
                    <a:solidFill>
                      <a:prstClr val="black"/>
                    </a:solidFill>
                    <a:latin typeface="Calibri"/>
                    <a:cs typeface="Times New Roman" panose="02020603050405020304" pitchFamily="18" charset="0"/>
                  </a:rPr>
                  <a:t>.</a:t>
                </a:r>
                <a:endParaRPr lang="en-US" sz="1536" dirty="0">
                  <a:solidFill>
                    <a:srgbClr val="202122"/>
                  </a:solidFill>
                  <a:latin typeface="Calibri"/>
                  <a:ea typeface="Times New Roman"/>
                  <a:cs typeface="Times New Roman" panose="02020603050405020304" pitchFamily="18" charset="0"/>
                  <a:sym typeface="Times New Roman"/>
                </a:endParaRPr>
              </a:p>
              <a:p>
                <a:pPr marL="0" indent="0" defTabSz="702076" fontAlgn="base">
                  <a:spcBef>
                    <a:spcPts val="0"/>
                  </a:spcBef>
                  <a:spcAft>
                    <a:spcPct val="0"/>
                  </a:spcAft>
                  <a:buClr>
                    <a:srgbClr val="A5A5A5"/>
                  </a:buClr>
                  <a:buSzPct val="100000"/>
                  <a:buNone/>
                  <a:defRPr/>
                </a:pPr>
                <a:endParaRPr lang="en-IN" sz="1536" dirty="0">
                  <a:solidFill>
                    <a:prstClr val="black"/>
                  </a:solidFill>
                  <a:latin typeface="Calibri"/>
                  <a:cs typeface="Times New Roman" panose="02020603050405020304" pitchFamily="18" charset="0"/>
                </a:endParaRPr>
              </a:p>
            </p:txBody>
          </p:sp>
        </mc:Choice>
        <mc:Fallback xmlns="">
          <p:sp>
            <p:nvSpPr>
              <p:cNvPr id="12" name="Content Placeholder 4">
                <a:extLst>
                  <a:ext uri="{FF2B5EF4-FFF2-40B4-BE49-F238E27FC236}">
                    <a16:creationId xmlns:a16="http://schemas.microsoft.com/office/drawing/2014/main" id="{B8416CC7-FCCD-4275-90C9-655CA55BDFFA}"/>
                  </a:ext>
                </a:extLst>
              </p:cNvPr>
              <p:cNvSpPr txBox="1">
                <a:spLocks noRot="1" noChangeAspect="1" noMove="1" noResize="1" noEditPoints="1" noAdjustHandles="1" noChangeArrowheads="1" noChangeShapeType="1" noTextEdit="1"/>
              </p:cNvSpPr>
              <p:nvPr/>
            </p:nvSpPr>
            <p:spPr>
              <a:xfrm>
                <a:off x="443399" y="1669631"/>
                <a:ext cx="8450015" cy="3299282"/>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BDB93FE9-2A62-4ADD-8591-89A2C3A2309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7FF17A88-E450-4056-97B1-2DD805D7FDC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779195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45249"/>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178</a:t>
            </a:fld>
            <a:endParaRPr lang="en-US" altLang="en-US" sz="921">
              <a:solidFill>
                <a:srgbClr val="898989"/>
              </a:solidFill>
            </a:endParaRPr>
          </a:p>
        </p:txBody>
      </p:sp>
      <p:cxnSp>
        <p:nvCxnSpPr>
          <p:cNvPr id="7" name="Straight Connector 6"/>
          <p:cNvCxnSpPr/>
          <p:nvPr/>
        </p:nvCxnSpPr>
        <p:spPr>
          <a:xfrm>
            <a:off x="275482" y="99220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EC10CF4D-E9D8-4B07-BC44-AD7DD68665E5}"/>
                  </a:ext>
                </a:extLst>
              </p:cNvPr>
              <p:cNvSpPr txBox="1">
                <a:spLocks/>
              </p:cNvSpPr>
              <p:nvPr/>
            </p:nvSpPr>
            <p:spPr>
              <a:xfrm>
                <a:off x="323322" y="1436961"/>
                <a:ext cx="8397920" cy="2934994"/>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10623" indent="-210623" algn="just" defTabSz="702076" fontAlgn="base">
                  <a:spcAft>
                    <a:spcPct val="0"/>
                  </a:spcAft>
                  <a:buClr>
                    <a:srgbClr val="A5A5A5"/>
                  </a:buClr>
                  <a:buSzPct val="100000"/>
                  <a:buBlip>
                    <a:blip r:embed="rId2"/>
                  </a:buBlip>
                  <a:defRPr/>
                </a:pPr>
                <a:r>
                  <a:rPr lang="en-IN" sz="1536" dirty="0">
                    <a:solidFill>
                      <a:prstClr val="black"/>
                    </a:solidFill>
                    <a:latin typeface="Calibri"/>
                    <a:cs typeface="Times New Roman" panose="02020603050405020304" pitchFamily="18" charset="0"/>
                  </a:rPr>
                  <a:t>The optimum beta coefficients may again be found by maximizing the log-likelihood. </a:t>
                </a:r>
              </a:p>
              <a:p>
                <a:pPr marL="210623" indent="-210623" algn="just" defTabSz="702076" fontAlgn="base">
                  <a:spcAft>
                    <a:spcPct val="0"/>
                  </a:spcAft>
                  <a:buClr>
                    <a:srgbClr val="A5A5A5"/>
                  </a:buClr>
                  <a:buSzPct val="100000"/>
                  <a:buBlip>
                    <a:blip r:embed="rId2"/>
                  </a:buBlip>
                  <a:defRPr/>
                </a:pPr>
                <a:endParaRPr lang="en-IN" sz="921" dirty="0">
                  <a:solidFill>
                    <a:prstClr val="black"/>
                  </a:solidFill>
                  <a:latin typeface="Calibri"/>
                  <a:cs typeface="Times New Roman" panose="02020603050405020304" pitchFamily="18" charset="0"/>
                </a:endParaRPr>
              </a:p>
              <a:p>
                <a:pPr marL="210623" indent="-210623" algn="just" defTabSz="702076" fontAlgn="base">
                  <a:spcAft>
                    <a:spcPct val="0"/>
                  </a:spcAft>
                  <a:buClr>
                    <a:srgbClr val="A5A5A5"/>
                  </a:buClr>
                  <a:buSzPct val="100000"/>
                  <a:buBlip>
                    <a:blip r:embed="rId2"/>
                  </a:buBlip>
                  <a:defRPr/>
                </a:pPr>
                <a:r>
                  <a:rPr lang="en-IN" sz="1536" dirty="0">
                    <a:solidFill>
                      <a:prstClr val="black"/>
                    </a:solidFill>
                    <a:latin typeface="Calibri"/>
                    <a:cs typeface="Times New Roman" panose="02020603050405020304" pitchFamily="18" charset="0"/>
                  </a:rPr>
                  <a:t>For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𝐾</m:t>
                    </m:r>
                  </m:oMath>
                </a14:m>
                <a:r>
                  <a:rPr lang="en-IN" sz="1536" dirty="0">
                    <a:solidFill>
                      <a:prstClr val="black"/>
                    </a:solidFill>
                    <a:latin typeface="Calibri"/>
                    <a:cs typeface="Times New Roman" panose="02020603050405020304" pitchFamily="18" charset="0"/>
                  </a:rPr>
                  <a:t> measurements, defining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𝑥</m:t>
                    </m:r>
                    <m:r>
                      <a:rPr lang="en-IN" sz="1536" i="1" baseline="-25000" dirty="0" err="1">
                        <a:solidFill>
                          <a:srgbClr val="002060"/>
                        </a:solidFill>
                        <a:latin typeface="Cambria Math" panose="02040503050406030204" pitchFamily="18" charset="0"/>
                        <a:cs typeface="Times New Roman" panose="02020603050405020304" pitchFamily="18" charset="0"/>
                      </a:rPr>
                      <m:t>𝑘</m:t>
                    </m:r>
                  </m:oMath>
                </a14:m>
                <a:r>
                  <a:rPr lang="en-IN" sz="1536" dirty="0">
                    <a:solidFill>
                      <a:prstClr val="black"/>
                    </a:solidFill>
                    <a:latin typeface="Calibri"/>
                    <a:cs typeface="Times New Roman" panose="02020603050405020304" pitchFamily="18" charset="0"/>
                  </a:rPr>
                  <a:t> as the explanatory vector of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𝑘</m:t>
                    </m:r>
                    <m:r>
                      <a:rPr lang="en-IN" sz="1536" i="1" dirty="0">
                        <a:solidFill>
                          <a:srgbClr val="002060"/>
                        </a:solidFill>
                        <a:latin typeface="Cambria Math" panose="02040503050406030204" pitchFamily="18" charset="0"/>
                        <a:cs typeface="Times New Roman" panose="02020603050405020304" pitchFamily="18" charset="0"/>
                      </a:rPr>
                      <m:t>−</m:t>
                    </m:r>
                    <m:r>
                      <a:rPr lang="en-IN" sz="1536" i="1" dirty="0" err="1">
                        <a:solidFill>
                          <a:srgbClr val="002060"/>
                        </a:solidFill>
                        <a:latin typeface="Cambria Math" panose="02040503050406030204" pitchFamily="18" charset="0"/>
                        <a:cs typeface="Times New Roman" panose="02020603050405020304" pitchFamily="18" charset="0"/>
                      </a:rPr>
                      <m:t>𝑡h</m:t>
                    </m:r>
                  </m:oMath>
                </a14:m>
                <a:r>
                  <a:rPr lang="en-IN" sz="1536" dirty="0">
                    <a:solidFill>
                      <a:prstClr val="black"/>
                    </a:solidFill>
                    <a:latin typeface="Calibri"/>
                    <a:cs typeface="Times New Roman" panose="02020603050405020304" pitchFamily="18" charset="0"/>
                  </a:rPr>
                  <a:t> measurement, and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baseline="-25000" dirty="0" err="1">
                        <a:solidFill>
                          <a:srgbClr val="002060"/>
                        </a:solidFill>
                        <a:latin typeface="Cambria Math" panose="02040503050406030204" pitchFamily="18" charset="0"/>
                        <a:cs typeface="Times New Roman" panose="02020603050405020304" pitchFamily="18" charset="0"/>
                      </a:rPr>
                      <m:t>𝑘</m:t>
                    </m:r>
                  </m:oMath>
                </a14:m>
                <a:r>
                  <a:rPr lang="en-IN" sz="1536" dirty="0">
                    <a:solidFill>
                      <a:prstClr val="black"/>
                    </a:solidFill>
                    <a:latin typeface="Calibri"/>
                    <a:cs typeface="Times New Roman" panose="02020603050405020304" pitchFamily="18" charset="0"/>
                  </a:rPr>
                  <a:t> as the categorical outcome of that measurement, the log likelihood may be written in a form very similar to the simple case of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𝑀</m:t>
                    </m:r>
                    <m:r>
                      <a:rPr lang="en-IN" sz="1536" i="1" dirty="0">
                        <a:solidFill>
                          <a:srgbClr val="002060"/>
                        </a:solidFill>
                        <a:latin typeface="Cambria Math" panose="02040503050406030204" pitchFamily="18" charset="0"/>
                        <a:cs typeface="Times New Roman" panose="02020603050405020304" pitchFamily="18" charset="0"/>
                      </a:rPr>
                      <m:t>=1</m:t>
                    </m:r>
                  </m:oMath>
                </a14:m>
                <a:r>
                  <a:rPr lang="en-IN" sz="1536" dirty="0">
                    <a:solidFill>
                      <a:prstClr val="black"/>
                    </a:solidFill>
                    <a:latin typeface="Calibri"/>
                    <a:cs typeface="Times New Roman" panose="02020603050405020304" pitchFamily="18" charset="0"/>
                  </a:rPr>
                  <a:t>:</a:t>
                </a:r>
              </a:p>
              <a:p>
                <a:pPr marL="210623" indent="-210623" algn="just" defTabSz="702076" fontAlgn="base">
                  <a:spcAft>
                    <a:spcPct val="0"/>
                  </a:spcAft>
                  <a:buClr>
                    <a:srgbClr val="A5A5A5"/>
                  </a:buClr>
                  <a:buSzPct val="100000"/>
                  <a:buBlip>
                    <a:blip r:embed="rId2"/>
                  </a:buBlip>
                  <a:defRPr/>
                </a:pPr>
                <a:endParaRPr lang="en-US" sz="845" dirty="0">
                  <a:solidFill>
                    <a:prstClr val="black"/>
                  </a:solidFill>
                  <a:latin typeface="Calibri"/>
                  <a:cs typeface="Times New Roman" panose="02020603050405020304" pitchFamily="18" charset="0"/>
                </a:endParaRPr>
              </a:p>
              <a:p>
                <a:pPr marL="0" indent="0" algn="just" defTabSz="702076" fontAlgn="base">
                  <a:spcAft>
                    <a:spcPct val="0"/>
                  </a:spcAft>
                  <a:buClr>
                    <a:srgbClr val="A5A5A5"/>
                  </a:buClr>
                  <a:buSzPct val="100000"/>
                  <a:buNone/>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𝓁</m:t>
                      </m:r>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sSub>
                        <m:sSubPr>
                          <m:ctrlPr>
                            <a:rPr lang="en-US" sz="1536" i="1">
                              <a:solidFill>
                                <a:srgbClr val="002060"/>
                              </a:solidFill>
                              <a:latin typeface="Cambria Math" panose="02040503050406030204" pitchFamily="18" charset="0"/>
                            </a:rPr>
                          </m:ctrlPr>
                        </m:sSubPr>
                        <m:e>
                          <m:r>
                            <m:rPr>
                              <m:sty m:val="p"/>
                            </m:rPr>
                            <a:rPr lang="en-IN" sz="1536">
                              <a:solidFill>
                                <a:srgbClr val="002060"/>
                              </a:solidFill>
                              <a:latin typeface="Cambria Math" panose="02040503050406030204" pitchFamily="18" charset="0"/>
                            </a:rPr>
                            <m:t>log</m:t>
                          </m:r>
                        </m:e>
                        <m:sub>
                          <m:r>
                            <a:rPr lang="en-IN" sz="1536" i="1">
                              <a:solidFill>
                                <a:srgbClr val="002060"/>
                              </a:solidFill>
                              <a:latin typeface="Cambria Math" panose="02040503050406030204" pitchFamily="18" charset="0"/>
                            </a:rPr>
                            <m:t>𝑏</m:t>
                          </m:r>
                        </m:sub>
                      </m:sSub>
                      <m:d>
                        <m:dPr>
                          <m:ctrlPr>
                            <a:rPr lang="en-US"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𝑝</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b="1" i="1">
                                      <a:solidFill>
                                        <a:srgbClr val="002060"/>
                                      </a:solidFill>
                                      <a:latin typeface="Cambria Math" panose="02040503050406030204" pitchFamily="18" charset="0"/>
                                    </a:rPr>
                                    <m:t>𝒙</m:t>
                                  </m:r>
                                </m:e>
                                <m:sub>
                                  <m:r>
                                    <a:rPr lang="en-IN" sz="1536" i="1">
                                      <a:solidFill>
                                        <a:srgbClr val="002060"/>
                                      </a:solidFill>
                                      <a:latin typeface="Cambria Math" panose="02040503050406030204" pitchFamily="18" charset="0"/>
                                    </a:rPr>
                                    <m:t>𝑘</m:t>
                                  </m:r>
                                </m:sub>
                              </m:sSub>
                            </m:e>
                          </m:d>
                        </m:e>
                      </m:d>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d>
                        <m:dPr>
                          <m:ctrlPr>
                            <a:rPr lang="en-US"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1−</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e>
                      </m:d>
                      <m:sSub>
                        <m:sSubPr>
                          <m:ctrlPr>
                            <a:rPr lang="en-US" sz="1536" i="1">
                              <a:solidFill>
                                <a:srgbClr val="002060"/>
                              </a:solidFill>
                              <a:latin typeface="Cambria Math" panose="02040503050406030204" pitchFamily="18" charset="0"/>
                            </a:rPr>
                          </m:ctrlPr>
                        </m:sSubPr>
                        <m:e>
                          <m:r>
                            <m:rPr>
                              <m:sty m:val="p"/>
                            </m:rPr>
                            <a:rPr lang="en-IN" sz="1536">
                              <a:solidFill>
                                <a:srgbClr val="002060"/>
                              </a:solidFill>
                              <a:latin typeface="Cambria Math" panose="02040503050406030204" pitchFamily="18" charset="0"/>
                            </a:rPr>
                            <m:t>log</m:t>
                          </m:r>
                        </m:e>
                        <m:sub>
                          <m:r>
                            <a:rPr lang="en-IN" sz="1536" i="1">
                              <a:solidFill>
                                <a:srgbClr val="002060"/>
                              </a:solidFill>
                              <a:latin typeface="Cambria Math" panose="02040503050406030204" pitchFamily="18" charset="0"/>
                            </a:rPr>
                            <m:t>𝑏</m:t>
                          </m:r>
                        </m:sub>
                      </m:sSub>
                      <m:d>
                        <m:dPr>
                          <m:ctrlPr>
                            <a:rPr lang="en-US"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1−</m:t>
                          </m:r>
                          <m:r>
                            <a:rPr lang="en-IN" sz="1536" i="1">
                              <a:solidFill>
                                <a:srgbClr val="002060"/>
                              </a:solidFill>
                              <a:latin typeface="Cambria Math" panose="02040503050406030204" pitchFamily="18" charset="0"/>
                            </a:rPr>
                            <m:t>𝑝</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b="1" i="1">
                                      <a:solidFill>
                                        <a:srgbClr val="002060"/>
                                      </a:solidFill>
                                      <a:latin typeface="Cambria Math" panose="02040503050406030204" pitchFamily="18" charset="0"/>
                                    </a:rPr>
                                    <m:t>𝒙</m:t>
                                  </m:r>
                                </m:e>
                                <m:sub>
                                  <m:r>
                                    <a:rPr lang="en-IN" sz="1536" i="1">
                                      <a:solidFill>
                                        <a:srgbClr val="002060"/>
                                      </a:solidFill>
                                      <a:latin typeface="Cambria Math" panose="02040503050406030204" pitchFamily="18" charset="0"/>
                                    </a:rPr>
                                    <m:t>𝑘</m:t>
                                  </m:r>
                                </m:sub>
                              </m:sSub>
                            </m:e>
                          </m:d>
                        </m:e>
                      </m:d>
                    </m:oMath>
                  </m:oMathPara>
                </a14:m>
                <a:endParaRPr lang="en-US" sz="1536" dirty="0">
                  <a:solidFill>
                    <a:prstClr val="black"/>
                  </a:solidFill>
                  <a:latin typeface="Calibri"/>
                  <a:cs typeface="Times New Roman" panose="02020603050405020304" pitchFamily="18" charset="0"/>
                </a:endParaRPr>
              </a:p>
              <a:p>
                <a:pPr marL="210623" indent="-210623" algn="just" defTabSz="702076" fontAlgn="base">
                  <a:spcAft>
                    <a:spcPct val="0"/>
                  </a:spcAft>
                  <a:buClr>
                    <a:srgbClr val="A5A5A5"/>
                  </a:buClr>
                  <a:buSzPct val="100000"/>
                  <a:buBlip>
                    <a:blip r:embed="rId2"/>
                  </a:buBlip>
                  <a:defRPr/>
                </a:pPr>
                <a:endParaRPr lang="en-US" sz="1536" dirty="0">
                  <a:solidFill>
                    <a:prstClr val="black"/>
                  </a:solidFill>
                  <a:latin typeface="Calibri"/>
                  <a:cs typeface="Times New Roman" panose="02020603050405020304" pitchFamily="18" charset="0"/>
                </a:endParaRPr>
              </a:p>
              <a:p>
                <a:pPr marL="210623" indent="-210623" algn="just" defTabSz="702076" fontAlgn="base">
                  <a:spcAft>
                    <a:spcPct val="0"/>
                  </a:spcAft>
                  <a:buClr>
                    <a:srgbClr val="A5A5A5"/>
                  </a:buClr>
                  <a:buSzPct val="100000"/>
                  <a:buBlip>
                    <a:blip r:embed="rId2"/>
                  </a:buBlip>
                  <a:defRPr/>
                </a:pPr>
                <a:r>
                  <a:rPr lang="en-IN" sz="1536" dirty="0">
                    <a:solidFill>
                      <a:prstClr val="black"/>
                    </a:solidFill>
                    <a:latin typeface="Calibri"/>
                    <a:cs typeface="Times New Roman" panose="02020603050405020304" pitchFamily="18" charset="0"/>
                  </a:rPr>
                  <a:t>Finding the optimum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oMath>
                </a14:m>
                <a:r>
                  <a:rPr lang="en-IN" sz="1536" dirty="0">
                    <a:solidFill>
                      <a:prstClr val="black"/>
                    </a:solidFill>
                    <a:latin typeface="Calibri"/>
                    <a:cs typeface="Times New Roman" panose="02020603050405020304" pitchFamily="18" charset="0"/>
                  </a:rPr>
                  <a:t> parameters will require numerical methods.</a:t>
                </a:r>
                <a:endParaRPr lang="en-US" sz="1536" dirty="0">
                  <a:solidFill>
                    <a:srgbClr val="202122"/>
                  </a:solidFill>
                  <a:highlight>
                    <a:srgbClr val="FFFFFF"/>
                  </a:highlight>
                  <a:latin typeface="Calibri"/>
                  <a:ea typeface="Times New Roman"/>
                  <a:cs typeface="Times New Roman" panose="02020603050405020304" pitchFamily="18" charset="0"/>
                  <a:sym typeface="Times New Roman"/>
                </a:endParaRPr>
              </a:p>
            </p:txBody>
          </p:sp>
        </mc:Choice>
        <mc:Fallback xmlns="">
          <p:sp>
            <p:nvSpPr>
              <p:cNvPr id="12" name="Content Placeholder 4">
                <a:extLst>
                  <a:ext uri="{FF2B5EF4-FFF2-40B4-BE49-F238E27FC236}">
                    <a16:creationId xmlns:a16="http://schemas.microsoft.com/office/drawing/2014/main" id="{EC10CF4D-E9D8-4B07-BC44-AD7DD68665E5}"/>
                  </a:ext>
                </a:extLst>
              </p:cNvPr>
              <p:cNvSpPr txBox="1">
                <a:spLocks noRot="1" noChangeAspect="1" noMove="1" noResize="1" noEditPoints="1" noAdjustHandles="1" noChangeArrowheads="1" noChangeShapeType="1" noTextEdit="1"/>
              </p:cNvSpPr>
              <p:nvPr/>
            </p:nvSpPr>
            <p:spPr>
              <a:xfrm>
                <a:off x="323322" y="1436961"/>
                <a:ext cx="8397920" cy="293499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37A5F5E9-C70E-489C-B65B-25F15716712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C4D5C1B6-D7EA-437A-9D37-39951554BF7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1600722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179</a:t>
            </a:fld>
            <a:endParaRPr lang="en-US" altLang="en-US" sz="921">
              <a:solidFill>
                <a:srgbClr val="898989"/>
              </a:solidFill>
            </a:endParaRPr>
          </a:p>
        </p:txBody>
      </p:sp>
      <p:cxnSp>
        <p:nvCxnSpPr>
          <p:cNvPr id="7" name="Straight Connector 6"/>
          <p:cNvCxnSpPr/>
          <p:nvPr/>
        </p:nvCxnSpPr>
        <p:spPr>
          <a:xfrm>
            <a:off x="213316" y="97392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ontent Placeholder 4">
                <a:extLst>
                  <a:ext uri="{FF2B5EF4-FFF2-40B4-BE49-F238E27FC236}">
                    <a16:creationId xmlns:a16="http://schemas.microsoft.com/office/drawing/2014/main" id="{05FA9428-C455-466C-ADA1-F8B972E2D9AC}"/>
                  </a:ext>
                </a:extLst>
              </p:cNvPr>
              <p:cNvSpPr txBox="1">
                <a:spLocks/>
              </p:cNvSpPr>
              <p:nvPr/>
            </p:nvSpPr>
            <p:spPr>
              <a:xfrm>
                <a:off x="337648" y="1833226"/>
                <a:ext cx="8410112" cy="2458786"/>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10623" indent="-210623" algn="just" defTabSz="702076" fontAlgn="base">
                  <a:spcAft>
                    <a:spcPct val="0"/>
                  </a:spcAft>
                  <a:buClr>
                    <a:srgbClr val="A5A5A5"/>
                  </a:buClr>
                  <a:buBlip>
                    <a:blip r:embed="rId2"/>
                  </a:buBlip>
                  <a:defRPr/>
                </a:pPr>
                <a:r>
                  <a:rPr lang="en-IN" sz="1536" dirty="0">
                    <a:solidFill>
                      <a:prstClr val="black"/>
                    </a:solidFill>
                    <a:latin typeface="Calibri"/>
                    <a:cs typeface="Times New Roman" panose="02020603050405020304" pitchFamily="18" charset="0"/>
                  </a:rPr>
                  <a:t>One useful technique is to equate the derivatives of the log likelihood with respect to each of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𝛽</m:t>
                    </m:r>
                  </m:oMath>
                </a14:m>
                <a:r>
                  <a:rPr lang="en-IN" sz="1536" dirty="0">
                    <a:solidFill>
                      <a:prstClr val="black"/>
                    </a:solidFill>
                    <a:latin typeface="Calibri"/>
                    <a:cs typeface="Times New Roman" panose="02020603050405020304" pitchFamily="18" charset="0"/>
                  </a:rPr>
                  <a:t> parameters to zero yielding a set of equations which will hold at the maximum of the log likelihood:</a:t>
                </a:r>
              </a:p>
              <a:p>
                <a:pPr marL="210623" indent="-210623" algn="just" defTabSz="702076" fontAlgn="base">
                  <a:spcAft>
                    <a:spcPct val="0"/>
                  </a:spcAft>
                  <a:buClr>
                    <a:srgbClr val="A5A5A5"/>
                  </a:buClr>
                  <a:buBlip>
                    <a:blip r:embed="rId2"/>
                  </a:buBlip>
                  <a:defRPr/>
                </a:pPr>
                <a:endParaRPr lang="en-US" sz="1536" dirty="0">
                  <a:solidFill>
                    <a:prstClr val="black"/>
                  </a:solidFill>
                  <a:latin typeface="Calibri"/>
                  <a:cs typeface="Times New Roman" panose="02020603050405020304" pitchFamily="18" charset="0"/>
                </a:endParaRPr>
              </a:p>
              <a:p>
                <a:pPr marL="0" indent="0" algn="just" defTabSz="702076" fontAlgn="base">
                  <a:spcAft>
                    <a:spcPct val="0"/>
                  </a:spcAft>
                  <a:buClr>
                    <a:srgbClr val="A5A5A5"/>
                  </a:buClr>
                  <a:buNone/>
                  <a:defRPr/>
                </a:pPr>
                <a14:m>
                  <m:oMathPara xmlns:m="http://schemas.openxmlformats.org/officeDocument/2006/math">
                    <m:oMathParaPr>
                      <m:jc m:val="centerGroup"/>
                    </m:oMathParaPr>
                    <m:oMath xmlns:m="http://schemas.openxmlformats.org/officeDocument/2006/math">
                      <m:f>
                        <m:fPr>
                          <m:ctrlPr>
                            <a:rPr lang="en-US" sz="1536" i="1">
                              <a:solidFill>
                                <a:srgbClr val="002060"/>
                              </a:solidFill>
                              <a:latin typeface="Cambria Math" panose="02040503050406030204" pitchFamily="18" charset="0"/>
                            </a:rPr>
                          </m:ctrlPr>
                        </m:fPr>
                        <m:num>
                          <m:r>
                            <a:rPr lang="en-IN" sz="1536">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𝓁</m:t>
                          </m:r>
                        </m:num>
                        <m:den>
                          <m:r>
                            <a:rPr lang="en-IN"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𝑚</m:t>
                              </m:r>
                            </m:sub>
                          </m:sSub>
                        </m:den>
                      </m:f>
                      <m:r>
                        <a:rPr lang="en-IN" sz="1536" i="1">
                          <a:solidFill>
                            <a:srgbClr val="002060"/>
                          </a:solidFill>
                          <a:latin typeface="Cambria Math" panose="02040503050406030204" pitchFamily="18" charset="0"/>
                        </a:rPr>
                        <m:t>=0=</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𝑚𝑘</m:t>
                          </m:r>
                        </m:sub>
                      </m:sSub>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r>
                        <a:rPr lang="en-IN" sz="1536" i="1">
                          <a:solidFill>
                            <a:srgbClr val="002060"/>
                          </a:solidFill>
                          <a:latin typeface="Cambria Math" panose="02040503050406030204" pitchFamily="18" charset="0"/>
                        </a:rPr>
                        <m:t>𝑝</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b="1" i="1">
                                  <a:solidFill>
                                    <a:srgbClr val="002060"/>
                                  </a:solidFill>
                                  <a:latin typeface="Cambria Math" panose="02040503050406030204" pitchFamily="18" charset="0"/>
                                </a:rPr>
                                <m:t>𝒙</m:t>
                              </m:r>
                            </m:e>
                            <m:sub>
                              <m:r>
                                <a:rPr lang="en-IN" sz="1536" i="1">
                                  <a:solidFill>
                                    <a:srgbClr val="002060"/>
                                  </a:solidFill>
                                  <a:latin typeface="Cambria Math" panose="02040503050406030204" pitchFamily="18" charset="0"/>
                                </a:rPr>
                                <m:t>𝑘</m:t>
                              </m:r>
                            </m:sub>
                          </m:sSub>
                        </m:e>
                      </m:d>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𝑚𝑘</m:t>
                          </m:r>
                        </m:sub>
                      </m:sSub>
                    </m:oMath>
                  </m:oMathPara>
                </a14:m>
                <a:endParaRPr lang="en-US" sz="1536" dirty="0">
                  <a:solidFill>
                    <a:prstClr val="black"/>
                  </a:solidFill>
                  <a:latin typeface="Calibri"/>
                  <a:cs typeface="Times New Roman" panose="02020603050405020304" pitchFamily="18" charset="0"/>
                </a:endParaRPr>
              </a:p>
              <a:p>
                <a:pPr marL="0" indent="0" algn="just" defTabSz="702076" fontAlgn="base">
                  <a:spcAft>
                    <a:spcPct val="0"/>
                  </a:spcAft>
                  <a:buClr>
                    <a:srgbClr val="A5A5A5"/>
                  </a:buClr>
                  <a:buNone/>
                  <a:defRPr/>
                </a:pPr>
                <a:endParaRPr lang="en-US" sz="1536" dirty="0">
                  <a:solidFill>
                    <a:prstClr val="black"/>
                  </a:solidFill>
                  <a:latin typeface="Calibri"/>
                  <a:cs typeface="Times New Roman" panose="02020603050405020304" pitchFamily="18" charset="0"/>
                </a:endParaRPr>
              </a:p>
              <a:p>
                <a:pPr marL="280831" lvl="1" indent="0" algn="just" defTabSz="702076" fontAlgn="base">
                  <a:spcAft>
                    <a:spcPct val="0"/>
                  </a:spcAft>
                  <a:buClr>
                    <a:srgbClr val="5B9BD5"/>
                  </a:buClr>
                  <a:buNone/>
                  <a:defRPr/>
                </a:pPr>
                <a:r>
                  <a:rPr lang="en-IN" sz="1536" dirty="0">
                    <a:solidFill>
                      <a:prstClr val="black"/>
                    </a:solidFill>
                    <a:latin typeface="Calibri"/>
                    <a:cs typeface="Times New Roman" panose="02020603050405020304" pitchFamily="18" charset="0"/>
                  </a:rPr>
                  <a:t>where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𝑥</m:t>
                    </m:r>
                    <m:r>
                      <a:rPr lang="en-IN" sz="1536" i="1" baseline="-25000" dirty="0" err="1">
                        <a:solidFill>
                          <a:srgbClr val="002060"/>
                        </a:solidFill>
                        <a:latin typeface="Cambria Math" panose="02040503050406030204" pitchFamily="18" charset="0"/>
                        <a:cs typeface="Times New Roman" panose="02020603050405020304" pitchFamily="18" charset="0"/>
                      </a:rPr>
                      <m:t>𝑚𝑘</m:t>
                    </m:r>
                  </m:oMath>
                </a14:m>
                <a:r>
                  <a:rPr lang="en-IN" sz="1536" dirty="0">
                    <a:solidFill>
                      <a:prstClr val="black"/>
                    </a:solidFill>
                    <a:latin typeface="Calibri"/>
                    <a:cs typeface="Times New Roman" panose="02020603050405020304" pitchFamily="18" charset="0"/>
                  </a:rPr>
                  <a:t> is the value of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𝑥</m:t>
                    </m:r>
                    <m:r>
                      <a:rPr lang="en-IN" sz="1536" i="1" baseline="-25000" dirty="0" err="1">
                        <a:solidFill>
                          <a:srgbClr val="002060"/>
                        </a:solidFill>
                        <a:latin typeface="Cambria Math" panose="02040503050406030204" pitchFamily="18" charset="0"/>
                        <a:cs typeface="Times New Roman" panose="02020603050405020304" pitchFamily="18" charset="0"/>
                      </a:rPr>
                      <m:t>𝑚</m:t>
                    </m:r>
                  </m:oMath>
                </a14:m>
                <a:r>
                  <a:rPr lang="en-IN" sz="1536" dirty="0">
                    <a:solidFill>
                      <a:prstClr val="black"/>
                    </a:solidFill>
                    <a:latin typeface="Calibri"/>
                    <a:cs typeface="Times New Roman" panose="02020603050405020304" pitchFamily="18" charset="0"/>
                  </a:rPr>
                  <a:t> explanatory variable from the </a:t>
                </a:r>
                <a:r>
                  <a:rPr lang="en-IN" sz="1536" i="1" dirty="0">
                    <a:solidFill>
                      <a:srgbClr val="002060"/>
                    </a:solidFill>
                    <a:latin typeface="Calibri"/>
                    <a:cs typeface="Times New Roman" panose="02020603050405020304" pitchFamily="18" charset="0"/>
                  </a:rPr>
                  <a:t>k-</a:t>
                </a:r>
                <a:r>
                  <a:rPr lang="en-IN" sz="1536" i="1" dirty="0" err="1">
                    <a:solidFill>
                      <a:srgbClr val="002060"/>
                    </a:solidFill>
                    <a:latin typeface="Calibri"/>
                    <a:cs typeface="Times New Roman" panose="02020603050405020304" pitchFamily="18" charset="0"/>
                  </a:rPr>
                  <a:t>th</a:t>
                </a:r>
                <a:r>
                  <a:rPr lang="en-IN" sz="1536" dirty="0">
                    <a:solidFill>
                      <a:prstClr val="black"/>
                    </a:solidFill>
                    <a:latin typeface="Calibri"/>
                    <a:cs typeface="Times New Roman" panose="02020603050405020304" pitchFamily="18" charset="0"/>
                  </a:rPr>
                  <a:t> measurement.</a:t>
                </a:r>
              </a:p>
            </p:txBody>
          </p:sp>
        </mc:Choice>
        <mc:Fallback xmlns="">
          <p:sp>
            <p:nvSpPr>
              <p:cNvPr id="12" name="Content Placeholder 4">
                <a:extLst>
                  <a:ext uri="{FF2B5EF4-FFF2-40B4-BE49-F238E27FC236}">
                    <a16:creationId xmlns:a16="http://schemas.microsoft.com/office/drawing/2014/main" id="{05FA9428-C455-466C-ADA1-F8B972E2D9AC}"/>
                  </a:ext>
                </a:extLst>
              </p:cNvPr>
              <p:cNvSpPr txBox="1">
                <a:spLocks noRot="1" noChangeAspect="1" noMove="1" noResize="1" noEditPoints="1" noAdjustHandles="1" noChangeArrowheads="1" noChangeShapeType="1" noTextEdit="1"/>
              </p:cNvSpPr>
              <p:nvPr/>
            </p:nvSpPr>
            <p:spPr>
              <a:xfrm>
                <a:off x="337648" y="1833226"/>
                <a:ext cx="8410112" cy="2458786"/>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F97E0328-C54A-48B8-8B05-F5B88C209CB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93AF0A62-DCE0-497B-BC22-89B4E9B8929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36135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93139"/>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Form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a:t>
            </a:fld>
            <a:endParaRPr lang="en-US" altLang="en-US" sz="921">
              <a:solidFill>
                <a:srgbClr val="898989"/>
              </a:solidFill>
            </a:endParaRPr>
          </a:p>
        </p:txBody>
      </p:sp>
      <p:cxnSp>
        <p:nvCxnSpPr>
          <p:cNvPr id="7" name="Straight Connector 6"/>
          <p:cNvCxnSpPr/>
          <p:nvPr/>
        </p:nvCxnSpPr>
        <p:spPr>
          <a:xfrm>
            <a:off x="337648"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10A01DA-3AA4-4049-88AA-C50E7BCF76D3}"/>
              </a:ext>
            </a:extLst>
          </p:cNvPr>
          <p:cNvSpPr/>
          <p:nvPr/>
        </p:nvSpPr>
        <p:spPr>
          <a:xfrm>
            <a:off x="440205" y="2882184"/>
            <a:ext cx="6762356" cy="1271399"/>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r>
              <a:rPr lang="en-US" sz="1536" dirty="0">
                <a:solidFill>
                  <a:schemeClr val="tx1"/>
                </a:solidFill>
              </a:rPr>
              <a:t>A correlation is linear when two variables</a:t>
            </a:r>
          </a:p>
          <a:p>
            <a:pPr algn="just"/>
            <a:r>
              <a:rPr lang="en-US" sz="1536" dirty="0">
                <a:solidFill>
                  <a:schemeClr val="tx1"/>
                </a:solidFill>
              </a:rPr>
              <a:t>change at constant rate.</a:t>
            </a:r>
          </a:p>
        </p:txBody>
      </p:sp>
      <p:sp>
        <p:nvSpPr>
          <p:cNvPr id="3" name="Rectangle 2"/>
          <p:cNvSpPr/>
          <p:nvPr/>
        </p:nvSpPr>
        <p:spPr>
          <a:xfrm>
            <a:off x="440205" y="1280031"/>
            <a:ext cx="8217658" cy="898301"/>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2000" dirty="0"/>
              <a:t>Concerning the form of a correlation, it could be linear, non-linear, or monotonic.</a:t>
            </a:r>
          </a:p>
        </p:txBody>
      </p:sp>
      <p:sp>
        <p:nvSpPr>
          <p:cNvPr id="8" name="Rectangle 7"/>
          <p:cNvSpPr/>
          <p:nvPr/>
        </p:nvSpPr>
        <p:spPr>
          <a:xfrm>
            <a:off x="702112" y="2735327"/>
            <a:ext cx="1921055" cy="252445"/>
          </a:xfrm>
          <a:prstGeom prst="rect">
            <a:avLst/>
          </a:prstGeom>
          <a:solidFill>
            <a:srgbClr val="00B0F0"/>
          </a:solidFill>
          <a:ln>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36" dirty="0">
                <a:solidFill>
                  <a:schemeClr val="tx1"/>
                </a:solidFill>
              </a:rPr>
              <a:t>Linear Correlation</a:t>
            </a:r>
          </a:p>
        </p:txBody>
      </p:sp>
      <p:sp>
        <p:nvSpPr>
          <p:cNvPr id="12" name="Rectangle 11">
            <a:extLst>
              <a:ext uri="{FF2B5EF4-FFF2-40B4-BE49-F238E27FC236}">
                <a16:creationId xmlns:a16="http://schemas.microsoft.com/office/drawing/2014/main" id="{410A01DA-3AA4-4049-88AA-C50E7BCF76D3}"/>
              </a:ext>
            </a:extLst>
          </p:cNvPr>
          <p:cNvSpPr/>
          <p:nvPr/>
        </p:nvSpPr>
        <p:spPr>
          <a:xfrm>
            <a:off x="440205" y="4934019"/>
            <a:ext cx="6762356" cy="121050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r>
              <a:rPr lang="en-US" sz="1536" dirty="0"/>
              <a:t>In this case, the relationship between </a:t>
            </a:r>
          </a:p>
          <a:p>
            <a:pPr algn="just"/>
            <a:r>
              <a:rPr lang="en-US" sz="1536" dirty="0"/>
              <a:t>the variables graph as a curved pattern </a:t>
            </a:r>
          </a:p>
          <a:p>
            <a:pPr algn="just"/>
            <a:r>
              <a:rPr lang="en-US" sz="1536" dirty="0"/>
              <a:t>parabola, hyperbola … </a:t>
            </a:r>
            <a:r>
              <a:rPr lang="en-US" sz="1536" dirty="0" err="1"/>
              <a:t>etc</a:t>
            </a:r>
            <a:r>
              <a:rPr lang="en-US" sz="1536" dirty="0"/>
              <a:t>).</a:t>
            </a:r>
          </a:p>
        </p:txBody>
      </p:sp>
      <p:sp>
        <p:nvSpPr>
          <p:cNvPr id="14" name="Rectangle 13"/>
          <p:cNvSpPr/>
          <p:nvPr/>
        </p:nvSpPr>
        <p:spPr>
          <a:xfrm>
            <a:off x="702112" y="4694189"/>
            <a:ext cx="2647258" cy="326492"/>
          </a:xfrm>
          <a:prstGeom prst="rect">
            <a:avLst/>
          </a:prstGeom>
          <a:solidFill>
            <a:srgbClr val="00B0F0"/>
          </a:solidFill>
          <a:ln>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36" dirty="0">
                <a:solidFill>
                  <a:schemeClr val="tx1"/>
                </a:solidFill>
              </a:rPr>
              <a:t>Non-linear Correlation</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1012" y="2901584"/>
            <a:ext cx="1865244" cy="1236182"/>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7286"/>
          <a:stretch/>
        </p:blipFill>
        <p:spPr>
          <a:xfrm>
            <a:off x="4821012" y="4950936"/>
            <a:ext cx="1865244" cy="1193590"/>
          </a:xfrm>
          <a:prstGeom prst="rect">
            <a:avLst/>
          </a:prstGeom>
        </p:spPr>
      </p:pic>
      <p:sp>
        <p:nvSpPr>
          <p:cNvPr id="2" name="Date Placeholder 1">
            <a:extLst>
              <a:ext uri="{FF2B5EF4-FFF2-40B4-BE49-F238E27FC236}">
                <a16:creationId xmlns:a16="http://schemas.microsoft.com/office/drawing/2014/main" id="{FC10EAEB-25F5-32F1-B802-247CBF81012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AEB4429B-CEB5-CE0F-870B-ACEF882EF3C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4386970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Two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180</a:t>
            </a:fld>
            <a:endParaRPr lang="en-US" altLang="en-US" sz="921">
              <a:solidFill>
                <a:srgbClr val="898989"/>
              </a:solidFill>
            </a:endParaRPr>
          </a:p>
        </p:txBody>
      </p:sp>
      <p:cxnSp>
        <p:nvCxnSpPr>
          <p:cNvPr id="7" name="Straight Connector 6"/>
          <p:cNvCxnSpPr/>
          <p:nvPr/>
        </p:nvCxnSpPr>
        <p:spPr>
          <a:xfrm>
            <a:off x="275482" y="97392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DD8277F-0219-4B82-8B94-480A691BD15E}"/>
                  </a:ext>
                </a:extLst>
              </p:cNvPr>
              <p:cNvSpPr/>
              <p:nvPr/>
            </p:nvSpPr>
            <p:spPr>
              <a:xfrm>
                <a:off x="275482" y="1242119"/>
                <a:ext cx="8545430" cy="3134806"/>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marL="263279" indent="-263279" defTabSz="702076" eaLnBrk="0" fontAlgn="base" hangingPunct="0">
                  <a:lnSpc>
                    <a:spcPct val="150000"/>
                  </a:lnSpc>
                  <a:spcBef>
                    <a:spcPct val="0"/>
                  </a:spcBef>
                  <a:spcAft>
                    <a:spcPct val="0"/>
                  </a:spcAft>
                  <a:buBlip>
                    <a:blip r:embed="rId2"/>
                  </a:buBlip>
                  <a:defRPr/>
                </a:pPr>
                <a:r>
                  <a:rPr lang="en-IN" sz="1536" dirty="0">
                    <a:solidFill>
                      <a:prstClr val="black"/>
                    </a:solidFill>
                    <a:latin typeface="Calibri"/>
                    <a:cs typeface="Times New Roman" panose="02020603050405020304" pitchFamily="18" charset="0"/>
                  </a:rPr>
                  <a:t>Consider an example with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𝑀</m:t>
                    </m:r>
                    <m:r>
                      <a:rPr lang="en-IN" sz="1536" i="1" dirty="0">
                        <a:solidFill>
                          <a:srgbClr val="002060"/>
                        </a:solidFill>
                        <a:latin typeface="Cambria Math" panose="02040503050406030204" pitchFamily="18" charset="0"/>
                        <a:cs typeface="Times New Roman" panose="02020603050405020304" pitchFamily="18" charset="0"/>
                      </a:rPr>
                      <m:t>=2</m:t>
                    </m:r>
                  </m:oMath>
                </a14:m>
                <a:r>
                  <a:rPr lang="en-IN" sz="1536" dirty="0">
                    <a:solidFill>
                      <a:prstClr val="black"/>
                    </a:solidFill>
                    <a:latin typeface="Calibri"/>
                    <a:cs typeface="Times New Roman" panose="02020603050405020304" pitchFamily="18" charset="0"/>
                  </a:rPr>
                  <a:t> explanatory variables</a:t>
                </a:r>
                <a:r>
                  <a:rPr lang="en-IN" sz="1536" i="1" dirty="0">
                    <a:solidFill>
                      <a:prstClr val="black"/>
                    </a:solidFill>
                    <a:latin typeface="Calibri"/>
                    <a:cs typeface="Times New Roman" panose="02020603050405020304" pitchFamily="18" charset="0"/>
                  </a:rPr>
                  <a:t>,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𝑏</m:t>
                    </m:r>
                    <m:r>
                      <a:rPr lang="en-IN" sz="1536" i="1" dirty="0">
                        <a:solidFill>
                          <a:srgbClr val="002060"/>
                        </a:solidFill>
                        <a:latin typeface="Cambria Math" panose="02040503050406030204" pitchFamily="18" charset="0"/>
                        <a:cs typeface="Times New Roman" panose="02020603050405020304" pitchFamily="18" charset="0"/>
                      </a:rPr>
                      <m:t>=10</m:t>
                    </m:r>
                  </m:oMath>
                </a14:m>
                <a:r>
                  <a:rPr lang="en-IN" sz="1536" dirty="0">
                    <a:solidFill>
                      <a:prstClr val="black"/>
                    </a:solidFill>
                    <a:latin typeface="Calibri"/>
                    <a:cs typeface="Times New Roman" panose="02020603050405020304" pitchFamily="18" charset="0"/>
                  </a:rPr>
                  <a:t>, and coefficients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 −3</m:t>
                    </m:r>
                  </m:oMath>
                </a14:m>
                <a:r>
                  <a:rPr lang="en-IN" sz="1536" dirty="0">
                    <a:solidFill>
                      <a:prstClr val="black"/>
                    </a:solidFill>
                    <a:latin typeface="Calibri"/>
                    <a:cs typeface="Times New Roman" panose="02020603050405020304" pitchFamily="18" charset="0"/>
                  </a:rPr>
                  <a:t>,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=1</m:t>
                    </m:r>
                  </m:oMath>
                </a14:m>
                <a:r>
                  <a:rPr lang="en-IN" sz="1536" dirty="0">
                    <a:solidFill>
                      <a:prstClr val="black"/>
                    </a:solidFill>
                    <a:latin typeface="Calibri"/>
                    <a:cs typeface="Times New Roman" panose="02020603050405020304" pitchFamily="18" charset="0"/>
                  </a:rPr>
                  <a:t>, and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r>
                      <a:rPr lang="en-IN" sz="1536" i="1">
                        <a:solidFill>
                          <a:srgbClr val="002060"/>
                        </a:solidFill>
                        <a:latin typeface="Cambria Math" panose="02040503050406030204" pitchFamily="18" charset="0"/>
                      </a:rPr>
                      <m:t>=2</m:t>
                    </m:r>
                  </m:oMath>
                </a14:m>
                <a:r>
                  <a:rPr lang="en-IN" sz="1536" dirty="0">
                    <a:solidFill>
                      <a:prstClr val="black"/>
                    </a:solidFill>
                    <a:latin typeface="Calibri"/>
                    <a:cs typeface="Times New Roman" panose="02020603050405020304" pitchFamily="18" charset="0"/>
                  </a:rPr>
                  <a:t> which have been determined. </a:t>
                </a:r>
              </a:p>
              <a:p>
                <a:pPr marL="263279" indent="-263279" defTabSz="702076" eaLnBrk="0" fontAlgn="base" hangingPunct="0">
                  <a:spcBef>
                    <a:spcPct val="0"/>
                  </a:spcBef>
                  <a:spcAft>
                    <a:spcPct val="0"/>
                  </a:spcAft>
                  <a:buBlip>
                    <a:blip r:embed="rId2"/>
                  </a:buBlip>
                  <a:defRPr/>
                </a:pPr>
                <a:endParaRPr lang="en-IN" sz="1536" dirty="0">
                  <a:solidFill>
                    <a:prstClr val="black"/>
                  </a:solidFill>
                  <a:latin typeface="Calibri"/>
                  <a:cs typeface="Times New Roman" panose="02020603050405020304" pitchFamily="18" charset="0"/>
                </a:endParaRPr>
              </a:p>
              <a:p>
                <a:pPr marL="263279" indent="-263279" defTabSz="702076" eaLnBrk="0" fontAlgn="base" hangingPunct="0">
                  <a:spcBef>
                    <a:spcPct val="0"/>
                  </a:spcBef>
                  <a:spcAft>
                    <a:spcPct val="0"/>
                  </a:spcAft>
                  <a:buBlip>
                    <a:blip r:embed="rId2"/>
                  </a:buBlip>
                  <a:defRPr/>
                </a:pPr>
                <a:r>
                  <a:rPr lang="en-IN" sz="1536" dirty="0">
                    <a:solidFill>
                      <a:prstClr val="black"/>
                    </a:solidFill>
                    <a:latin typeface="Calibri"/>
                    <a:cs typeface="Times New Roman" panose="02020603050405020304" pitchFamily="18" charset="0"/>
                  </a:rPr>
                  <a:t>To be concrete, the model is:</a:t>
                </a:r>
                <a:endParaRPr lang="en-US" sz="1536" dirty="0">
                  <a:solidFill>
                    <a:prstClr val="black"/>
                  </a:solidFill>
                  <a:latin typeface="Calibri"/>
                  <a:cs typeface="Times New Roman" panose="02020603050405020304" pitchFamily="18" charset="0"/>
                </a:endParaRPr>
              </a:p>
              <a:p>
                <a:pPr defTabSz="702076" eaLnBrk="0" fontAlgn="base" hangingPunct="0">
                  <a:spcAft>
                    <a:spcPct val="0"/>
                  </a:spcAft>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𝑡</m:t>
                      </m:r>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m:rPr>
                              <m:sty m:val="p"/>
                            </m:rPr>
                            <a:rPr lang="en-IN" sz="1536">
                              <a:solidFill>
                                <a:srgbClr val="002060"/>
                              </a:solidFill>
                              <a:latin typeface="Cambria Math" panose="02040503050406030204" pitchFamily="18" charset="0"/>
                            </a:rPr>
                            <m:t>log</m:t>
                          </m:r>
                        </m:e>
                        <m:sub>
                          <m:r>
                            <a:rPr lang="en-IN" sz="1536" i="1">
                              <a:solidFill>
                                <a:srgbClr val="002060"/>
                              </a:solidFill>
                              <a:latin typeface="Cambria Math" panose="02040503050406030204" pitchFamily="18" charset="0"/>
                            </a:rPr>
                            <m:t>10</m:t>
                          </m:r>
                        </m:sub>
                      </m:sSub>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𝑝</m:t>
                          </m:r>
                        </m:num>
                        <m:den>
                          <m:r>
                            <a:rPr lang="en-IN" sz="1536" i="1">
                              <a:solidFill>
                                <a:srgbClr val="002060"/>
                              </a:solidFill>
                              <a:latin typeface="Cambria Math" panose="02040503050406030204" pitchFamily="18" charset="0"/>
                            </a:rPr>
                            <m:t>1−</m:t>
                          </m:r>
                          <m:r>
                            <a:rPr lang="en-IN" sz="1536" i="1">
                              <a:solidFill>
                                <a:srgbClr val="002060"/>
                              </a:solidFill>
                              <a:latin typeface="Cambria Math" panose="02040503050406030204" pitchFamily="18" charset="0"/>
                            </a:rPr>
                            <m:t>𝑝</m:t>
                          </m:r>
                        </m:den>
                      </m:f>
                      <m:r>
                        <a:rPr lang="en-IN" sz="1536" i="1">
                          <a:solidFill>
                            <a:srgbClr val="002060"/>
                          </a:solidFill>
                          <a:latin typeface="Cambria Math" panose="02040503050406030204" pitchFamily="18" charset="0"/>
                        </a:rPr>
                        <m:t>=−3+</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+2</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oMath>
                  </m:oMathPara>
                </a14:m>
                <a:endParaRPr lang="en-US" sz="1536" dirty="0">
                  <a:solidFill>
                    <a:srgbClr val="002060"/>
                  </a:solidFill>
                  <a:highlight>
                    <a:srgbClr val="FFFFFF"/>
                  </a:highlight>
                  <a:latin typeface="Calibri"/>
                  <a:ea typeface="Times New Roman"/>
                  <a:cs typeface="Times New Roman" panose="02020603050405020304" pitchFamily="18" charset="0"/>
                  <a:sym typeface="Times New Roman"/>
                </a:endParaRPr>
              </a:p>
              <a:p>
                <a:pPr marL="263279" indent="-263279" defTabSz="702076" eaLnBrk="0" fontAlgn="base" hangingPunct="0">
                  <a:spcAft>
                    <a:spcPct val="0"/>
                  </a:spcAft>
                  <a:buBlip>
                    <a:blip r:embed="rId2"/>
                  </a:buBlip>
                  <a:defRPr/>
                </a:pPr>
                <a:endParaRPr lang="en-US" sz="1536" dirty="0">
                  <a:solidFill>
                    <a:srgbClr val="202122"/>
                  </a:solidFill>
                  <a:highlight>
                    <a:srgbClr val="FFFFFF"/>
                  </a:highlight>
                  <a:latin typeface="Calibri"/>
                  <a:ea typeface="Times New Roman"/>
                  <a:cs typeface="Times New Roman" panose="02020603050405020304" pitchFamily="18" charset="0"/>
                  <a:sym typeface="Times New Roman"/>
                </a:endParaRPr>
              </a:p>
              <a:p>
                <a:pPr defTabSz="702076" eaLnBrk="0" fontAlgn="base" hangingPunct="0">
                  <a:spcAft>
                    <a:spcPct val="0"/>
                  </a:spcAft>
                  <a:defRPr/>
                </a:pPr>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𝑝</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𝛽</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den>
                      </m:f>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sup>
                          </m:sSup>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sup>
                          </m:sSup>
                        </m:den>
                      </m:f>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𝑏</m:t>
                              </m:r>
                            </m:e>
                            <m:sup>
                              <m:r>
                                <a:rPr lang="en-IN" sz="1536" i="1">
                                  <a:solidFill>
                                    <a:srgbClr val="002060"/>
                                  </a:solidFill>
                                  <a:latin typeface="Cambria Math" panose="02040503050406030204" pitchFamily="18" charset="0"/>
                                </a:rPr>
                                <m:t>−</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2</m:t>
                                      </m:r>
                                    </m:sub>
                                  </m:sSub>
                                </m:e>
                              </m:d>
                            </m:sup>
                          </m:sSup>
                        </m:den>
                      </m:f>
                    </m:oMath>
                  </m:oMathPara>
                </a14:m>
                <a:endParaRPr lang="en-US" sz="1536" dirty="0">
                  <a:solidFill>
                    <a:srgbClr val="202122"/>
                  </a:solidFill>
                  <a:highlight>
                    <a:srgbClr val="FFFFFF"/>
                  </a:highlight>
                  <a:latin typeface="Calibri"/>
                  <a:ea typeface="Times New Roman"/>
                  <a:cs typeface="Times New Roman" panose="02020603050405020304" pitchFamily="18" charset="0"/>
                  <a:sym typeface="Times New Roman"/>
                </a:endParaRPr>
              </a:p>
              <a:p>
                <a:pPr marL="263279" indent="-263279" defTabSz="702076" eaLnBrk="0" fontAlgn="base" hangingPunct="0">
                  <a:spcAft>
                    <a:spcPct val="0"/>
                  </a:spcAft>
                  <a:buBlip>
                    <a:blip r:embed="rId2"/>
                  </a:buBlip>
                  <a:defRPr/>
                </a:pPr>
                <a:endParaRPr lang="en-US" sz="1536" dirty="0">
                  <a:solidFill>
                    <a:srgbClr val="202122"/>
                  </a:solidFill>
                  <a:highlight>
                    <a:srgbClr val="FFFFFF"/>
                  </a:highlight>
                  <a:latin typeface="Calibri"/>
                  <a:ea typeface="Times New Roman"/>
                  <a:cs typeface="Times New Roman" panose="02020603050405020304" pitchFamily="18" charset="0"/>
                  <a:sym typeface="Times New Roman"/>
                </a:endParaRPr>
              </a:p>
              <a:p>
                <a:pPr marL="351038" lvl="1" defTabSz="702076" eaLnBrk="0" fontAlgn="base" hangingPunct="0">
                  <a:spcAft>
                    <a:spcPct val="0"/>
                  </a:spcAft>
                  <a:defRPr/>
                </a:pPr>
                <a:r>
                  <a:rPr lang="en-IN" sz="1536" dirty="0">
                    <a:solidFill>
                      <a:prstClr val="black"/>
                    </a:solidFill>
                    <a:latin typeface="Calibri"/>
                  </a:rPr>
                  <a:t>where </a:t>
                </a:r>
                <a14:m>
                  <m:oMath xmlns:m="http://schemas.openxmlformats.org/officeDocument/2006/math">
                    <m:r>
                      <a:rPr lang="en-IN" sz="1536" i="1" dirty="0">
                        <a:solidFill>
                          <a:srgbClr val="002060"/>
                        </a:solidFill>
                        <a:latin typeface="Cambria Math" panose="02040503050406030204" pitchFamily="18" charset="0"/>
                      </a:rPr>
                      <m:t>𝑝</m:t>
                    </m:r>
                  </m:oMath>
                </a14:m>
                <a:r>
                  <a:rPr lang="en-IN" sz="1536" dirty="0">
                    <a:solidFill>
                      <a:prstClr val="black"/>
                    </a:solidFill>
                    <a:latin typeface="Calibri"/>
                  </a:rPr>
                  <a:t> is the probability of the event that </a:t>
                </a:r>
                <a14:m>
                  <m:oMath xmlns:m="http://schemas.openxmlformats.org/officeDocument/2006/math">
                    <m:r>
                      <a:rPr lang="en-IN" sz="1536" i="1" dirty="0">
                        <a:solidFill>
                          <a:srgbClr val="002060"/>
                        </a:solidFill>
                        <a:latin typeface="Cambria Math" panose="02040503050406030204" pitchFamily="18" charset="0"/>
                      </a:rPr>
                      <m:t>𝑦</m:t>
                    </m:r>
                    <m:r>
                      <a:rPr lang="en-IN" sz="1536" i="1" dirty="0">
                        <a:solidFill>
                          <a:srgbClr val="002060"/>
                        </a:solidFill>
                        <a:latin typeface="Cambria Math" panose="02040503050406030204" pitchFamily="18" charset="0"/>
                      </a:rPr>
                      <m:t> = 1</m:t>
                    </m:r>
                  </m:oMath>
                </a14:m>
                <a:r>
                  <a:rPr lang="en-IN" sz="1536" dirty="0">
                    <a:solidFill>
                      <a:prstClr val="black"/>
                    </a:solidFill>
                    <a:latin typeface="Calibri"/>
                  </a:rPr>
                  <a:t>.</a:t>
                </a:r>
                <a:endParaRPr lang="en-US" sz="1536" dirty="0">
                  <a:solidFill>
                    <a:srgbClr val="202122"/>
                  </a:solidFill>
                  <a:highlight>
                    <a:srgbClr val="FFFFFF"/>
                  </a:highlight>
                  <a:latin typeface="Calibri"/>
                  <a:ea typeface="Times New Roman"/>
                  <a:cs typeface="Times New Roman" panose="02020603050405020304" pitchFamily="18" charset="0"/>
                  <a:sym typeface="Times New Roman"/>
                </a:endParaRPr>
              </a:p>
            </p:txBody>
          </p:sp>
        </mc:Choice>
        <mc:Fallback xmlns="">
          <p:sp>
            <p:nvSpPr>
              <p:cNvPr id="2" name="Rectangle 1">
                <a:extLst>
                  <a:ext uri="{FF2B5EF4-FFF2-40B4-BE49-F238E27FC236}">
                    <a16:creationId xmlns:a16="http://schemas.microsoft.com/office/drawing/2014/main" id="{EDD8277F-0219-4B82-8B94-480A691BD15E}"/>
                  </a:ext>
                </a:extLst>
              </p:cNvPr>
              <p:cNvSpPr>
                <a:spLocks noRot="1" noChangeAspect="1" noMove="1" noResize="1" noEditPoints="1" noAdjustHandles="1" noChangeArrowheads="1" noChangeShapeType="1" noTextEdit="1"/>
              </p:cNvSpPr>
              <p:nvPr/>
            </p:nvSpPr>
            <p:spPr>
              <a:xfrm>
                <a:off x="275482" y="1242119"/>
                <a:ext cx="8545430" cy="3134806"/>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06EAD450-DEAF-4333-BD4D-FCCF9112EE3B}"/>
                  </a:ext>
                </a:extLst>
              </p:cNvPr>
              <p:cNvSpPr txBox="1">
                <a:spLocks/>
              </p:cNvSpPr>
              <p:nvPr/>
            </p:nvSpPr>
            <p:spPr>
              <a:xfrm>
                <a:off x="275482" y="4570998"/>
                <a:ext cx="8545430" cy="1925249"/>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10623" indent="-210623" defTabSz="702076" fontAlgn="base">
                  <a:lnSpc>
                    <a:spcPct val="150000"/>
                  </a:lnSpc>
                  <a:spcAft>
                    <a:spcPct val="0"/>
                  </a:spcAft>
                  <a:buClr>
                    <a:srgbClr val="A5A5A5"/>
                  </a:buClr>
                  <a:buBlip>
                    <a:blip r:embed="rId2"/>
                  </a:buBlip>
                  <a:defRPr/>
                </a:pPr>
                <a:r>
                  <a:rPr lang="en-IN" sz="1843" dirty="0">
                    <a:solidFill>
                      <a:prstClr val="black"/>
                    </a:solidFill>
                    <a:latin typeface="Calibri"/>
                  </a:rPr>
                  <a:t>This can be interpreted as follows:</a:t>
                </a:r>
                <a:endParaRPr lang="en-US" sz="1843" dirty="0">
                  <a:solidFill>
                    <a:prstClr val="black"/>
                  </a:solidFill>
                  <a:latin typeface="Calibri"/>
                </a:endParaRPr>
              </a:p>
              <a:p>
                <a:pPr marL="491453" lvl="1" indent="-189561" defTabSz="702076" fontAlgn="base">
                  <a:lnSpc>
                    <a:spcPct val="150000"/>
                  </a:lnSpc>
                  <a:spcAft>
                    <a:spcPct val="0"/>
                  </a:spcAft>
                  <a:buClr>
                    <a:srgbClr val="5B9BD5"/>
                  </a:buClr>
                  <a:buBlip>
                    <a:blip r:embed="rId2"/>
                  </a:buBlip>
                  <a:defRPr/>
                </a:pP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 −3</m:t>
                    </m:r>
                  </m:oMath>
                </a14:m>
                <a:r>
                  <a:rPr lang="en-IN" sz="1536" dirty="0">
                    <a:solidFill>
                      <a:prstClr val="black"/>
                    </a:solidFill>
                    <a:latin typeface="Calibri"/>
                  </a:rPr>
                  <a:t> is the </a:t>
                </a:r>
                <a:r>
                  <a:rPr lang="en-IN" sz="1536" i="1" dirty="0">
                    <a:solidFill>
                      <a:prstClr val="black"/>
                    </a:solidFill>
                    <a:latin typeface="Calibri"/>
                  </a:rPr>
                  <a:t>y</a:t>
                </a:r>
                <a:r>
                  <a:rPr lang="en-IN" sz="1536" dirty="0">
                    <a:solidFill>
                      <a:prstClr val="black"/>
                    </a:solidFill>
                    <a:latin typeface="Calibri"/>
                  </a:rPr>
                  <a:t>-intercept. </a:t>
                </a:r>
              </a:p>
              <a:p>
                <a:pPr marL="491453" lvl="1" indent="-189561" defTabSz="702076" fontAlgn="base">
                  <a:lnSpc>
                    <a:spcPct val="150000"/>
                  </a:lnSpc>
                  <a:spcAft>
                    <a:spcPct val="0"/>
                  </a:spcAft>
                  <a:buClr>
                    <a:srgbClr val="5B9BD5"/>
                  </a:buClr>
                  <a:buBlip>
                    <a:blip r:embed="rId2"/>
                  </a:buBlip>
                  <a:defRPr/>
                </a:pP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1</m:t>
                        </m:r>
                      </m:sub>
                    </m:sSub>
                    <m:r>
                      <a:rPr lang="en-IN" sz="1536" i="1">
                        <a:solidFill>
                          <a:srgbClr val="002060"/>
                        </a:solidFill>
                        <a:latin typeface="Cambria Math" panose="02040503050406030204" pitchFamily="18" charset="0"/>
                      </a:rPr>
                      <m:t>=1</m:t>
                    </m:r>
                  </m:oMath>
                </a14:m>
                <a:r>
                  <a:rPr lang="en-IN" sz="1536" dirty="0">
                    <a:solidFill>
                      <a:prstClr val="black"/>
                    </a:solidFill>
                    <a:latin typeface="Calibri"/>
                  </a:rPr>
                  <a:t> means that increasing </a:t>
                </a:r>
                <a14:m>
                  <m:oMath xmlns:m="http://schemas.openxmlformats.org/officeDocument/2006/math">
                    <m:r>
                      <a:rPr lang="en-IN" sz="1536" i="1" dirty="0">
                        <a:solidFill>
                          <a:srgbClr val="002060"/>
                        </a:solidFill>
                        <a:latin typeface="Cambria Math" panose="02040503050406030204" pitchFamily="18" charset="0"/>
                      </a:rPr>
                      <m:t>𝑥</m:t>
                    </m:r>
                    <m:r>
                      <a:rPr lang="en-IN" sz="1536" i="1" baseline="-25000" dirty="0">
                        <a:solidFill>
                          <a:srgbClr val="002060"/>
                        </a:solidFill>
                        <a:latin typeface="Cambria Math" panose="02040503050406030204" pitchFamily="18" charset="0"/>
                      </a:rPr>
                      <m:t>1</m:t>
                    </m:r>
                  </m:oMath>
                </a14:m>
                <a:r>
                  <a:rPr lang="en-IN" sz="1536" dirty="0">
                    <a:solidFill>
                      <a:prstClr val="black"/>
                    </a:solidFill>
                    <a:latin typeface="Calibri"/>
                  </a:rPr>
                  <a:t> by 1 increases the log-odds by 1. </a:t>
                </a:r>
              </a:p>
              <a:p>
                <a:pPr marL="491453" lvl="1" indent="-189561" defTabSz="702076" fontAlgn="base">
                  <a:lnSpc>
                    <a:spcPct val="150000"/>
                  </a:lnSpc>
                  <a:spcAft>
                    <a:spcPct val="0"/>
                  </a:spcAft>
                  <a:buClr>
                    <a:srgbClr val="5B9BD5"/>
                  </a:buClr>
                  <a:buBlip>
                    <a:blip r:embed="rId2"/>
                  </a:buBlip>
                  <a:defRPr/>
                </a:pP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2</m:t>
                        </m:r>
                      </m:sub>
                    </m:sSub>
                    <m:r>
                      <a:rPr lang="en-IN" sz="1536" i="1">
                        <a:solidFill>
                          <a:srgbClr val="002060"/>
                        </a:solidFill>
                        <a:latin typeface="Cambria Math" panose="02040503050406030204" pitchFamily="18" charset="0"/>
                      </a:rPr>
                      <m:t>=2</m:t>
                    </m:r>
                  </m:oMath>
                </a14:m>
                <a:r>
                  <a:rPr lang="en-IN" sz="1536" dirty="0">
                    <a:solidFill>
                      <a:prstClr val="black"/>
                    </a:solidFill>
                    <a:latin typeface="Calibri"/>
                  </a:rPr>
                  <a:t> means that increasing </a:t>
                </a:r>
                <a14:m>
                  <m:oMath xmlns:m="http://schemas.openxmlformats.org/officeDocument/2006/math">
                    <m:r>
                      <a:rPr lang="en-IN" sz="1536" i="1" dirty="0">
                        <a:solidFill>
                          <a:srgbClr val="002060"/>
                        </a:solidFill>
                        <a:latin typeface="Cambria Math" panose="02040503050406030204" pitchFamily="18" charset="0"/>
                      </a:rPr>
                      <m:t>𝑥</m:t>
                    </m:r>
                    <m:r>
                      <a:rPr lang="en-IN" sz="1536" i="1" baseline="-25000" dirty="0">
                        <a:solidFill>
                          <a:srgbClr val="002060"/>
                        </a:solidFill>
                        <a:latin typeface="Cambria Math" panose="02040503050406030204" pitchFamily="18" charset="0"/>
                      </a:rPr>
                      <m:t>2</m:t>
                    </m:r>
                  </m:oMath>
                </a14:m>
                <a:r>
                  <a:rPr lang="en-IN" sz="1536" dirty="0">
                    <a:solidFill>
                      <a:prstClr val="black"/>
                    </a:solidFill>
                    <a:latin typeface="Calibri"/>
                  </a:rPr>
                  <a:t> by 1 increases the log-odds by 2. </a:t>
                </a:r>
              </a:p>
              <a:p>
                <a:pPr marL="0" indent="0" defTabSz="702076" fontAlgn="base">
                  <a:spcBef>
                    <a:spcPts val="0"/>
                  </a:spcBef>
                  <a:spcAft>
                    <a:spcPct val="0"/>
                  </a:spcAft>
                  <a:buClr>
                    <a:srgbClr val="A5A5A5"/>
                  </a:buClr>
                  <a:buNone/>
                  <a:defRPr/>
                </a:pPr>
                <a:endParaRPr lang="en-US" sz="845" dirty="0">
                  <a:solidFill>
                    <a:srgbClr val="202122"/>
                  </a:solidFill>
                  <a:highlight>
                    <a:srgbClr val="FFFFFF"/>
                  </a:highlight>
                  <a:latin typeface="Times New Roman"/>
                  <a:ea typeface="Times New Roman"/>
                  <a:cs typeface="Times New Roman"/>
                  <a:sym typeface="Times New Roman"/>
                </a:endParaRPr>
              </a:p>
            </p:txBody>
          </p:sp>
        </mc:Choice>
        <mc:Fallback xmlns="">
          <p:sp>
            <p:nvSpPr>
              <p:cNvPr id="8" name="Content Placeholder 4">
                <a:extLst>
                  <a:ext uri="{FF2B5EF4-FFF2-40B4-BE49-F238E27FC236}">
                    <a16:creationId xmlns:a16="http://schemas.microsoft.com/office/drawing/2014/main" id="{06EAD450-DEAF-4333-BD4D-FCCF9112EE3B}"/>
                  </a:ext>
                </a:extLst>
              </p:cNvPr>
              <p:cNvSpPr txBox="1">
                <a:spLocks noRot="1" noChangeAspect="1" noMove="1" noResize="1" noEditPoints="1" noAdjustHandles="1" noChangeArrowheads="1" noChangeShapeType="1" noTextEdit="1"/>
              </p:cNvSpPr>
              <p:nvPr/>
            </p:nvSpPr>
            <p:spPr>
              <a:xfrm>
                <a:off x="275482" y="4570998"/>
                <a:ext cx="8545430" cy="1925249"/>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C30AD4FA-0A58-4C68-9B1E-682664332FFD}"/>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326130AA-53C9-4AF3-A61B-B71C1759762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8400768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181</a:t>
            </a:fld>
            <a:endParaRPr lang="en-US" altLang="en-US" sz="921">
              <a:solidFill>
                <a:srgbClr val="898989"/>
              </a:solidFill>
            </a:endParaRPr>
          </a:p>
        </p:txBody>
      </p:sp>
      <p:sp>
        <p:nvSpPr>
          <p:cNvPr id="8" name="Rounded Rectangle 8">
            <a:extLst>
              <a:ext uri="{FF2B5EF4-FFF2-40B4-BE49-F238E27FC236}">
                <a16:creationId xmlns:a16="http://schemas.microsoft.com/office/drawing/2014/main" id="{A218433A-B40F-46D8-BDAE-D49FE2B0F677}"/>
              </a:ext>
            </a:extLst>
          </p:cNvPr>
          <p:cNvSpPr/>
          <p:nvPr/>
        </p:nvSpPr>
        <p:spPr>
          <a:xfrm>
            <a:off x="1933525" y="2638416"/>
            <a:ext cx="5802299" cy="1476384"/>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200" b="1" dirty="0">
                <a:solidFill>
                  <a:schemeClr val="bg1"/>
                </a:solidFill>
                <a:ea typeface="Times New Roman"/>
                <a:cs typeface="Times New Roman"/>
                <a:sym typeface="Times New Roman"/>
              </a:rPr>
              <a:t>Multinomial Logistic Regression</a:t>
            </a:r>
          </a:p>
        </p:txBody>
      </p:sp>
      <p:sp>
        <p:nvSpPr>
          <p:cNvPr id="2" name="Date Placeholder 1">
            <a:extLst>
              <a:ext uri="{FF2B5EF4-FFF2-40B4-BE49-F238E27FC236}">
                <a16:creationId xmlns:a16="http://schemas.microsoft.com/office/drawing/2014/main" id="{3E5DC186-3F61-47A0-B922-DADEAF1A806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D167C2D6-E39A-4F39-B7AC-92E5EABF4C3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6720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Multinomial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182</a:t>
            </a:fld>
            <a:endParaRPr lang="en-US" altLang="en-US" sz="921">
              <a:solidFill>
                <a:srgbClr val="898989"/>
              </a:solidFill>
            </a:endParaRPr>
          </a:p>
        </p:txBody>
      </p:sp>
      <p:cxnSp>
        <p:nvCxnSpPr>
          <p:cNvPr id="7" name="Straight Connector 6"/>
          <p:cNvCxnSpPr/>
          <p:nvPr/>
        </p:nvCxnSpPr>
        <p:spPr>
          <a:xfrm>
            <a:off x="248960" y="99220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ounded Rectangle 8">
            <a:extLst>
              <a:ext uri="{FF2B5EF4-FFF2-40B4-BE49-F238E27FC236}">
                <a16:creationId xmlns:a16="http://schemas.microsoft.com/office/drawing/2014/main" id="{BCBCD25B-5C91-4034-8780-E76CFDD4350B}"/>
              </a:ext>
            </a:extLst>
          </p:cNvPr>
          <p:cNvSpPr/>
          <p:nvPr/>
        </p:nvSpPr>
        <p:spPr>
          <a:xfrm>
            <a:off x="1994057" y="3048869"/>
            <a:ext cx="2125455" cy="679981"/>
          </a:xfrm>
          <a:prstGeom prst="roundRect">
            <a:avLst>
              <a:gd name="adj" fmla="val 37318"/>
            </a:avLst>
          </a:prstGeom>
          <a:solidFill>
            <a:schemeClr val="bg2">
              <a:lumMod val="90000"/>
            </a:schemeClr>
          </a:solidFill>
        </p:spPr>
        <p:style>
          <a:lnRef idx="0">
            <a:schemeClr val="accent1"/>
          </a:lnRef>
          <a:fillRef idx="3">
            <a:schemeClr val="accent1"/>
          </a:fillRef>
          <a:effectRef idx="3">
            <a:schemeClr val="accent1"/>
          </a:effectRef>
          <a:fontRef idx="minor">
            <a:schemeClr val="lt1"/>
          </a:fontRef>
        </p:style>
        <p:txBody>
          <a:bodyPr anchor="ctr"/>
          <a:lstStyle/>
          <a:p>
            <a:pPr marL="0" lvl="1" algn="ctr">
              <a:defRPr/>
            </a:pPr>
            <a:r>
              <a:rPr lang="en-US" sz="1600" b="1" dirty="0">
                <a:solidFill>
                  <a:schemeClr val="tx1">
                    <a:lumMod val="50000"/>
                    <a:lumOff val="50000"/>
                  </a:schemeClr>
                </a:solidFill>
                <a:ea typeface="Times New Roman"/>
                <a:cs typeface="Times New Roman"/>
                <a:sym typeface="Times New Roman"/>
              </a:rPr>
              <a:t>Binary</a:t>
            </a:r>
          </a:p>
          <a:p>
            <a:pPr marL="0" lvl="1" algn="ctr">
              <a:defRPr/>
            </a:pPr>
            <a:r>
              <a:rPr lang="en-US" sz="1600" b="1" dirty="0">
                <a:solidFill>
                  <a:schemeClr val="tx1">
                    <a:lumMod val="50000"/>
                    <a:lumOff val="50000"/>
                  </a:schemeClr>
                </a:solidFill>
                <a:ea typeface="Times New Roman"/>
                <a:cs typeface="Times New Roman"/>
                <a:sym typeface="Times New Roman"/>
              </a:rPr>
              <a:t>logistic regression</a:t>
            </a:r>
          </a:p>
        </p:txBody>
      </p:sp>
      <p:sp>
        <p:nvSpPr>
          <p:cNvPr id="16" name="Rounded Rectangle 8">
            <a:extLst>
              <a:ext uri="{FF2B5EF4-FFF2-40B4-BE49-F238E27FC236}">
                <a16:creationId xmlns:a16="http://schemas.microsoft.com/office/drawing/2014/main" id="{A5B815A3-B428-4C07-B5B7-68575AD42B82}"/>
              </a:ext>
            </a:extLst>
          </p:cNvPr>
          <p:cNvSpPr/>
          <p:nvPr/>
        </p:nvSpPr>
        <p:spPr>
          <a:xfrm>
            <a:off x="736640" y="4436515"/>
            <a:ext cx="2125455" cy="844053"/>
          </a:xfrm>
          <a:prstGeom prst="round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anchor="ctr"/>
          <a:lstStyle/>
          <a:p>
            <a:pPr marL="0" lvl="1" algn="ctr">
              <a:defRPr/>
            </a:pPr>
            <a:r>
              <a:rPr lang="en-US" sz="1400" dirty="0">
                <a:solidFill>
                  <a:schemeClr val="tx1">
                    <a:lumMod val="50000"/>
                    <a:lumOff val="50000"/>
                  </a:schemeClr>
                </a:solidFill>
                <a:ea typeface="Times New Roman"/>
                <a:cs typeface="Times New Roman"/>
                <a:sym typeface="Times New Roman"/>
              </a:rPr>
              <a:t>One explanatory variable, two categories</a:t>
            </a:r>
          </a:p>
        </p:txBody>
      </p:sp>
      <p:sp>
        <p:nvSpPr>
          <p:cNvPr id="17" name="Rounded Rectangle 8">
            <a:extLst>
              <a:ext uri="{FF2B5EF4-FFF2-40B4-BE49-F238E27FC236}">
                <a16:creationId xmlns:a16="http://schemas.microsoft.com/office/drawing/2014/main" id="{9A1AF2CE-3953-43EB-AA6A-B91CA08FA72B}"/>
              </a:ext>
            </a:extLst>
          </p:cNvPr>
          <p:cNvSpPr/>
          <p:nvPr/>
        </p:nvSpPr>
        <p:spPr>
          <a:xfrm>
            <a:off x="3188666" y="4436687"/>
            <a:ext cx="2125455" cy="844050"/>
          </a:xfrm>
          <a:prstGeom prst="roundRect">
            <a:avLst/>
          </a:prstGeom>
          <a:solidFill>
            <a:schemeClr val="bg2">
              <a:lumMod val="90000"/>
            </a:schemeClr>
          </a:solidFill>
        </p:spPr>
        <p:style>
          <a:lnRef idx="0">
            <a:schemeClr val="accent6"/>
          </a:lnRef>
          <a:fillRef idx="3">
            <a:schemeClr val="accent6"/>
          </a:fillRef>
          <a:effectRef idx="3">
            <a:schemeClr val="accent6"/>
          </a:effectRef>
          <a:fontRef idx="minor">
            <a:schemeClr val="lt1"/>
          </a:fontRef>
        </p:style>
        <p:txBody>
          <a:bodyPr anchor="ctr"/>
          <a:lstStyle/>
          <a:p>
            <a:pPr marL="0" lvl="1" algn="ctr">
              <a:defRPr/>
            </a:pPr>
            <a:r>
              <a:rPr lang="en-US" sz="1400" dirty="0">
                <a:solidFill>
                  <a:schemeClr val="tx1">
                    <a:lumMod val="50000"/>
                    <a:lumOff val="50000"/>
                  </a:schemeClr>
                </a:solidFill>
                <a:ea typeface="Times New Roman"/>
                <a:cs typeface="Times New Roman"/>
                <a:sym typeface="Times New Roman"/>
              </a:rPr>
              <a:t>Many explanatory variable, two categories</a:t>
            </a:r>
          </a:p>
        </p:txBody>
      </p:sp>
      <p:cxnSp>
        <p:nvCxnSpPr>
          <p:cNvPr id="18" name="Connector: Elbow 17">
            <a:extLst>
              <a:ext uri="{FF2B5EF4-FFF2-40B4-BE49-F238E27FC236}">
                <a16:creationId xmlns:a16="http://schemas.microsoft.com/office/drawing/2014/main" id="{6ED5ABD6-DC3E-4D1F-83AE-43E54474E7C6}"/>
              </a:ext>
            </a:extLst>
          </p:cNvPr>
          <p:cNvCxnSpPr>
            <a:cxnSpLocks/>
            <a:stCxn id="14" idx="2"/>
            <a:endCxn id="16" idx="0"/>
          </p:cNvCxnSpPr>
          <p:nvPr/>
        </p:nvCxnSpPr>
        <p:spPr>
          <a:xfrm rot="5400000">
            <a:off x="2074244" y="3453974"/>
            <a:ext cx="707665" cy="1257417"/>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5F52C06-C0C2-488F-8B86-03DE07802130}"/>
              </a:ext>
            </a:extLst>
          </p:cNvPr>
          <p:cNvCxnSpPr>
            <a:cxnSpLocks/>
            <a:stCxn id="14" idx="2"/>
            <a:endCxn id="17" idx="0"/>
          </p:cNvCxnSpPr>
          <p:nvPr/>
        </p:nvCxnSpPr>
        <p:spPr>
          <a:xfrm rot="16200000" flipH="1">
            <a:off x="3300170" y="3485464"/>
            <a:ext cx="707837" cy="1194609"/>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Rounded Rectangle 8">
            <a:extLst>
              <a:ext uri="{FF2B5EF4-FFF2-40B4-BE49-F238E27FC236}">
                <a16:creationId xmlns:a16="http://schemas.microsoft.com/office/drawing/2014/main" id="{91D1BDC3-ED68-4E1B-8A84-6B0544FDC62E}"/>
              </a:ext>
            </a:extLst>
          </p:cNvPr>
          <p:cNvSpPr/>
          <p:nvPr/>
        </p:nvSpPr>
        <p:spPr>
          <a:xfrm>
            <a:off x="5640692" y="3089011"/>
            <a:ext cx="2125456" cy="679978"/>
          </a:xfrm>
          <a:prstGeom prst="roundRect">
            <a:avLst>
              <a:gd name="adj" fmla="val 37318"/>
            </a:avLst>
          </a:prstGeom>
        </p:spPr>
        <p:style>
          <a:lnRef idx="0">
            <a:schemeClr val="accent1"/>
          </a:lnRef>
          <a:fillRef idx="3">
            <a:schemeClr val="accent1"/>
          </a:fillRef>
          <a:effectRef idx="3">
            <a:schemeClr val="accent1"/>
          </a:effectRef>
          <a:fontRef idx="minor">
            <a:schemeClr val="lt1"/>
          </a:fontRef>
        </p:style>
        <p:txBody>
          <a:bodyPr anchor="ctr"/>
          <a:lstStyle/>
          <a:p>
            <a:pPr marL="0" lvl="1" algn="ctr">
              <a:defRPr/>
            </a:pPr>
            <a:r>
              <a:rPr lang="en-US" sz="1600" b="1" dirty="0">
                <a:solidFill>
                  <a:schemeClr val="tx1"/>
                </a:solidFill>
                <a:ea typeface="Times New Roman"/>
                <a:cs typeface="Times New Roman"/>
                <a:sym typeface="Times New Roman"/>
              </a:rPr>
              <a:t>Multinomial</a:t>
            </a:r>
          </a:p>
          <a:p>
            <a:pPr marL="0" lvl="1" algn="ctr">
              <a:defRPr/>
            </a:pPr>
            <a:r>
              <a:rPr lang="en-US" sz="1600" b="1" dirty="0">
                <a:solidFill>
                  <a:schemeClr val="tx1"/>
                </a:solidFill>
                <a:ea typeface="Times New Roman"/>
                <a:cs typeface="Times New Roman"/>
                <a:sym typeface="Times New Roman"/>
              </a:rPr>
              <a:t>logistic regression</a:t>
            </a:r>
          </a:p>
        </p:txBody>
      </p:sp>
      <p:sp>
        <p:nvSpPr>
          <p:cNvPr id="21" name="Rounded Rectangle 8">
            <a:extLst>
              <a:ext uri="{FF2B5EF4-FFF2-40B4-BE49-F238E27FC236}">
                <a16:creationId xmlns:a16="http://schemas.microsoft.com/office/drawing/2014/main" id="{C1E40E75-484D-45C6-8ECD-66A30BCCEDA4}"/>
              </a:ext>
            </a:extLst>
          </p:cNvPr>
          <p:cNvSpPr/>
          <p:nvPr/>
        </p:nvSpPr>
        <p:spPr>
          <a:xfrm>
            <a:off x="3853588" y="1750051"/>
            <a:ext cx="2125456" cy="844044"/>
          </a:xfrm>
          <a:prstGeom prst="roundRect">
            <a:avLst>
              <a:gd name="adj" fmla="val 35572"/>
            </a:avLst>
          </a:prstGeom>
          <a:solidFill>
            <a:srgbClr val="00B0F0"/>
          </a:solidFill>
        </p:spPr>
        <p:style>
          <a:lnRef idx="0">
            <a:schemeClr val="accent1"/>
          </a:lnRef>
          <a:fillRef idx="3">
            <a:schemeClr val="accent1"/>
          </a:fillRef>
          <a:effectRef idx="3">
            <a:schemeClr val="accent1"/>
          </a:effectRef>
          <a:fontRef idx="minor">
            <a:schemeClr val="lt1"/>
          </a:fontRef>
        </p:style>
        <p:txBody>
          <a:bodyPr anchor="ctr"/>
          <a:lstStyle/>
          <a:p>
            <a:pPr marL="0" lvl="1" algn="ctr">
              <a:defRPr/>
            </a:pPr>
            <a:r>
              <a:rPr lang="en-US" b="1" dirty="0">
                <a:solidFill>
                  <a:schemeClr val="tx1"/>
                </a:solidFill>
                <a:ea typeface="Times New Roman"/>
                <a:cs typeface="Times New Roman"/>
                <a:sym typeface="Times New Roman"/>
              </a:rPr>
              <a:t>Logistic</a:t>
            </a:r>
          </a:p>
          <a:p>
            <a:pPr marL="0" lvl="1" algn="ctr">
              <a:defRPr/>
            </a:pPr>
            <a:r>
              <a:rPr lang="en-US" b="1" dirty="0">
                <a:solidFill>
                  <a:schemeClr val="tx1"/>
                </a:solidFill>
                <a:ea typeface="Times New Roman"/>
                <a:cs typeface="Times New Roman"/>
                <a:sym typeface="Times New Roman"/>
              </a:rPr>
              <a:t>Regression</a:t>
            </a:r>
          </a:p>
        </p:txBody>
      </p:sp>
      <p:sp>
        <p:nvSpPr>
          <p:cNvPr id="22" name="Rounded Rectangle 8">
            <a:extLst>
              <a:ext uri="{FF2B5EF4-FFF2-40B4-BE49-F238E27FC236}">
                <a16:creationId xmlns:a16="http://schemas.microsoft.com/office/drawing/2014/main" id="{F9FA8A16-B8B1-4FC6-B0BB-B70A4175409D}"/>
              </a:ext>
            </a:extLst>
          </p:cNvPr>
          <p:cNvSpPr/>
          <p:nvPr/>
        </p:nvSpPr>
        <p:spPr>
          <a:xfrm>
            <a:off x="5531289" y="4436516"/>
            <a:ext cx="2286694" cy="844050"/>
          </a:xfrm>
          <a:prstGeom prst="roundRect">
            <a:avLst/>
          </a:prstGeom>
        </p:spPr>
        <p:style>
          <a:lnRef idx="0">
            <a:schemeClr val="accent6"/>
          </a:lnRef>
          <a:fillRef idx="3">
            <a:schemeClr val="accent6"/>
          </a:fillRef>
          <a:effectRef idx="3">
            <a:schemeClr val="accent6"/>
          </a:effectRef>
          <a:fontRef idx="minor">
            <a:schemeClr val="lt1"/>
          </a:fontRef>
        </p:style>
        <p:txBody>
          <a:bodyPr anchor="ctr"/>
          <a:lstStyle/>
          <a:p>
            <a:pPr marL="0" lvl="1" algn="ctr">
              <a:defRPr/>
            </a:pPr>
            <a:r>
              <a:rPr lang="en-US" sz="1400" dirty="0">
                <a:solidFill>
                  <a:schemeClr val="bg1"/>
                </a:solidFill>
                <a:ea typeface="Times New Roman"/>
                <a:cs typeface="Times New Roman"/>
                <a:sym typeface="Times New Roman"/>
              </a:rPr>
              <a:t>Many explanatory variable, many categories</a:t>
            </a:r>
          </a:p>
        </p:txBody>
      </p:sp>
      <p:cxnSp>
        <p:nvCxnSpPr>
          <p:cNvPr id="23" name="Connector: Elbow 22">
            <a:extLst>
              <a:ext uri="{FF2B5EF4-FFF2-40B4-BE49-F238E27FC236}">
                <a16:creationId xmlns:a16="http://schemas.microsoft.com/office/drawing/2014/main" id="{B70F529A-8E92-4B9C-8D57-E7789AD8E7BC}"/>
              </a:ext>
            </a:extLst>
          </p:cNvPr>
          <p:cNvCxnSpPr>
            <a:stCxn id="21" idx="2"/>
            <a:endCxn id="14" idx="0"/>
          </p:cNvCxnSpPr>
          <p:nvPr/>
        </p:nvCxnSpPr>
        <p:spPr>
          <a:xfrm rot="5400000">
            <a:off x="3759163" y="1891716"/>
            <a:ext cx="454775" cy="1859531"/>
          </a:xfrm>
          <a:prstGeom prst="bentConnector3">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3CD520B-8372-43C8-BE7E-0393CA61A2F2}"/>
              </a:ext>
            </a:extLst>
          </p:cNvPr>
          <p:cNvCxnSpPr>
            <a:stCxn id="21" idx="2"/>
            <a:endCxn id="20" idx="0"/>
          </p:cNvCxnSpPr>
          <p:nvPr/>
        </p:nvCxnSpPr>
        <p:spPr>
          <a:xfrm rot="16200000" flipH="1">
            <a:off x="5562410" y="1948001"/>
            <a:ext cx="494916" cy="1787104"/>
          </a:xfrm>
          <a:prstGeom prst="bentConnector3">
            <a:avLst>
              <a:gd name="adj1" fmla="val 46131"/>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9C60F-B33F-45D6-9F61-BA4051855B1E}"/>
              </a:ext>
            </a:extLst>
          </p:cNvPr>
          <p:cNvCxnSpPr>
            <a:cxnSpLocks/>
            <a:stCxn id="20" idx="2"/>
            <a:endCxn id="22" idx="0"/>
          </p:cNvCxnSpPr>
          <p:nvPr/>
        </p:nvCxnSpPr>
        <p:spPr>
          <a:xfrm flipH="1">
            <a:off x="6674636" y="3768989"/>
            <a:ext cx="28784" cy="66752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74824E15-8322-4FAA-9CA6-56F3D193BAD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76172C3-1C69-4467-9679-AB02616974E9}"/>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9212615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21824" y="482675"/>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183</a:t>
            </a:fld>
            <a:endParaRPr lang="en-US" altLang="en-US" sz="921">
              <a:solidFill>
                <a:srgbClr val="898989"/>
              </a:solidFill>
            </a:endParaRPr>
          </a:p>
        </p:txBody>
      </p:sp>
      <p:cxnSp>
        <p:nvCxnSpPr>
          <p:cNvPr id="7" name="Straight Connector 6"/>
          <p:cNvCxnSpPr/>
          <p:nvPr/>
        </p:nvCxnSpPr>
        <p:spPr>
          <a:xfrm>
            <a:off x="275482" y="104097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16C1C4DA-A4F6-4ADD-83C8-C8F70AA5EFDF}"/>
                  </a:ext>
                </a:extLst>
              </p:cNvPr>
              <p:cNvSpPr txBox="1">
                <a:spLocks/>
              </p:cNvSpPr>
              <p:nvPr/>
            </p:nvSpPr>
            <p:spPr>
              <a:xfrm>
                <a:off x="337648" y="1836492"/>
                <a:ext cx="8306480" cy="176005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spcBef>
                    <a:spcPts val="0"/>
                  </a:spcBef>
                  <a:buBlip>
                    <a:blip r:embed="rId2"/>
                  </a:buBlip>
                </a:pPr>
                <a:r>
                  <a:rPr lang="en-US" sz="1536" dirty="0">
                    <a:solidFill>
                      <a:srgbClr val="202122"/>
                    </a:solidFill>
                    <a:ea typeface="Times New Roman"/>
                    <a:cs typeface="Times New Roman"/>
                    <a:sym typeface="Times New Roman"/>
                  </a:rPr>
                  <a:t>In the cases of two categories </a:t>
                </a:r>
                <a:r>
                  <a:rPr lang="en-US" sz="1536" i="1" dirty="0">
                    <a:solidFill>
                      <a:srgbClr val="002060"/>
                    </a:solidFill>
                    <a:ea typeface="Times New Roman"/>
                    <a:cs typeface="Times New Roman"/>
                    <a:sym typeface="Times New Roman"/>
                  </a:rPr>
                  <a:t>(binomial logistic regression)</a:t>
                </a:r>
                <a:r>
                  <a:rPr lang="en-US" sz="1536" dirty="0">
                    <a:solidFill>
                      <a:srgbClr val="202122"/>
                    </a:solidFill>
                    <a:ea typeface="Times New Roman"/>
                    <a:cs typeface="Times New Roman"/>
                    <a:sym typeface="Times New Roman"/>
                  </a:rPr>
                  <a:t>, the categories were indexed by "0" and "1", and we had two probability distributions: </a:t>
                </a:r>
              </a:p>
              <a:p>
                <a:pPr algn="just">
                  <a:spcBef>
                    <a:spcPts val="0"/>
                  </a:spcBef>
                  <a:buBlip>
                    <a:blip r:embed="rId2"/>
                  </a:buBlip>
                </a:pPr>
                <a:endParaRPr lang="en-US" sz="921" dirty="0">
                  <a:solidFill>
                    <a:srgbClr val="202122"/>
                  </a:solidFill>
                  <a:ea typeface="Times New Roman"/>
                  <a:cs typeface="Times New Roman"/>
                  <a:sym typeface="Times New Roman"/>
                </a:endParaRPr>
              </a:p>
              <a:p>
                <a:pPr lvl="1" algn="just">
                  <a:spcBef>
                    <a:spcPts val="0"/>
                  </a:spcBef>
                  <a:buSzPct val="100000"/>
                  <a:buBlip>
                    <a:blip r:embed="rId2"/>
                  </a:buBlip>
                </a:pPr>
                <a:r>
                  <a:rPr lang="en-US" sz="1536" dirty="0">
                    <a:solidFill>
                      <a:srgbClr val="202122"/>
                    </a:solidFill>
                    <a:ea typeface="Times New Roman"/>
                    <a:cs typeface="Times New Roman"/>
                    <a:sym typeface="Times New Roman"/>
                  </a:rPr>
                  <a:t>The probability that the outcome was in </a:t>
                </a:r>
                <a:r>
                  <a:rPr lang="en-US" sz="1536" i="1" dirty="0">
                    <a:solidFill>
                      <a:srgbClr val="002060"/>
                    </a:solidFill>
                    <a:ea typeface="Times New Roman"/>
                    <a:cs typeface="Times New Roman"/>
                    <a:sym typeface="Times New Roman"/>
                  </a:rPr>
                  <a:t>category 1</a:t>
                </a:r>
                <a:r>
                  <a:rPr lang="en-US" sz="1536" dirty="0">
                    <a:solidFill>
                      <a:srgbClr val="202122"/>
                    </a:solidFill>
                    <a:ea typeface="Times New Roman"/>
                    <a:cs typeface="Times New Roman"/>
                    <a:sym typeface="Times New Roman"/>
                  </a:rPr>
                  <a:t> was given by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𝑝</m:t>
                    </m:r>
                    <m:r>
                      <a:rPr lang="en-US" sz="1536" i="1" dirty="0">
                        <a:solidFill>
                          <a:srgbClr val="002060"/>
                        </a:solidFill>
                        <a:latin typeface="Cambria Math" panose="02040503050406030204" pitchFamily="18" charset="0"/>
                        <a:ea typeface="Times New Roman"/>
                        <a:cs typeface="Times New Roman"/>
                        <a:sym typeface="Times New Roman"/>
                      </a:rPr>
                      <m:t>(</m:t>
                    </m:r>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dirty="0">
                        <a:solidFill>
                          <a:srgbClr val="002060"/>
                        </a:solidFill>
                        <a:latin typeface="Cambria Math" panose="02040503050406030204" pitchFamily="18" charset="0"/>
                        <a:ea typeface="Times New Roman"/>
                        <a:cs typeface="Times New Roman"/>
                        <a:sym typeface="Times New Roman"/>
                      </a:rPr>
                      <m:t>)</m:t>
                    </m:r>
                  </m:oMath>
                </a14:m>
                <a:r>
                  <a:rPr lang="en-US" sz="1536" dirty="0">
                    <a:solidFill>
                      <a:srgbClr val="202122"/>
                    </a:solidFill>
                    <a:ea typeface="Times New Roman"/>
                    <a:cs typeface="Times New Roman"/>
                    <a:sym typeface="Times New Roman"/>
                  </a:rPr>
                  <a:t> and </a:t>
                </a:r>
              </a:p>
              <a:p>
                <a:pPr lvl="1" algn="just">
                  <a:spcBef>
                    <a:spcPts val="0"/>
                  </a:spcBef>
                  <a:buSzPct val="100000"/>
                  <a:buBlip>
                    <a:blip r:embed="rId2"/>
                  </a:buBlip>
                </a:pPr>
                <a:endParaRPr lang="en-US" sz="921" dirty="0">
                  <a:solidFill>
                    <a:srgbClr val="202122"/>
                  </a:solidFill>
                  <a:ea typeface="Times New Roman"/>
                  <a:cs typeface="Times New Roman"/>
                  <a:sym typeface="Times New Roman"/>
                </a:endParaRPr>
              </a:p>
              <a:p>
                <a:pPr lvl="1" algn="just">
                  <a:spcBef>
                    <a:spcPts val="0"/>
                  </a:spcBef>
                  <a:buSzPct val="100000"/>
                  <a:buBlip>
                    <a:blip r:embed="rId2"/>
                  </a:buBlip>
                </a:pPr>
                <a:r>
                  <a:rPr lang="en-US" sz="1536" dirty="0">
                    <a:solidFill>
                      <a:srgbClr val="202122"/>
                    </a:solidFill>
                    <a:ea typeface="Times New Roman"/>
                    <a:cs typeface="Times New Roman"/>
                    <a:sym typeface="Times New Roman"/>
                  </a:rPr>
                  <a:t>The probability that the outcome was in </a:t>
                </a:r>
                <a:r>
                  <a:rPr lang="en-US" sz="1536" i="1" dirty="0">
                    <a:solidFill>
                      <a:srgbClr val="002060"/>
                    </a:solidFill>
                    <a:ea typeface="Times New Roman"/>
                    <a:cs typeface="Times New Roman"/>
                    <a:sym typeface="Times New Roman"/>
                  </a:rPr>
                  <a:t>category 0</a:t>
                </a:r>
                <a:r>
                  <a:rPr lang="en-US" sz="1536" dirty="0">
                    <a:solidFill>
                      <a:srgbClr val="202122"/>
                    </a:solidFill>
                    <a:ea typeface="Times New Roman"/>
                    <a:cs typeface="Times New Roman"/>
                    <a:sym typeface="Times New Roman"/>
                  </a:rPr>
                  <a:t> was given by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1−</m:t>
                    </m:r>
                    <m:r>
                      <a:rPr lang="en-US" sz="1536" i="1" dirty="0">
                        <a:solidFill>
                          <a:srgbClr val="002060"/>
                        </a:solidFill>
                        <a:latin typeface="Cambria Math" panose="02040503050406030204" pitchFamily="18" charset="0"/>
                        <a:ea typeface="Times New Roman"/>
                        <a:cs typeface="Times New Roman"/>
                        <a:sym typeface="Times New Roman"/>
                      </a:rPr>
                      <m:t>𝑝</m:t>
                    </m:r>
                    <m:r>
                      <a:rPr lang="en-US" sz="1536" i="1" dirty="0">
                        <a:solidFill>
                          <a:srgbClr val="002060"/>
                        </a:solidFill>
                        <a:latin typeface="Cambria Math" panose="02040503050406030204" pitchFamily="18" charset="0"/>
                        <a:ea typeface="Times New Roman"/>
                        <a:cs typeface="Times New Roman"/>
                        <a:sym typeface="Times New Roman"/>
                      </a:rPr>
                      <m:t>(</m:t>
                    </m:r>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dirty="0">
                        <a:solidFill>
                          <a:srgbClr val="002060"/>
                        </a:solidFill>
                        <a:latin typeface="Cambria Math" panose="02040503050406030204" pitchFamily="18" charset="0"/>
                        <a:ea typeface="Times New Roman"/>
                        <a:cs typeface="Times New Roman"/>
                        <a:sym typeface="Times New Roman"/>
                      </a:rPr>
                      <m:t>)</m:t>
                    </m:r>
                  </m:oMath>
                </a14:m>
                <a:r>
                  <a:rPr lang="en-US" sz="1536" dirty="0">
                    <a:solidFill>
                      <a:srgbClr val="202122"/>
                    </a:solidFill>
                    <a:ea typeface="Times New Roman"/>
                    <a:cs typeface="Times New Roman"/>
                    <a:sym typeface="Times New Roman"/>
                  </a:rPr>
                  <a:t>.</a:t>
                </a:r>
              </a:p>
              <a:p>
                <a:pPr lvl="1" algn="just">
                  <a:spcBef>
                    <a:spcPts val="0"/>
                  </a:spcBef>
                  <a:buSzPct val="100000"/>
                  <a:buBlip>
                    <a:blip r:embed="rId2"/>
                  </a:buBlip>
                </a:pPr>
                <a:endParaRPr lang="en-US" sz="921" dirty="0">
                  <a:solidFill>
                    <a:srgbClr val="202122"/>
                  </a:solidFill>
                  <a:ea typeface="Times New Roman"/>
                  <a:cs typeface="Times New Roman"/>
                  <a:sym typeface="Times New Roman"/>
                </a:endParaRPr>
              </a:p>
              <a:p>
                <a:pPr lvl="1" algn="just">
                  <a:spcBef>
                    <a:spcPts val="0"/>
                  </a:spcBef>
                  <a:buSzPct val="100000"/>
                  <a:buBlip>
                    <a:blip r:embed="rId2"/>
                  </a:buBlip>
                </a:pPr>
                <a:r>
                  <a:rPr lang="en-US" sz="1536" dirty="0">
                    <a:solidFill>
                      <a:srgbClr val="002060"/>
                    </a:solidFill>
                    <a:ea typeface="Times New Roman"/>
                    <a:cs typeface="Times New Roman"/>
                    <a:sym typeface="Times New Roman"/>
                  </a:rPr>
                  <a:t>The sum of both probabilities is equal to unity, as they must be</a:t>
                </a:r>
                <a:r>
                  <a:rPr lang="en-US" sz="1536" dirty="0">
                    <a:solidFill>
                      <a:srgbClr val="202122"/>
                    </a:solidFill>
                    <a:ea typeface="Times New Roman"/>
                    <a:cs typeface="Times New Roman"/>
                    <a:sym typeface="Times New Roman"/>
                  </a:rPr>
                  <a:t>.</a:t>
                </a:r>
              </a:p>
            </p:txBody>
          </p:sp>
        </mc:Choice>
        <mc:Fallback xmlns="">
          <p:sp>
            <p:nvSpPr>
              <p:cNvPr id="8" name="Content Placeholder 4">
                <a:extLst>
                  <a:ext uri="{FF2B5EF4-FFF2-40B4-BE49-F238E27FC236}">
                    <a16:creationId xmlns:a16="http://schemas.microsoft.com/office/drawing/2014/main" id="{16C1C4DA-A4F6-4ADD-83C8-C8F70AA5EFDF}"/>
                  </a:ext>
                </a:extLst>
              </p:cNvPr>
              <p:cNvSpPr txBox="1">
                <a:spLocks noRot="1" noChangeAspect="1" noMove="1" noResize="1" noEditPoints="1" noAdjustHandles="1" noChangeArrowheads="1" noChangeShapeType="1" noTextEdit="1"/>
              </p:cNvSpPr>
              <p:nvPr/>
            </p:nvSpPr>
            <p:spPr>
              <a:xfrm>
                <a:off x="337648" y="1836492"/>
                <a:ext cx="8306480" cy="176005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265067F-6625-400A-AE00-C65A24164B73}"/>
                  </a:ext>
                </a:extLst>
              </p:cNvPr>
              <p:cNvSpPr/>
              <p:nvPr/>
            </p:nvSpPr>
            <p:spPr>
              <a:xfrm>
                <a:off x="337648" y="4084394"/>
                <a:ext cx="8306480" cy="1229723"/>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nchor="ctr">
                <a:noAutofit/>
              </a:bodyPr>
              <a:lstStyle/>
              <a:p>
                <a:pPr marL="263279" indent="-263279" algn="just">
                  <a:spcAft>
                    <a:spcPts val="921"/>
                  </a:spcAft>
                  <a:buBlip>
                    <a:blip r:embed="rId2"/>
                  </a:buBlip>
                </a:pPr>
                <a:r>
                  <a:rPr lang="en-US" sz="1536" dirty="0">
                    <a:solidFill>
                      <a:srgbClr val="202122"/>
                    </a:solidFill>
                    <a:ea typeface="Times New Roman"/>
                    <a:cs typeface="Times New Roman"/>
                    <a:sym typeface="Times New Roman"/>
                  </a:rPr>
                  <a:t>In general, if we have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𝑀</m:t>
                    </m:r>
                    <m:r>
                      <a:rPr lang="en-US" sz="1536" i="1" dirty="0">
                        <a:solidFill>
                          <a:srgbClr val="002060"/>
                        </a:solidFill>
                        <a:latin typeface="Cambria Math" panose="02040503050406030204" pitchFamily="18" charset="0"/>
                        <a:ea typeface="Times New Roman"/>
                        <a:cs typeface="Times New Roman"/>
                        <a:sym typeface="Times New Roman"/>
                      </a:rPr>
                      <m:t>+1</m:t>
                    </m:r>
                  </m:oMath>
                </a14:m>
                <a:r>
                  <a:rPr lang="en-US" sz="1536" dirty="0">
                    <a:solidFill>
                      <a:srgbClr val="202122"/>
                    </a:solidFill>
                    <a:ea typeface="Times New Roman"/>
                    <a:cs typeface="Times New Roman"/>
                    <a:sym typeface="Times New Roman"/>
                  </a:rPr>
                  <a:t> explanatory variables (including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𝑥</m:t>
                    </m:r>
                    <m:r>
                      <a:rPr lang="en-US" sz="1536" i="1" baseline="-25000" dirty="0">
                        <a:solidFill>
                          <a:srgbClr val="002060"/>
                        </a:solidFill>
                        <a:latin typeface="Cambria Math" panose="02040503050406030204" pitchFamily="18" charset="0"/>
                        <a:ea typeface="Times New Roman"/>
                        <a:cs typeface="Times New Roman"/>
                        <a:sym typeface="Times New Roman"/>
                      </a:rPr>
                      <m:t>0</m:t>
                    </m:r>
                  </m:oMath>
                </a14:m>
                <a:r>
                  <a:rPr lang="en-US" sz="1536" dirty="0">
                    <a:solidFill>
                      <a:srgbClr val="202122"/>
                    </a:solidFill>
                    <a:ea typeface="Times New Roman"/>
                    <a:cs typeface="Times New Roman"/>
                    <a:sym typeface="Times New Roman"/>
                  </a:rPr>
                  <a:t>) and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𝑁</m:t>
                    </m:r>
                    <m:r>
                      <a:rPr lang="en-US" sz="1536" i="1" dirty="0">
                        <a:solidFill>
                          <a:srgbClr val="002060"/>
                        </a:solidFill>
                        <a:latin typeface="Cambria Math" panose="02040503050406030204" pitchFamily="18" charset="0"/>
                        <a:ea typeface="Times New Roman"/>
                        <a:cs typeface="Times New Roman"/>
                        <a:sym typeface="Times New Roman"/>
                      </a:rPr>
                      <m:t>+1</m:t>
                    </m:r>
                  </m:oMath>
                </a14:m>
                <a:r>
                  <a:rPr lang="en-US" sz="1536" dirty="0">
                    <a:solidFill>
                      <a:srgbClr val="202122"/>
                    </a:solidFill>
                    <a:ea typeface="Times New Roman"/>
                    <a:cs typeface="Times New Roman"/>
                    <a:sym typeface="Times New Roman"/>
                  </a:rPr>
                  <a:t> categories, we will need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𝑁</m:t>
                    </m:r>
                    <m:r>
                      <a:rPr lang="en-US" sz="1536" i="1" dirty="0">
                        <a:solidFill>
                          <a:srgbClr val="002060"/>
                        </a:solidFill>
                        <a:latin typeface="Cambria Math" panose="02040503050406030204" pitchFamily="18" charset="0"/>
                        <a:ea typeface="Times New Roman"/>
                        <a:cs typeface="Times New Roman"/>
                        <a:sym typeface="Times New Roman"/>
                      </a:rPr>
                      <m:t>+1</m:t>
                    </m:r>
                  </m:oMath>
                </a14:m>
                <a:r>
                  <a:rPr lang="en-US" sz="1536" dirty="0">
                    <a:solidFill>
                      <a:srgbClr val="202122"/>
                    </a:solidFill>
                    <a:ea typeface="Times New Roman"/>
                    <a:cs typeface="Times New Roman"/>
                    <a:sym typeface="Times New Roman"/>
                  </a:rPr>
                  <a:t> separate probability distributions, one for each category, indexed by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𝑛</m:t>
                    </m:r>
                  </m:oMath>
                </a14:m>
                <a:r>
                  <a:rPr lang="en-US" sz="1536" dirty="0">
                    <a:solidFill>
                      <a:srgbClr val="202122"/>
                    </a:solidFill>
                    <a:ea typeface="Times New Roman"/>
                    <a:cs typeface="Times New Roman"/>
                    <a:sym typeface="Times New Roman"/>
                  </a:rPr>
                  <a:t>, which describe the probability that the categorical outcome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𝑦</m:t>
                    </m:r>
                  </m:oMath>
                </a14:m>
                <a:r>
                  <a:rPr lang="en-US" sz="1536" dirty="0">
                    <a:solidFill>
                      <a:srgbClr val="202122"/>
                    </a:solidFill>
                    <a:ea typeface="Times New Roman"/>
                    <a:cs typeface="Times New Roman"/>
                    <a:sym typeface="Times New Roman"/>
                  </a:rPr>
                  <a:t> for explanatory vector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𝑥</m:t>
                    </m:r>
                  </m:oMath>
                </a14:m>
                <a:r>
                  <a:rPr lang="en-US" sz="1536" dirty="0">
                    <a:solidFill>
                      <a:srgbClr val="202122"/>
                    </a:solidFill>
                    <a:ea typeface="Times New Roman"/>
                    <a:cs typeface="Times New Roman"/>
                    <a:sym typeface="Times New Roman"/>
                  </a:rPr>
                  <a:t> will be in category</a:t>
                </a:r>
                <a14:m>
                  <m:oMath xmlns:m="http://schemas.openxmlformats.org/officeDocument/2006/math">
                    <m:r>
                      <a:rPr lang="en-US" sz="1536" dirty="0">
                        <a:solidFill>
                          <a:srgbClr val="002060"/>
                        </a:solidFill>
                        <a:latin typeface="Cambria Math" panose="02040503050406030204" pitchFamily="18" charset="0"/>
                        <a:ea typeface="Times New Roman"/>
                        <a:cs typeface="Times New Roman"/>
                        <a:sym typeface="Times New Roman"/>
                      </a:rPr>
                      <m:t> </m:t>
                    </m:r>
                    <m:r>
                      <a:rPr lang="en-US" sz="1536" i="1" dirty="0">
                        <a:solidFill>
                          <a:srgbClr val="002060"/>
                        </a:solidFill>
                        <a:latin typeface="Cambria Math" panose="02040503050406030204" pitchFamily="18" charset="0"/>
                        <a:ea typeface="Times New Roman"/>
                        <a:cs typeface="Times New Roman"/>
                        <a:sym typeface="Times New Roman"/>
                      </a:rPr>
                      <m:t>𝑦</m:t>
                    </m:r>
                    <m:r>
                      <a:rPr lang="en-US" sz="1536" i="1" baseline="-25000" dirty="0">
                        <a:solidFill>
                          <a:srgbClr val="002060"/>
                        </a:solidFill>
                        <a:latin typeface="Cambria Math" panose="02040503050406030204" pitchFamily="18" charset="0"/>
                        <a:ea typeface="Times New Roman"/>
                        <a:cs typeface="Times New Roman"/>
                        <a:sym typeface="Times New Roman"/>
                      </a:rPr>
                      <m:t>𝑛</m:t>
                    </m:r>
                  </m:oMath>
                </a14:m>
                <a:r>
                  <a:rPr lang="en-US" sz="1536" dirty="0">
                    <a:solidFill>
                      <a:srgbClr val="202122"/>
                    </a:solidFill>
                    <a:ea typeface="Times New Roman"/>
                    <a:cs typeface="Times New Roman"/>
                    <a:sym typeface="Times New Roman"/>
                  </a:rPr>
                  <a:t>. </a:t>
                </a:r>
                <a:endParaRPr lang="en-US" sz="1536" b="1" dirty="0">
                  <a:solidFill>
                    <a:srgbClr val="FF0000"/>
                  </a:solidFill>
                  <a:ea typeface="Times New Roman"/>
                  <a:cs typeface="Times New Roman"/>
                  <a:sym typeface="Times New Roman"/>
                </a:endParaRPr>
              </a:p>
            </p:txBody>
          </p:sp>
        </mc:Choice>
        <mc:Fallback xmlns="">
          <p:sp>
            <p:nvSpPr>
              <p:cNvPr id="9" name="Rectangle 8">
                <a:extLst>
                  <a:ext uri="{FF2B5EF4-FFF2-40B4-BE49-F238E27FC236}">
                    <a16:creationId xmlns:a16="http://schemas.microsoft.com/office/drawing/2014/main" id="{0265067F-6625-400A-AE00-C65A24164B73}"/>
                  </a:ext>
                </a:extLst>
              </p:cNvPr>
              <p:cNvSpPr>
                <a:spLocks noRot="1" noChangeAspect="1" noMove="1" noResize="1" noEditPoints="1" noAdjustHandles="1" noChangeArrowheads="1" noChangeShapeType="1" noTextEdit="1"/>
              </p:cNvSpPr>
              <p:nvPr/>
            </p:nvSpPr>
            <p:spPr>
              <a:xfrm>
                <a:off x="337648" y="4084394"/>
                <a:ext cx="8306480" cy="1229723"/>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1B0F9A8A-0866-40B0-B3DD-F962871D013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A9BD94D-60F2-4D0B-A071-7B4F63E3FB1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5292172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184</a:t>
            </a:fld>
            <a:endParaRPr lang="en-US" altLang="en-US" sz="921">
              <a:solidFill>
                <a:srgbClr val="898989"/>
              </a:solidFill>
            </a:endParaRPr>
          </a:p>
        </p:txBody>
      </p:sp>
      <p:cxnSp>
        <p:nvCxnSpPr>
          <p:cNvPr id="7" name="Straight Connector 6"/>
          <p:cNvCxnSpPr/>
          <p:nvPr/>
        </p:nvCxnSpPr>
        <p:spPr>
          <a:xfrm>
            <a:off x="371778" y="101049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3066628-00AB-4284-86D0-55BD4B8B0866}"/>
                  </a:ext>
                </a:extLst>
              </p:cNvPr>
              <p:cNvSpPr/>
              <p:nvPr/>
            </p:nvSpPr>
            <p:spPr>
              <a:xfrm>
                <a:off x="371778" y="1527197"/>
                <a:ext cx="8382078" cy="2409634"/>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ctr">
                <a:spAutoFit/>
              </a:bodyPr>
              <a:lstStyle/>
              <a:p>
                <a:pPr marL="263279" indent="-263279" algn="just">
                  <a:lnSpc>
                    <a:spcPct val="110000"/>
                  </a:lnSpc>
                  <a:spcAft>
                    <a:spcPts val="921"/>
                  </a:spcAft>
                  <a:buBlip>
                    <a:blip r:embed="rId2"/>
                  </a:buBlip>
                </a:pPr>
                <a:r>
                  <a:rPr lang="en-US" sz="1536" dirty="0">
                    <a:solidFill>
                      <a:srgbClr val="202122"/>
                    </a:solidFill>
                    <a:ea typeface="Times New Roman"/>
                    <a:cs typeface="Times New Roman"/>
                    <a:sym typeface="Times New Roman"/>
                  </a:rPr>
                  <a:t>It will also be required that the sum of these probabilities over all categories be equal to unity. </a:t>
                </a:r>
              </a:p>
              <a:p>
                <a:pPr marL="263279" indent="-263279" algn="just">
                  <a:spcAft>
                    <a:spcPts val="921"/>
                  </a:spcAft>
                  <a:buBlip>
                    <a:blip r:embed="rId2"/>
                  </a:buBlip>
                </a:pPr>
                <a:r>
                  <a:rPr lang="en-US" sz="1536" dirty="0">
                    <a:solidFill>
                      <a:srgbClr val="202122"/>
                    </a:solidFill>
                    <a:ea typeface="Times New Roman"/>
                    <a:cs typeface="Times New Roman"/>
                    <a:sym typeface="Times New Roman"/>
                  </a:rPr>
                  <a:t>Using the mathematically convenient base </a:t>
                </a:r>
                <a:r>
                  <a:rPr lang="en-US" sz="1536" b="1" i="1" dirty="0">
                    <a:solidFill>
                      <a:srgbClr val="002060"/>
                    </a:solidFill>
                    <a:ea typeface="Times New Roman"/>
                    <a:cs typeface="Times New Roman"/>
                    <a:sym typeface="Times New Roman"/>
                  </a:rPr>
                  <a:t>e</a:t>
                </a:r>
                <a:r>
                  <a:rPr lang="en-US" sz="1536" dirty="0">
                    <a:solidFill>
                      <a:srgbClr val="202122"/>
                    </a:solidFill>
                    <a:ea typeface="Times New Roman"/>
                    <a:cs typeface="Times New Roman"/>
                    <a:sym typeface="Times New Roman"/>
                  </a:rPr>
                  <a:t>, these probabilities are:</a:t>
                </a:r>
              </a:p>
              <a:p>
                <a:pPr algn="just">
                  <a:spcAft>
                    <a:spcPts val="921"/>
                  </a:spcAft>
                </a:pPr>
                <a14:m>
                  <m:oMathPara xmlns:m="http://schemas.openxmlformats.org/officeDocument/2006/math">
                    <m:oMathParaPr>
                      <m:jc m:val="centerGroup"/>
                    </m:oMathParaPr>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𝑛</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𝑛</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sup>
                          </m:sSup>
                        </m:num>
                        <m:den>
                          <m:r>
                            <a:rPr lang="en-IN" sz="1536" i="1">
                              <a:solidFill>
                                <a:srgbClr val="002060"/>
                              </a:solidFill>
                              <a:latin typeface="Cambria Math" panose="02040503050406030204" pitchFamily="18" charset="0"/>
                            </a:rPr>
                            <m:t>1+</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𝑢</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𝑁</m:t>
                              </m:r>
                            </m:sup>
                            <m:e>
                              <m:r>
                                <a:rPr lang="en-IN" sz="1536" i="1">
                                  <a:solidFill>
                                    <a:srgbClr val="002060"/>
                                  </a:solidFill>
                                  <a:latin typeface="Cambria Math" panose="02040503050406030204" pitchFamily="18" charset="0"/>
                                </a:rPr>
                                <m:t> </m:t>
                              </m:r>
                            </m:e>
                          </m:nary>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𝑢</m:t>
                                  </m:r>
                                </m:sub>
                              </m:sSub>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den>
                      </m:f>
                      <m:r>
                        <m:rPr>
                          <m:nor/>
                        </m:rPr>
                        <a:rPr lang="en-IN" sz="1536">
                          <a:solidFill>
                            <a:srgbClr val="002060"/>
                          </a:solidFill>
                        </a:rPr>
                        <m:t> </m:t>
                      </m:r>
                      <m:r>
                        <m:rPr>
                          <m:nor/>
                        </m:rPr>
                        <a:rPr lang="en-IN" sz="1536">
                          <a:solidFill>
                            <a:srgbClr val="002060"/>
                          </a:solidFill>
                        </a:rPr>
                        <m:t>for</m:t>
                      </m:r>
                      <m:r>
                        <m:rPr>
                          <m:nor/>
                        </m:rPr>
                        <a:rPr lang="en-IN" sz="1536">
                          <a:solidFill>
                            <a:srgbClr val="002060"/>
                          </a:solidFill>
                        </a:rPr>
                        <m:t> </m:t>
                      </m:r>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=1,2,…,</m:t>
                      </m:r>
                      <m:r>
                        <m:rPr>
                          <m:sty m:val="p"/>
                        </m:rPr>
                        <a:rPr lang="en-IN" sz="1536">
                          <a:solidFill>
                            <a:srgbClr val="002060"/>
                          </a:solidFill>
                          <a:latin typeface="Cambria Math" panose="02040503050406030204" pitchFamily="18" charset="0"/>
                        </a:rPr>
                        <m:t>N</m:t>
                      </m:r>
                    </m:oMath>
                  </m:oMathPara>
                </a14:m>
                <a:endParaRPr lang="en-US" sz="1536" dirty="0">
                  <a:solidFill>
                    <a:srgbClr val="002060"/>
                  </a:solidFill>
                  <a:ea typeface="Times New Roman"/>
                  <a:cs typeface="Times New Roman"/>
                  <a:sym typeface="Times New Roman"/>
                </a:endParaRPr>
              </a:p>
              <a:p>
                <a:pPr algn="just">
                  <a:spcAft>
                    <a:spcPts val="921"/>
                  </a:spcAft>
                </a:pPr>
                <a:endParaRPr lang="en-US" sz="230" dirty="0">
                  <a:solidFill>
                    <a:srgbClr val="002060"/>
                  </a:solidFill>
                  <a:ea typeface="Times New Roman"/>
                  <a:cs typeface="Times New Roman"/>
                  <a:sym typeface="Times New Roman"/>
                </a:endParaRPr>
              </a:p>
              <a:p>
                <a:pPr algn="just">
                  <a:spcAft>
                    <a:spcPts val="921"/>
                  </a:spcAft>
                </a:pPr>
                <a14:m>
                  <m:oMathPara xmlns:m="http://schemas.openxmlformats.org/officeDocument/2006/math">
                    <m:oMathParaPr>
                      <m:jc m:val="centerGroup"/>
                    </m:oMathParaPr>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)=1−</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𝑁</m:t>
                          </m:r>
                        </m:sup>
                        <m:e>
                          <m:r>
                            <a:rPr lang="en-IN" sz="1536" i="1">
                              <a:solidFill>
                                <a:srgbClr val="002060"/>
                              </a:solidFill>
                              <a:latin typeface="Cambria Math" panose="02040503050406030204" pitchFamily="18" charset="0"/>
                            </a:rPr>
                            <m:t> </m:t>
                          </m:r>
                        </m:e>
                      </m:nary>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𝑛</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m:t>
                      </m:r>
                      <m:f>
                        <m:fPr>
                          <m:ctrlPr>
                            <a:rPr lang="en-US" sz="1536" i="1">
                              <a:solidFill>
                                <a:srgbClr val="002060"/>
                              </a:solidFill>
                              <a:latin typeface="Cambria Math" panose="02040503050406030204" pitchFamily="18" charset="0"/>
                            </a:rPr>
                          </m:ctrlPr>
                        </m:fPr>
                        <m:num>
                          <m:r>
                            <a:rPr lang="en-IN" sz="1536" i="1">
                              <a:solidFill>
                                <a:srgbClr val="002060"/>
                              </a:solidFill>
                              <a:latin typeface="Cambria Math" panose="02040503050406030204" pitchFamily="18" charset="0"/>
                            </a:rPr>
                            <m:t>1</m:t>
                          </m:r>
                        </m:num>
                        <m:den>
                          <m:r>
                            <a:rPr lang="en-IN" sz="1536" i="1">
                              <a:solidFill>
                                <a:srgbClr val="002060"/>
                              </a:solidFill>
                              <a:latin typeface="Cambria Math" panose="02040503050406030204" pitchFamily="18" charset="0"/>
                            </a:rPr>
                            <m:t>1+</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𝑢</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𝑁</m:t>
                              </m:r>
                            </m:sup>
                            <m:e>
                              <m:r>
                                <a:rPr lang="en-IN" sz="1536" i="1">
                                  <a:solidFill>
                                    <a:srgbClr val="002060"/>
                                  </a:solidFill>
                                  <a:latin typeface="Cambria Math" panose="02040503050406030204" pitchFamily="18" charset="0"/>
                                </a:rPr>
                                <m:t> </m:t>
                              </m:r>
                            </m:e>
                          </m:nary>
                          <m:sSup>
                            <m:sSupPr>
                              <m:ctrlPr>
                                <a:rPr lang="en-US" sz="1536" i="1">
                                  <a:solidFill>
                                    <a:srgbClr val="002060"/>
                                  </a:solidFill>
                                  <a:latin typeface="Cambria Math" panose="02040503050406030204" pitchFamily="18" charset="0"/>
                                </a:rPr>
                              </m:ctrlPr>
                            </m:sSupPr>
                            <m:e>
                              <m:r>
                                <a:rPr lang="en-IN" sz="1536" i="1">
                                  <a:solidFill>
                                    <a:srgbClr val="002060"/>
                                  </a:solidFill>
                                  <a:latin typeface="Cambria Math" panose="02040503050406030204" pitchFamily="18" charset="0"/>
                                </a:rPr>
                                <m:t>𝑒</m:t>
                              </m:r>
                            </m:e>
                            <m:sup>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𝑢</m:t>
                                  </m:r>
                                </m:sub>
                              </m:sSub>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𝑥</m:t>
                              </m:r>
                            </m:sup>
                          </m:sSup>
                        </m:den>
                      </m:f>
                    </m:oMath>
                  </m:oMathPara>
                </a14:m>
                <a:endParaRPr lang="en-US" sz="1536" dirty="0">
                  <a:solidFill>
                    <a:srgbClr val="002060"/>
                  </a:solidFill>
                  <a:ea typeface="Times New Roman"/>
                  <a:cs typeface="Times New Roman"/>
                  <a:sym typeface="Times New Roman"/>
                </a:endParaRPr>
              </a:p>
            </p:txBody>
          </p:sp>
        </mc:Choice>
        <mc:Fallback xmlns="">
          <p:sp>
            <p:nvSpPr>
              <p:cNvPr id="2" name="Rectangle 1">
                <a:extLst>
                  <a:ext uri="{FF2B5EF4-FFF2-40B4-BE49-F238E27FC236}">
                    <a16:creationId xmlns:a16="http://schemas.microsoft.com/office/drawing/2014/main" id="{93066628-00AB-4284-86D0-55BD4B8B0866}"/>
                  </a:ext>
                </a:extLst>
              </p:cNvPr>
              <p:cNvSpPr>
                <a:spLocks noRot="1" noChangeAspect="1" noMove="1" noResize="1" noEditPoints="1" noAdjustHandles="1" noChangeArrowheads="1" noChangeShapeType="1" noTextEdit="1"/>
              </p:cNvSpPr>
              <p:nvPr/>
            </p:nvSpPr>
            <p:spPr>
              <a:xfrm>
                <a:off x="371778" y="1527197"/>
                <a:ext cx="8382078" cy="240963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CD49BAFC-EE1B-4BA6-8150-DAAEF51229BD}"/>
                  </a:ext>
                </a:extLst>
              </p:cNvPr>
              <p:cNvSpPr txBox="1">
                <a:spLocks/>
              </p:cNvSpPr>
              <p:nvPr/>
            </p:nvSpPr>
            <p:spPr>
              <a:xfrm>
                <a:off x="371778" y="4453530"/>
                <a:ext cx="8382078" cy="1524861"/>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spcBef>
                    <a:spcPts val="384"/>
                  </a:spcBef>
                  <a:buSzPct val="100000"/>
                  <a:buBlip>
                    <a:blip r:embed="rId2"/>
                  </a:buBlip>
                </a:pPr>
                <a:r>
                  <a:rPr lang="en-US" sz="1536" dirty="0">
                    <a:solidFill>
                      <a:srgbClr val="202122"/>
                    </a:solidFill>
                    <a:ea typeface="Times New Roman"/>
                    <a:cs typeface="Times New Roman"/>
                    <a:sym typeface="Times New Roman"/>
                  </a:rPr>
                  <a:t>It can be seen that, as required, the sum of the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𝑛</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m:t>
                    </m:r>
                  </m:oMath>
                </a14:m>
                <a:r>
                  <a:rPr lang="en-US" sz="1536" dirty="0">
                    <a:solidFill>
                      <a:srgbClr val="002060"/>
                    </a:solidFill>
                    <a:ea typeface="Times New Roman"/>
                    <a:cs typeface="Times New Roman"/>
                    <a:sym typeface="Times New Roman"/>
                  </a:rPr>
                  <a:t> </a:t>
                </a:r>
                <a:r>
                  <a:rPr lang="en-US" sz="1536" dirty="0">
                    <a:solidFill>
                      <a:srgbClr val="202122"/>
                    </a:solidFill>
                    <a:ea typeface="Times New Roman"/>
                    <a:cs typeface="Times New Roman"/>
                    <a:sym typeface="Times New Roman"/>
                  </a:rPr>
                  <a:t>over all categories is unity. </a:t>
                </a:r>
              </a:p>
              <a:p>
                <a:pPr algn="just">
                  <a:spcBef>
                    <a:spcPts val="384"/>
                  </a:spcBef>
                  <a:buSzPct val="100000"/>
                  <a:buBlip>
                    <a:blip r:embed="rId2"/>
                  </a:buBlip>
                </a:pPr>
                <a:endParaRPr lang="en-US" sz="384" dirty="0">
                  <a:solidFill>
                    <a:srgbClr val="202122"/>
                  </a:solidFill>
                  <a:ea typeface="Times New Roman"/>
                  <a:cs typeface="Times New Roman"/>
                  <a:sym typeface="Times New Roman"/>
                </a:endParaRPr>
              </a:p>
              <a:p>
                <a:pPr algn="just">
                  <a:spcBef>
                    <a:spcPts val="384"/>
                  </a:spcBef>
                  <a:buSzPct val="100000"/>
                  <a:buBlip>
                    <a:blip r:embed="rId2"/>
                  </a:buBlip>
                </a:pPr>
                <a:r>
                  <a:rPr lang="en-US" sz="1536" dirty="0">
                    <a:solidFill>
                      <a:srgbClr val="202122"/>
                    </a:solidFill>
                    <a:ea typeface="Times New Roman"/>
                    <a:cs typeface="Times New Roman"/>
                    <a:sym typeface="Times New Roman"/>
                  </a:rPr>
                  <a:t>Note that the selection of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0</m:t>
                        </m:r>
                      </m:sub>
                    </m:sSub>
                    <m:r>
                      <a:rPr lang="en-IN" sz="1536" i="1">
                        <a:solidFill>
                          <a:srgbClr val="002060"/>
                        </a:solidFill>
                        <a:latin typeface="Cambria Math" panose="02040503050406030204" pitchFamily="18" charset="0"/>
                      </a:rPr>
                      <m:t>(</m:t>
                    </m:r>
                    <m:r>
                      <a:rPr lang="en-IN" sz="1536" b="1" i="1">
                        <a:solidFill>
                          <a:srgbClr val="002060"/>
                        </a:solidFill>
                        <a:latin typeface="Cambria Math" panose="02040503050406030204" pitchFamily="18" charset="0"/>
                      </a:rPr>
                      <m:t>𝒙</m:t>
                    </m:r>
                    <m:r>
                      <a:rPr lang="en-IN" sz="1536" i="1">
                        <a:solidFill>
                          <a:srgbClr val="002060"/>
                        </a:solidFill>
                        <a:latin typeface="Cambria Math" panose="02040503050406030204" pitchFamily="18" charset="0"/>
                      </a:rPr>
                      <m:t>)</m:t>
                    </m:r>
                  </m:oMath>
                </a14:m>
                <a:r>
                  <a:rPr lang="en-US" sz="1536" dirty="0">
                    <a:solidFill>
                      <a:srgbClr val="202122"/>
                    </a:solidFill>
                    <a:ea typeface="Times New Roman"/>
                    <a:cs typeface="Times New Roman"/>
                    <a:sym typeface="Times New Roman"/>
                  </a:rPr>
                  <a:t> to be defined in terms of the other probabilities is artificial. </a:t>
                </a:r>
              </a:p>
              <a:p>
                <a:pPr algn="just">
                  <a:spcBef>
                    <a:spcPts val="384"/>
                  </a:spcBef>
                  <a:buSzPct val="100000"/>
                  <a:buBlip>
                    <a:blip r:embed="rId2"/>
                  </a:buBlip>
                </a:pPr>
                <a:endParaRPr lang="en-US" sz="384" dirty="0">
                  <a:solidFill>
                    <a:srgbClr val="202122"/>
                  </a:solidFill>
                  <a:ea typeface="Times New Roman"/>
                  <a:cs typeface="Times New Roman"/>
                  <a:sym typeface="Times New Roman"/>
                </a:endParaRPr>
              </a:p>
              <a:p>
                <a:pPr algn="just">
                  <a:spcBef>
                    <a:spcPts val="384"/>
                  </a:spcBef>
                  <a:buSzPct val="100000"/>
                  <a:buBlip>
                    <a:blip r:embed="rId2"/>
                  </a:buBlip>
                </a:pPr>
                <a:r>
                  <a:rPr lang="en-US" sz="1536" dirty="0">
                    <a:solidFill>
                      <a:srgbClr val="202122"/>
                    </a:solidFill>
                    <a:ea typeface="Times New Roman"/>
                    <a:cs typeface="Times New Roman"/>
                    <a:sym typeface="Times New Roman"/>
                  </a:rPr>
                  <a:t>Any of the probabilities could have been selected to be so defined.</a:t>
                </a:r>
              </a:p>
            </p:txBody>
          </p:sp>
        </mc:Choice>
        <mc:Fallback xmlns="">
          <p:sp>
            <p:nvSpPr>
              <p:cNvPr id="9" name="Content Placeholder 4">
                <a:extLst>
                  <a:ext uri="{FF2B5EF4-FFF2-40B4-BE49-F238E27FC236}">
                    <a16:creationId xmlns:a16="http://schemas.microsoft.com/office/drawing/2014/main" id="{CD49BAFC-EE1B-4BA6-8150-DAAEF51229BD}"/>
                  </a:ext>
                </a:extLst>
              </p:cNvPr>
              <p:cNvSpPr txBox="1">
                <a:spLocks noRot="1" noChangeAspect="1" noMove="1" noResize="1" noEditPoints="1" noAdjustHandles="1" noChangeArrowheads="1" noChangeShapeType="1" noTextEdit="1"/>
              </p:cNvSpPr>
              <p:nvPr/>
            </p:nvSpPr>
            <p:spPr>
              <a:xfrm>
                <a:off x="371778" y="4453530"/>
                <a:ext cx="8382078" cy="1524861"/>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A225ADB9-65EF-4F19-A954-7EF2A7F386B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99CF1BCA-9FEE-400E-A59D-7FC00130F2B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1507345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185</a:t>
            </a:fld>
            <a:endParaRPr lang="en-US" altLang="en-US" sz="921">
              <a:solidFill>
                <a:srgbClr val="898989"/>
              </a:solidFill>
            </a:endParaRPr>
          </a:p>
        </p:txBody>
      </p:sp>
      <p:cxnSp>
        <p:nvCxnSpPr>
          <p:cNvPr id="7" name="Straight Connector 6"/>
          <p:cNvCxnSpPr/>
          <p:nvPr/>
        </p:nvCxnSpPr>
        <p:spPr>
          <a:xfrm>
            <a:off x="371778" y="104707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A63D1E5-17D7-4951-AA4B-6CCC050814EC}"/>
                  </a:ext>
                </a:extLst>
              </p:cNvPr>
              <p:cNvSpPr/>
              <p:nvPr/>
            </p:nvSpPr>
            <p:spPr>
              <a:xfrm>
                <a:off x="337647" y="1714429"/>
                <a:ext cx="8416209" cy="1447897"/>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pPr marL="263279" indent="-263279" algn="just">
                  <a:spcBef>
                    <a:spcPts val="384"/>
                  </a:spcBef>
                  <a:buBlip>
                    <a:blip r:embed="rId2"/>
                  </a:buBlip>
                </a:pPr>
                <a:r>
                  <a:rPr lang="en-US" sz="1536" dirty="0">
                    <a:solidFill>
                      <a:srgbClr val="202122"/>
                    </a:solidFill>
                    <a:ea typeface="Times New Roman"/>
                    <a:cs typeface="Times New Roman"/>
                    <a:sym typeface="Times New Roman"/>
                  </a:rPr>
                  <a:t>This special value of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𝑛</m:t>
                    </m:r>
                  </m:oMath>
                </a14:m>
                <a:r>
                  <a:rPr lang="en-US" sz="1536" dirty="0">
                    <a:solidFill>
                      <a:srgbClr val="202122"/>
                    </a:solidFill>
                    <a:ea typeface="Times New Roman"/>
                    <a:cs typeface="Times New Roman"/>
                    <a:sym typeface="Times New Roman"/>
                  </a:rPr>
                  <a:t> is termed the “</a:t>
                </a:r>
                <a:r>
                  <a:rPr lang="en-US" sz="1536" dirty="0">
                    <a:solidFill>
                      <a:srgbClr val="FF0000"/>
                    </a:solidFill>
                    <a:ea typeface="Times New Roman"/>
                    <a:cs typeface="Times New Roman"/>
                    <a:sym typeface="Times New Roman"/>
                  </a:rPr>
                  <a:t>pivot index</a:t>
                </a:r>
                <a:r>
                  <a:rPr lang="en-US" sz="1536" dirty="0">
                    <a:solidFill>
                      <a:srgbClr val="202122"/>
                    </a:solidFill>
                    <a:ea typeface="Times New Roman"/>
                    <a:cs typeface="Times New Roman"/>
                    <a:sym typeface="Times New Roman"/>
                  </a:rPr>
                  <a:t>,” and the log-odds (</a:t>
                </a:r>
                <a14:m>
                  <m:oMath xmlns:m="http://schemas.openxmlformats.org/officeDocument/2006/math">
                    <m:r>
                      <a:rPr lang="en-US" sz="1536" i="1" dirty="0">
                        <a:solidFill>
                          <a:srgbClr val="002060"/>
                        </a:solidFill>
                        <a:latin typeface="Cambria Math" panose="02040503050406030204" pitchFamily="18" charset="0"/>
                        <a:ea typeface="Times New Roman"/>
                        <a:cs typeface="Times New Roman"/>
                        <a:sym typeface="Times New Roman"/>
                      </a:rPr>
                      <m:t>𝑡</m:t>
                    </m:r>
                    <m:r>
                      <a:rPr lang="en-US" sz="1536" i="1" baseline="-25000" dirty="0" err="1">
                        <a:solidFill>
                          <a:srgbClr val="002060"/>
                        </a:solidFill>
                        <a:latin typeface="Cambria Math" panose="02040503050406030204" pitchFamily="18" charset="0"/>
                        <a:ea typeface="Times New Roman"/>
                        <a:cs typeface="Times New Roman"/>
                        <a:sym typeface="Times New Roman"/>
                      </a:rPr>
                      <m:t>𝑛</m:t>
                    </m:r>
                  </m:oMath>
                </a14:m>
                <a:r>
                  <a:rPr lang="en-US" sz="1536" dirty="0">
                    <a:solidFill>
                      <a:srgbClr val="202122"/>
                    </a:solidFill>
                    <a:ea typeface="Times New Roman"/>
                    <a:cs typeface="Times New Roman"/>
                    <a:sym typeface="Times New Roman"/>
                  </a:rPr>
                  <a:t>) are expressed in terms of the pivot probability and are again expressed as a linear combination of the explanatory variables:        </a:t>
                </a:r>
              </a:p>
              <a:p>
                <a:pPr algn="just">
                  <a:spcAft>
                    <a:spcPts val="921"/>
                  </a:spcAft>
                </a:pPr>
                <a14:m>
                  <m:oMathPara xmlns:m="http://schemas.openxmlformats.org/officeDocument/2006/math">
                    <m:oMathParaPr>
                      <m:jc m:val="centerGroup"/>
                    </m:oMathParaPr>
                    <m:oMath xmlns:m="http://schemas.openxmlformats.org/officeDocument/2006/math">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𝑡</m:t>
                          </m:r>
                        </m:e>
                        <m:sub>
                          <m:r>
                            <a:rPr lang="en-US" sz="1536" i="1">
                              <a:solidFill>
                                <a:srgbClr val="002060"/>
                              </a:solidFill>
                              <a:latin typeface="Cambria Math" panose="02040503050406030204" pitchFamily="18" charset="0"/>
                            </a:rPr>
                            <m:t>𝑛</m:t>
                          </m:r>
                        </m:sub>
                      </m:sSub>
                      <m:r>
                        <a:rPr lang="en-US" sz="1536" i="1">
                          <a:solidFill>
                            <a:srgbClr val="002060"/>
                          </a:solidFill>
                          <a:latin typeface="Cambria Math" panose="02040503050406030204" pitchFamily="18" charset="0"/>
                        </a:rPr>
                        <m:t>=</m:t>
                      </m:r>
                      <m:r>
                        <m:rPr>
                          <m:sty m:val="p"/>
                        </m:rPr>
                        <a:rPr lang="en-US" sz="1536">
                          <a:solidFill>
                            <a:srgbClr val="002060"/>
                          </a:solidFill>
                          <a:latin typeface="Cambria Math" panose="02040503050406030204" pitchFamily="18" charset="0"/>
                        </a:rPr>
                        <m:t>ln</m:t>
                      </m:r>
                      <m:d>
                        <m:dPr>
                          <m:ctrlPr>
                            <a:rPr lang="en-US" sz="1536" i="1">
                              <a:solidFill>
                                <a:srgbClr val="002060"/>
                              </a:solidFill>
                              <a:latin typeface="Cambria Math" panose="02040503050406030204" pitchFamily="18" charset="0"/>
                            </a:rPr>
                          </m:ctrlPr>
                        </m:dPr>
                        <m:e>
                          <m:f>
                            <m:fPr>
                              <m:ctrlPr>
                                <a:rPr lang="en-US" sz="1536" i="1">
                                  <a:solidFill>
                                    <a:srgbClr val="002060"/>
                                  </a:solidFill>
                                  <a:latin typeface="Cambria Math" panose="02040503050406030204" pitchFamily="18" charset="0"/>
                                </a:rPr>
                              </m:ctrlPr>
                            </m:fPr>
                            <m:num>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𝑝</m:t>
                                  </m:r>
                                </m:e>
                                <m:sub>
                                  <m:r>
                                    <a:rPr lang="en-US" sz="1536" i="1">
                                      <a:solidFill>
                                        <a:srgbClr val="002060"/>
                                      </a:solidFill>
                                      <a:latin typeface="Cambria Math" panose="02040503050406030204" pitchFamily="18" charset="0"/>
                                    </a:rPr>
                                    <m:t>𝑛</m:t>
                                  </m:r>
                                </m:sub>
                              </m:sSub>
                              <m:r>
                                <a:rPr lang="en-US" sz="1536"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𝒙</m:t>
                              </m:r>
                              <m:r>
                                <a:rPr lang="en-US" sz="1536" i="1">
                                  <a:solidFill>
                                    <a:srgbClr val="002060"/>
                                  </a:solidFill>
                                  <a:latin typeface="Cambria Math" panose="02040503050406030204" pitchFamily="18" charset="0"/>
                                </a:rPr>
                                <m:t>)</m:t>
                              </m:r>
                            </m:num>
                            <m:den>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𝑝</m:t>
                                  </m:r>
                                </m:e>
                                <m:sub>
                                  <m:r>
                                    <a:rPr lang="en-US" sz="1536" i="1">
                                      <a:solidFill>
                                        <a:srgbClr val="002060"/>
                                      </a:solidFill>
                                      <a:latin typeface="Cambria Math" panose="02040503050406030204" pitchFamily="18" charset="0"/>
                                    </a:rPr>
                                    <m:t>0</m:t>
                                  </m:r>
                                </m:sub>
                              </m:sSub>
                              <m:r>
                                <a:rPr lang="en-US" sz="1536"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𝒙</m:t>
                              </m:r>
                              <m:r>
                                <a:rPr lang="en-US" sz="1536" i="1">
                                  <a:solidFill>
                                    <a:srgbClr val="002060"/>
                                  </a:solidFill>
                                  <a:latin typeface="Cambria Math" panose="02040503050406030204" pitchFamily="18" charset="0"/>
                                </a:rPr>
                                <m:t>)</m:t>
                              </m:r>
                            </m:den>
                          </m:f>
                        </m:e>
                      </m:d>
                      <m:r>
                        <a:rPr lang="en-US"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b="1" i="1">
                              <a:solidFill>
                                <a:srgbClr val="002060"/>
                              </a:solidFill>
                              <a:latin typeface="Cambria Math" panose="02040503050406030204" pitchFamily="18" charset="0"/>
                            </a:rPr>
                            <m:t>𝜷</m:t>
                          </m:r>
                        </m:e>
                        <m:sub>
                          <m:r>
                            <a:rPr lang="en-US" sz="1536" i="1">
                              <a:solidFill>
                                <a:srgbClr val="002060"/>
                              </a:solidFill>
                              <a:latin typeface="Cambria Math" panose="02040503050406030204" pitchFamily="18" charset="0"/>
                            </a:rPr>
                            <m:t>𝑛</m:t>
                          </m:r>
                        </m:sub>
                      </m:sSub>
                      <m:r>
                        <a:rPr lang="en-US" sz="1536" i="1">
                          <a:solidFill>
                            <a:srgbClr val="002060"/>
                          </a:solidFill>
                          <a:latin typeface="Cambria Math" panose="02040503050406030204" pitchFamily="18" charset="0"/>
                        </a:rPr>
                        <m:t>⋅</m:t>
                      </m:r>
                      <m:r>
                        <a:rPr lang="en-US" sz="1536" b="1" i="1">
                          <a:solidFill>
                            <a:srgbClr val="002060"/>
                          </a:solidFill>
                          <a:latin typeface="Cambria Math" panose="02040503050406030204" pitchFamily="18" charset="0"/>
                        </a:rPr>
                        <m:t>𝒙</m:t>
                      </m:r>
                    </m:oMath>
                  </m:oMathPara>
                </a14:m>
                <a:endParaRPr lang="en-US" sz="1536" dirty="0"/>
              </a:p>
            </p:txBody>
          </p:sp>
        </mc:Choice>
        <mc:Fallback xmlns="">
          <p:sp>
            <p:nvSpPr>
              <p:cNvPr id="2" name="Rectangle 1">
                <a:extLst>
                  <a:ext uri="{FF2B5EF4-FFF2-40B4-BE49-F238E27FC236}">
                    <a16:creationId xmlns:a16="http://schemas.microsoft.com/office/drawing/2014/main" id="{7A63D1E5-17D7-4951-AA4B-6CCC050814EC}"/>
                  </a:ext>
                </a:extLst>
              </p:cNvPr>
              <p:cNvSpPr>
                <a:spLocks noRot="1" noChangeAspect="1" noMove="1" noResize="1" noEditPoints="1" noAdjustHandles="1" noChangeArrowheads="1" noChangeShapeType="1" noTextEdit="1"/>
              </p:cNvSpPr>
              <p:nvPr/>
            </p:nvSpPr>
            <p:spPr>
              <a:xfrm>
                <a:off x="337647" y="1714429"/>
                <a:ext cx="8416209" cy="144789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4" name="Rectangle 3">
            <a:extLst>
              <a:ext uri="{FF2B5EF4-FFF2-40B4-BE49-F238E27FC236}">
                <a16:creationId xmlns:a16="http://schemas.microsoft.com/office/drawing/2014/main" id="{998C3A8C-2895-45A9-8FB6-F8A58D34E44E}"/>
              </a:ext>
            </a:extLst>
          </p:cNvPr>
          <p:cNvSpPr/>
          <p:nvPr/>
        </p:nvSpPr>
        <p:spPr>
          <a:xfrm>
            <a:off x="593418" y="3565593"/>
            <a:ext cx="684646" cy="537392"/>
          </a:xfrm>
          <a:prstGeom prst="rect">
            <a:avLst/>
          </a:prstGeom>
        </p:spPr>
        <p:style>
          <a:lnRef idx="0">
            <a:schemeClr val="accent5"/>
          </a:lnRef>
          <a:fillRef idx="3">
            <a:schemeClr val="accent5"/>
          </a:fillRef>
          <a:effectRef idx="3">
            <a:schemeClr val="accent5"/>
          </a:effectRef>
          <a:fontRef idx="minor">
            <a:schemeClr val="lt1"/>
          </a:fontRef>
        </p:style>
        <p:txBody>
          <a:bodyPr wrap="none">
            <a:noAutofit/>
          </a:bodyPr>
          <a:lstStyle/>
          <a:p>
            <a:r>
              <a:rPr lang="en-US" sz="1536" b="1" dirty="0">
                <a:solidFill>
                  <a:schemeClr val="bg1"/>
                </a:solidFill>
                <a:ea typeface="Times New Roman"/>
                <a:cs typeface="Times New Roman"/>
                <a:sym typeface="Times New Roman"/>
              </a:rPr>
              <a:t>Note : </a:t>
            </a:r>
            <a:endParaRPr lang="en-IN" sz="1536" dirty="0">
              <a:solidFill>
                <a:schemeClr val="bg1"/>
              </a:solidFill>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80C101D-667F-4376-98DD-6343FE612350}"/>
                  </a:ext>
                </a:extLst>
              </p:cNvPr>
              <p:cNvSpPr/>
              <p:nvPr/>
            </p:nvSpPr>
            <p:spPr>
              <a:xfrm>
                <a:off x="337647" y="3841268"/>
                <a:ext cx="8430423" cy="1590266"/>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t">
                <a:noAutofit/>
              </a:bodyPr>
              <a:lstStyle/>
              <a:p>
                <a:pPr algn="just">
                  <a:spcAft>
                    <a:spcPts val="921"/>
                  </a:spcAft>
                </a:pPr>
                <a:endParaRPr lang="en-US" sz="921" dirty="0">
                  <a:solidFill>
                    <a:srgbClr val="202122"/>
                  </a:solidFill>
                  <a:ea typeface="Times New Roman"/>
                  <a:cs typeface="Times New Roman"/>
                  <a:sym typeface="Times New Roman"/>
                </a:endParaRPr>
              </a:p>
              <a:p>
                <a:pPr algn="just">
                  <a:spcAft>
                    <a:spcPts val="921"/>
                  </a:spcAft>
                </a:pPr>
                <a:r>
                  <a:rPr lang="en-US" sz="1843" dirty="0">
                    <a:solidFill>
                      <a:srgbClr val="202122"/>
                    </a:solidFill>
                    <a:ea typeface="Times New Roman"/>
                    <a:cs typeface="Times New Roman"/>
                    <a:sym typeface="Times New Roman"/>
                  </a:rPr>
                  <a:t>For the simple case of </a:t>
                </a:r>
                <a14:m>
                  <m:oMath xmlns:m="http://schemas.openxmlformats.org/officeDocument/2006/math">
                    <m:r>
                      <a:rPr lang="en-US" sz="1843" i="1" dirty="0">
                        <a:solidFill>
                          <a:srgbClr val="002060"/>
                        </a:solidFill>
                        <a:latin typeface="Cambria Math" panose="02040503050406030204" pitchFamily="18" charset="0"/>
                        <a:ea typeface="Times New Roman"/>
                        <a:cs typeface="Times New Roman"/>
                        <a:sym typeface="Times New Roman"/>
                      </a:rPr>
                      <m:t>𝑁</m:t>
                    </m:r>
                    <m:r>
                      <a:rPr lang="en-US" sz="1843" i="1" dirty="0">
                        <a:solidFill>
                          <a:srgbClr val="002060"/>
                        </a:solidFill>
                        <a:latin typeface="Cambria Math" panose="02040503050406030204" pitchFamily="18" charset="0"/>
                        <a:ea typeface="Times New Roman"/>
                        <a:cs typeface="Times New Roman"/>
                        <a:sym typeface="Times New Roman"/>
                      </a:rPr>
                      <m:t>=1</m:t>
                    </m:r>
                  </m:oMath>
                </a14:m>
                <a:r>
                  <a:rPr lang="en-US" sz="1843" dirty="0">
                    <a:solidFill>
                      <a:srgbClr val="202122"/>
                    </a:solidFill>
                    <a:ea typeface="Times New Roman"/>
                    <a:cs typeface="Times New Roman"/>
                    <a:sym typeface="Times New Roman"/>
                  </a:rPr>
                  <a:t>, the two-category case is recovered, with</a:t>
                </a:r>
              </a:p>
              <a:p>
                <a:pPr algn="just">
                  <a:spcAft>
                    <a:spcPts val="921"/>
                  </a:spcAft>
                </a:pPr>
                <a:r>
                  <a:rPr lang="en-IN" sz="1843" i="1" dirty="0">
                    <a:solidFill>
                      <a:srgbClr val="002060"/>
                    </a:solidFill>
                    <a:latin typeface="Cambria Math" panose="02040503050406030204" pitchFamily="18" charset="0"/>
                  </a:rPr>
                  <a:t>			         </a:t>
                </a:r>
                <a14:m>
                  <m:oMath xmlns:m="http://schemas.openxmlformats.org/officeDocument/2006/math">
                    <m:r>
                      <a:rPr lang="en-IN" sz="1843" i="1" dirty="0">
                        <a:solidFill>
                          <a:srgbClr val="002060"/>
                        </a:solidFill>
                        <a:latin typeface="Cambria Math" panose="02040503050406030204" pitchFamily="18" charset="0"/>
                      </a:rPr>
                      <m:t>𝑝</m:t>
                    </m:r>
                    <m:r>
                      <a:rPr lang="en-IN" sz="1843" i="1" dirty="0">
                        <a:solidFill>
                          <a:srgbClr val="002060"/>
                        </a:solidFill>
                        <a:latin typeface="Cambria Math" panose="02040503050406030204" pitchFamily="18" charset="0"/>
                      </a:rPr>
                      <m:t>(</m:t>
                    </m:r>
                    <m:r>
                      <a:rPr lang="en-IN" sz="1843" i="1" dirty="0">
                        <a:solidFill>
                          <a:srgbClr val="002060"/>
                        </a:solidFill>
                        <a:latin typeface="Cambria Math" panose="02040503050406030204" pitchFamily="18" charset="0"/>
                      </a:rPr>
                      <m:t>𝑥</m:t>
                    </m:r>
                    <m:r>
                      <a:rPr lang="en-IN" sz="1843" i="1" dirty="0">
                        <a:solidFill>
                          <a:srgbClr val="002060"/>
                        </a:solidFill>
                        <a:latin typeface="Cambria Math" panose="02040503050406030204" pitchFamily="18" charset="0"/>
                      </a:rPr>
                      <m:t>) = </m:t>
                    </m:r>
                    <m:r>
                      <a:rPr lang="en-IN" sz="1843" i="1" dirty="0">
                        <a:solidFill>
                          <a:srgbClr val="002060"/>
                        </a:solidFill>
                        <a:latin typeface="Cambria Math" panose="02040503050406030204" pitchFamily="18" charset="0"/>
                      </a:rPr>
                      <m:t>𝑝</m:t>
                    </m:r>
                    <m:r>
                      <a:rPr lang="en-IN" sz="1843" i="1" baseline="-25000" dirty="0">
                        <a:solidFill>
                          <a:srgbClr val="002060"/>
                        </a:solidFill>
                        <a:latin typeface="Cambria Math" panose="02040503050406030204" pitchFamily="18" charset="0"/>
                      </a:rPr>
                      <m:t>1</m:t>
                    </m:r>
                    <m:r>
                      <a:rPr lang="en-IN" sz="1843" i="1" dirty="0">
                        <a:solidFill>
                          <a:srgbClr val="002060"/>
                        </a:solidFill>
                        <a:latin typeface="Cambria Math" panose="02040503050406030204" pitchFamily="18" charset="0"/>
                      </a:rPr>
                      <m:t>(</m:t>
                    </m:r>
                    <m:r>
                      <a:rPr lang="en-IN" sz="1843" i="1" dirty="0">
                        <a:solidFill>
                          <a:srgbClr val="002060"/>
                        </a:solidFill>
                        <a:latin typeface="Cambria Math" panose="02040503050406030204" pitchFamily="18" charset="0"/>
                      </a:rPr>
                      <m:t>𝑥</m:t>
                    </m:r>
                    <m:r>
                      <a:rPr lang="en-IN" sz="1843" i="1" dirty="0">
                        <a:solidFill>
                          <a:srgbClr val="002060"/>
                        </a:solidFill>
                        <a:latin typeface="Cambria Math" panose="02040503050406030204" pitchFamily="18" charset="0"/>
                      </a:rPr>
                      <m:t>)</m:t>
                    </m:r>
                  </m:oMath>
                </a14:m>
                <a:r>
                  <a:rPr lang="en-IN" sz="1843" dirty="0"/>
                  <a:t> and </a:t>
                </a:r>
              </a:p>
              <a:p>
                <a:pPr algn="just">
                  <a:spcAft>
                    <a:spcPts val="921"/>
                  </a:spcAft>
                </a:pPr>
                <a14:m>
                  <m:oMathPara xmlns:m="http://schemas.openxmlformats.org/officeDocument/2006/math">
                    <m:oMathParaPr>
                      <m:jc m:val="centerGroup"/>
                    </m:oMathParaPr>
                    <m:oMath xmlns:m="http://schemas.openxmlformats.org/officeDocument/2006/math">
                      <m:r>
                        <a:rPr lang="en-IN" sz="1843" i="1" dirty="0">
                          <a:solidFill>
                            <a:srgbClr val="002060"/>
                          </a:solidFill>
                          <a:latin typeface="Cambria Math" panose="02040503050406030204" pitchFamily="18" charset="0"/>
                        </a:rPr>
                        <m:t>𝑝</m:t>
                      </m:r>
                      <m:r>
                        <a:rPr lang="en-IN" sz="1843" i="1" baseline="-25000" dirty="0">
                          <a:solidFill>
                            <a:srgbClr val="002060"/>
                          </a:solidFill>
                          <a:latin typeface="Cambria Math" panose="02040503050406030204" pitchFamily="18" charset="0"/>
                        </a:rPr>
                        <m:t>0</m:t>
                      </m:r>
                      <m:r>
                        <a:rPr lang="en-IN" sz="1843" i="1" dirty="0">
                          <a:solidFill>
                            <a:srgbClr val="002060"/>
                          </a:solidFill>
                          <a:latin typeface="Cambria Math" panose="02040503050406030204" pitchFamily="18" charset="0"/>
                        </a:rPr>
                        <m:t>(</m:t>
                      </m:r>
                      <m:r>
                        <a:rPr lang="en-IN" sz="1843" i="1" dirty="0">
                          <a:solidFill>
                            <a:srgbClr val="002060"/>
                          </a:solidFill>
                          <a:latin typeface="Cambria Math" panose="02040503050406030204" pitchFamily="18" charset="0"/>
                        </a:rPr>
                        <m:t>𝑥</m:t>
                      </m:r>
                      <m:r>
                        <a:rPr lang="en-IN" sz="1843" i="1" dirty="0">
                          <a:solidFill>
                            <a:srgbClr val="002060"/>
                          </a:solidFill>
                          <a:latin typeface="Cambria Math" panose="02040503050406030204" pitchFamily="18" charset="0"/>
                        </a:rPr>
                        <m:t>)=1–</m:t>
                      </m:r>
                      <m:r>
                        <a:rPr lang="en-IN" sz="1843" i="1" dirty="0">
                          <a:solidFill>
                            <a:srgbClr val="002060"/>
                          </a:solidFill>
                          <a:latin typeface="Cambria Math" panose="02040503050406030204" pitchFamily="18" charset="0"/>
                        </a:rPr>
                        <m:t>𝑝</m:t>
                      </m:r>
                      <m:r>
                        <a:rPr lang="en-IN" sz="1843" i="1" baseline="-25000" dirty="0">
                          <a:solidFill>
                            <a:srgbClr val="002060"/>
                          </a:solidFill>
                          <a:latin typeface="Cambria Math" panose="02040503050406030204" pitchFamily="18" charset="0"/>
                        </a:rPr>
                        <m:t>1</m:t>
                      </m:r>
                      <m:r>
                        <a:rPr lang="en-IN" sz="1843" i="1" dirty="0">
                          <a:solidFill>
                            <a:srgbClr val="002060"/>
                          </a:solidFill>
                          <a:latin typeface="Cambria Math" panose="02040503050406030204" pitchFamily="18" charset="0"/>
                        </a:rPr>
                        <m:t>(</m:t>
                      </m:r>
                      <m:r>
                        <a:rPr lang="en-IN" sz="1843" i="1" dirty="0">
                          <a:solidFill>
                            <a:srgbClr val="002060"/>
                          </a:solidFill>
                          <a:latin typeface="Cambria Math" panose="02040503050406030204" pitchFamily="18" charset="0"/>
                        </a:rPr>
                        <m:t>𝑥</m:t>
                      </m:r>
                      <m:r>
                        <a:rPr lang="en-IN" sz="1843" i="1" dirty="0">
                          <a:solidFill>
                            <a:srgbClr val="002060"/>
                          </a:solidFill>
                          <a:latin typeface="Cambria Math" panose="02040503050406030204" pitchFamily="18" charset="0"/>
                        </a:rPr>
                        <m:t>)</m:t>
                      </m:r>
                    </m:oMath>
                  </m:oMathPara>
                </a14:m>
                <a:endParaRPr lang="en-US" sz="921" dirty="0">
                  <a:solidFill>
                    <a:srgbClr val="002060"/>
                  </a:solidFill>
                  <a:ea typeface="Times New Roman"/>
                  <a:cs typeface="Times New Roman"/>
                  <a:sym typeface="Times New Roman"/>
                </a:endParaRPr>
              </a:p>
            </p:txBody>
          </p:sp>
        </mc:Choice>
        <mc:Fallback xmlns="">
          <p:sp>
            <p:nvSpPr>
              <p:cNvPr id="3" name="Rectangle 2">
                <a:extLst>
                  <a:ext uri="{FF2B5EF4-FFF2-40B4-BE49-F238E27FC236}">
                    <a16:creationId xmlns:a16="http://schemas.microsoft.com/office/drawing/2014/main" id="{E80C101D-667F-4376-98DD-6343FE612350}"/>
                  </a:ext>
                </a:extLst>
              </p:cNvPr>
              <p:cNvSpPr>
                <a:spLocks noRot="1" noChangeAspect="1" noMove="1" noResize="1" noEditPoints="1" noAdjustHandles="1" noChangeArrowheads="1" noChangeShapeType="1" noTextEdit="1"/>
              </p:cNvSpPr>
              <p:nvPr/>
            </p:nvSpPr>
            <p:spPr>
              <a:xfrm>
                <a:off x="337647" y="3841268"/>
                <a:ext cx="8430423" cy="1590266"/>
              </a:xfrm>
              <a:prstGeom prst="rect">
                <a:avLst/>
              </a:prstGeom>
              <a:blipFill>
                <a:blip r:embed="rId4"/>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5" name="Date Placeholder 4">
            <a:extLst>
              <a:ext uri="{FF2B5EF4-FFF2-40B4-BE49-F238E27FC236}">
                <a16:creationId xmlns:a16="http://schemas.microsoft.com/office/drawing/2014/main" id="{664C6621-2320-4079-B6C9-48EFE999FE2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698F1BAA-7D33-45D3-8272-399C1C28DBE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8530964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186</a:t>
            </a:fld>
            <a:endParaRPr lang="en-US" altLang="en-US" sz="921">
              <a:solidFill>
                <a:srgbClr val="898989"/>
              </a:solidFill>
            </a:endParaRPr>
          </a:p>
        </p:txBody>
      </p:sp>
      <p:cxnSp>
        <p:nvCxnSpPr>
          <p:cNvPr id="7" name="Straight Connector 6"/>
          <p:cNvCxnSpPr/>
          <p:nvPr/>
        </p:nvCxnSpPr>
        <p:spPr>
          <a:xfrm>
            <a:off x="213316" y="104097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0E1612BF-9F36-484F-8A3C-629F4E3021DC}"/>
                  </a:ext>
                </a:extLst>
              </p:cNvPr>
              <p:cNvSpPr txBox="1">
                <a:spLocks/>
              </p:cNvSpPr>
              <p:nvPr/>
            </p:nvSpPr>
            <p:spPr>
              <a:xfrm>
                <a:off x="337648" y="1771663"/>
                <a:ext cx="8361343" cy="1765214"/>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buBlip>
                    <a:blip r:embed="rId2"/>
                  </a:buBlip>
                </a:pPr>
                <a:r>
                  <a:rPr lang="en-IN" sz="1536" dirty="0">
                    <a:cs typeface="Times New Roman" panose="02020603050405020304" pitchFamily="18" charset="0"/>
                  </a:rPr>
                  <a:t>The log-likelihood that a particular set of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𝐾</m:t>
                    </m:r>
                  </m:oMath>
                </a14:m>
                <a:r>
                  <a:rPr lang="en-IN" sz="1536" dirty="0">
                    <a:cs typeface="Times New Roman" panose="02020603050405020304" pitchFamily="18" charset="0"/>
                  </a:rPr>
                  <a:t> measurements or data points will be generated by the above probabilities can now be calculated. </a:t>
                </a:r>
              </a:p>
              <a:p>
                <a:pPr algn="just">
                  <a:buSzPct val="100000"/>
                  <a:buBlip>
                    <a:blip r:embed="rId2"/>
                  </a:buBlip>
                </a:pPr>
                <a:endParaRPr lang="en-IN" sz="921" dirty="0">
                  <a:cs typeface="Times New Roman" panose="02020603050405020304" pitchFamily="18" charset="0"/>
                </a:endParaRPr>
              </a:p>
              <a:p>
                <a:pPr algn="just">
                  <a:buBlip>
                    <a:blip r:embed="rId2"/>
                  </a:buBlip>
                </a:pPr>
                <a:r>
                  <a:rPr lang="en-IN" sz="1536" dirty="0">
                    <a:cs typeface="Times New Roman" panose="02020603050405020304" pitchFamily="18" charset="0"/>
                  </a:rPr>
                  <a:t>Indexing each measurement by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𝑘</m:t>
                    </m:r>
                  </m:oMath>
                </a14:m>
                <a:r>
                  <a:rPr lang="en-IN" sz="1536" dirty="0">
                    <a:cs typeface="Times New Roman" panose="02020603050405020304" pitchFamily="18" charset="0"/>
                  </a:rPr>
                  <a:t>, let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𝑘</m:t>
                    </m:r>
                    <m:r>
                      <a:rPr lang="en-IN" sz="1536" i="1" dirty="0">
                        <a:solidFill>
                          <a:srgbClr val="002060"/>
                        </a:solidFill>
                        <a:latin typeface="Cambria Math" panose="02040503050406030204" pitchFamily="18" charset="0"/>
                        <a:cs typeface="Times New Roman" panose="02020603050405020304" pitchFamily="18" charset="0"/>
                      </a:rPr>
                      <m:t>−</m:t>
                    </m:r>
                    <m:r>
                      <a:rPr lang="en-IN" sz="1536" i="1" dirty="0" err="1">
                        <a:solidFill>
                          <a:srgbClr val="002060"/>
                        </a:solidFill>
                        <a:latin typeface="Cambria Math" panose="02040503050406030204" pitchFamily="18" charset="0"/>
                        <a:cs typeface="Times New Roman" panose="02020603050405020304" pitchFamily="18" charset="0"/>
                      </a:rPr>
                      <m:t>𝑡h</m:t>
                    </m:r>
                  </m:oMath>
                </a14:m>
                <a:r>
                  <a:rPr lang="en-IN" sz="1536" dirty="0">
                    <a:cs typeface="Times New Roman" panose="02020603050405020304" pitchFamily="18" charset="0"/>
                  </a:rPr>
                  <a:t> set of measured explanatory variables be denoted by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𝑥</m:t>
                    </m:r>
                    <m:r>
                      <a:rPr lang="en-IN" sz="1536" i="1" baseline="-25000" dirty="0" err="1">
                        <a:solidFill>
                          <a:srgbClr val="002060"/>
                        </a:solidFill>
                        <a:latin typeface="Cambria Math" panose="02040503050406030204" pitchFamily="18" charset="0"/>
                        <a:cs typeface="Times New Roman" panose="02020603050405020304" pitchFamily="18" charset="0"/>
                      </a:rPr>
                      <m:t>𝑘</m:t>
                    </m:r>
                  </m:oMath>
                </a14:m>
                <a:r>
                  <a:rPr lang="en-IN" sz="1536" dirty="0">
                    <a:cs typeface="Times New Roman" panose="02020603050405020304" pitchFamily="18" charset="0"/>
                  </a:rPr>
                  <a:t> and their categorical outcomes be denoted by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baseline="-25000" dirty="0" err="1">
                        <a:solidFill>
                          <a:srgbClr val="002060"/>
                        </a:solidFill>
                        <a:latin typeface="Cambria Math" panose="02040503050406030204" pitchFamily="18" charset="0"/>
                        <a:cs typeface="Times New Roman" panose="02020603050405020304" pitchFamily="18" charset="0"/>
                      </a:rPr>
                      <m:t>𝑘</m:t>
                    </m:r>
                  </m:oMath>
                </a14:m>
                <a:r>
                  <a:rPr lang="en-IN" sz="1536" dirty="0">
                    <a:cs typeface="Times New Roman" panose="02020603050405020304" pitchFamily="18" charset="0"/>
                  </a:rPr>
                  <a:t> which can be equal to any integer in </a:t>
                </a:r>
                <a:r>
                  <a:rPr lang="en-IN" sz="1536" dirty="0">
                    <a:solidFill>
                      <a:srgbClr val="002060"/>
                    </a:solidFill>
                    <a:cs typeface="Times New Roman" panose="02020603050405020304" pitchFamily="18" charset="0"/>
                  </a:rPr>
                  <a:t>[</a:t>
                </a:r>
                <a14:m>
                  <m:oMath xmlns:m="http://schemas.openxmlformats.org/officeDocument/2006/math">
                    <m:r>
                      <a:rPr lang="en-IN" sz="1536" i="1">
                        <a:solidFill>
                          <a:srgbClr val="002060"/>
                        </a:solidFill>
                        <a:latin typeface="Cambria Math" panose="02040503050406030204" pitchFamily="18" charset="0"/>
                      </a:rPr>
                      <m:t>0, </m:t>
                    </m:r>
                    <m:r>
                      <a:rPr lang="en-IN" sz="1536" i="1">
                        <a:solidFill>
                          <a:srgbClr val="002060"/>
                        </a:solidFill>
                        <a:latin typeface="Cambria Math" panose="02040503050406030204" pitchFamily="18" charset="0"/>
                      </a:rPr>
                      <m:t>𝑁</m:t>
                    </m:r>
                  </m:oMath>
                </a14:m>
                <a:r>
                  <a:rPr lang="en-IN" sz="1536" dirty="0">
                    <a:solidFill>
                      <a:srgbClr val="002060"/>
                    </a:solidFill>
                    <a:cs typeface="Times New Roman" panose="02020603050405020304" pitchFamily="18" charset="0"/>
                  </a:rPr>
                  <a:t>]</a:t>
                </a:r>
                <a:r>
                  <a:rPr lang="en-IN" sz="1536" dirty="0">
                    <a:cs typeface="Times New Roman" panose="02020603050405020304" pitchFamily="18" charset="0"/>
                  </a:rPr>
                  <a:t>. </a:t>
                </a:r>
              </a:p>
            </p:txBody>
          </p:sp>
        </mc:Choice>
        <mc:Fallback xmlns="">
          <p:sp>
            <p:nvSpPr>
              <p:cNvPr id="8" name="Content Placeholder 4">
                <a:extLst>
                  <a:ext uri="{FF2B5EF4-FFF2-40B4-BE49-F238E27FC236}">
                    <a16:creationId xmlns:a16="http://schemas.microsoft.com/office/drawing/2014/main" id="{0E1612BF-9F36-484F-8A3C-629F4E3021DC}"/>
                  </a:ext>
                </a:extLst>
              </p:cNvPr>
              <p:cNvSpPr txBox="1">
                <a:spLocks noRot="1" noChangeAspect="1" noMove="1" noResize="1" noEditPoints="1" noAdjustHandles="1" noChangeArrowheads="1" noChangeShapeType="1" noTextEdit="1"/>
              </p:cNvSpPr>
              <p:nvPr/>
            </p:nvSpPr>
            <p:spPr>
              <a:xfrm>
                <a:off x="337648" y="1771663"/>
                <a:ext cx="8361343" cy="1765214"/>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425240CF-F11B-43CE-8685-453D2207E24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0BB9E5F-B90E-4B92-B299-9573E4B7869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652835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9210" y="441247"/>
            <a:ext cx="8614204"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187</a:t>
            </a:fld>
            <a:endParaRPr lang="en-US" altLang="en-US" sz="921">
              <a:solidFill>
                <a:srgbClr val="898989"/>
              </a:solidFill>
            </a:endParaRPr>
          </a:p>
        </p:txBody>
      </p:sp>
      <p:cxnSp>
        <p:nvCxnSpPr>
          <p:cNvPr id="7" name="Straight Connector 6"/>
          <p:cNvCxnSpPr/>
          <p:nvPr/>
        </p:nvCxnSpPr>
        <p:spPr>
          <a:xfrm>
            <a:off x="275482" y="101049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49EE3DAD-CEE8-4E65-8F44-404098A52ECD}"/>
                  </a:ext>
                </a:extLst>
              </p:cNvPr>
              <p:cNvSpPr/>
              <p:nvPr/>
            </p:nvSpPr>
            <p:spPr>
              <a:xfrm>
                <a:off x="422064" y="1445002"/>
                <a:ext cx="8324767" cy="284931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marL="263279" indent="-263279" algn="just">
                  <a:buBlip>
                    <a:blip r:embed="rId2"/>
                  </a:buBlip>
                </a:pPr>
                <a:r>
                  <a:rPr lang="en-IN" sz="1536" dirty="0">
                    <a:cs typeface="Times New Roman" panose="02020603050405020304" pitchFamily="18" charset="0"/>
                  </a:rPr>
                  <a:t>The log-likelihood is then:</a:t>
                </a:r>
              </a:p>
              <a:p>
                <a:pPr marL="263279" indent="-263279" algn="just">
                  <a:buBlip>
                    <a:blip r:embed="rId2"/>
                  </a:buBlip>
                </a:pPr>
                <a:endParaRPr lang="en-US" sz="1536" dirty="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sz="1536" i="1">
                          <a:solidFill>
                            <a:srgbClr val="002060"/>
                          </a:solidFill>
                          <a:latin typeface="Cambria Math" panose="02040503050406030204" pitchFamily="18" charset="0"/>
                        </a:rPr>
                        <m:t>𝓁</m:t>
                      </m:r>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=0</m:t>
                          </m:r>
                        </m:sub>
                        <m:sup>
                          <m:r>
                            <a:rPr lang="en-IN" sz="1536" i="1">
                              <a:solidFill>
                                <a:srgbClr val="002060"/>
                              </a:solidFill>
                              <a:latin typeface="Cambria Math" panose="02040503050406030204" pitchFamily="18" charset="0"/>
                            </a:rPr>
                            <m:t>𝑁</m:t>
                          </m:r>
                        </m:sup>
                        <m:e>
                          <m:r>
                            <a:rPr lang="en-IN" sz="1536" i="1">
                              <a:solidFill>
                                <a:srgbClr val="002060"/>
                              </a:solidFill>
                              <a:latin typeface="Cambria Math" panose="02040503050406030204" pitchFamily="18" charset="0"/>
                            </a:rPr>
                            <m:t> </m:t>
                          </m:r>
                        </m:e>
                      </m:nary>
                      <m:r>
                        <a:rPr lang="en-IN" sz="1536" i="1">
                          <a:solidFill>
                            <a:srgbClr val="002060"/>
                          </a:solidFill>
                          <a:latin typeface="Cambria Math" panose="02040503050406030204" pitchFamily="18" charset="0"/>
                        </a:rPr>
                        <m:t>𝛥</m:t>
                      </m:r>
                      <m:d>
                        <m:dPr>
                          <m:ctrlPr>
                            <a:rPr lang="en-US"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e>
                      </m:d>
                      <m:r>
                        <a:rPr lang="en-IN" sz="1536" i="1">
                          <a:solidFill>
                            <a:srgbClr val="002060"/>
                          </a:solidFill>
                          <a:latin typeface="Cambria Math" panose="02040503050406030204" pitchFamily="18" charset="0"/>
                        </a:rPr>
                        <m:t>𝑙𝑛</m:t>
                      </m:r>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𝑛</m:t>
                              </m:r>
                            </m:sub>
                          </m:sSub>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𝑘</m:t>
                                  </m:r>
                                </m:sub>
                              </m:sSub>
                            </m:e>
                          </m:d>
                        </m:e>
                      </m:d>
                    </m:oMath>
                  </m:oMathPara>
                </a14:m>
                <a:endParaRPr lang="en-US" sz="1536" dirty="0">
                  <a:cs typeface="Times New Roman" panose="02020603050405020304" pitchFamily="18" charset="0"/>
                </a:endParaRPr>
              </a:p>
              <a:p>
                <a:pPr marL="263279" indent="-263279" algn="just">
                  <a:buBlip>
                    <a:blip r:embed="rId2"/>
                  </a:buBlip>
                </a:pPr>
                <a:endParaRPr lang="en-US" sz="1536" dirty="0">
                  <a:cs typeface="Times New Roman" panose="02020603050405020304" pitchFamily="18" charset="0"/>
                </a:endParaRPr>
              </a:p>
              <a:p>
                <a:pPr lvl="1" algn="just"/>
                <a:r>
                  <a:rPr lang="en-IN" sz="1536" dirty="0">
                    <a:cs typeface="Times New Roman" panose="02020603050405020304" pitchFamily="18" charset="0"/>
                  </a:rPr>
                  <a:t>where </a:t>
                </a:r>
                <a14:m>
                  <m:oMath xmlns:m="http://schemas.openxmlformats.org/officeDocument/2006/math">
                    <m:r>
                      <a:rPr lang="en-IN" sz="1536" i="1">
                        <a:solidFill>
                          <a:srgbClr val="002060"/>
                        </a:solidFill>
                        <a:latin typeface="Cambria Math" panose="02040503050406030204" pitchFamily="18" charset="0"/>
                      </a:rPr>
                      <m:t>𝛥</m:t>
                    </m:r>
                    <m:r>
                      <a:rPr lang="en-IN" sz="1536" i="1">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 </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r>
                      <a:rPr lang="en-IN" sz="1536" i="1">
                        <a:solidFill>
                          <a:srgbClr val="002060"/>
                        </a:solidFill>
                        <a:latin typeface="Cambria Math" panose="02040503050406030204" pitchFamily="18" charset="0"/>
                      </a:rPr>
                      <m:t>)</m:t>
                    </m:r>
                  </m:oMath>
                </a14:m>
                <a:r>
                  <a:rPr lang="en-IN" sz="1536" dirty="0">
                    <a:cs typeface="Times New Roman" panose="02020603050405020304" pitchFamily="18" charset="0"/>
                  </a:rPr>
                  <a:t> is an </a:t>
                </a:r>
                <a:r>
                  <a:rPr lang="en-IN" sz="1536" dirty="0">
                    <a:solidFill>
                      <a:srgbClr val="0070C0"/>
                    </a:solidFill>
                    <a:cs typeface="Times New Roman" panose="02020603050405020304" pitchFamily="18" charset="0"/>
                  </a:rPr>
                  <a:t>indicator function</a:t>
                </a:r>
                <a:r>
                  <a:rPr lang="en-IN" sz="1536" dirty="0">
                    <a:cs typeface="Times New Roman" panose="02020603050405020304" pitchFamily="18" charset="0"/>
                  </a:rPr>
                  <a:t> which is equal to unity if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baseline="-25000" dirty="0" err="1">
                        <a:solidFill>
                          <a:srgbClr val="002060"/>
                        </a:solidFill>
                        <a:latin typeface="Cambria Math" panose="02040503050406030204" pitchFamily="18" charset="0"/>
                        <a:cs typeface="Times New Roman" panose="02020603050405020304" pitchFamily="18" charset="0"/>
                      </a:rPr>
                      <m:t>𝑘</m:t>
                    </m:r>
                    <m:r>
                      <a:rPr lang="en-IN" sz="1536" i="1" dirty="0">
                        <a:solidFill>
                          <a:srgbClr val="002060"/>
                        </a:solidFill>
                        <a:latin typeface="Cambria Math" panose="02040503050406030204" pitchFamily="18" charset="0"/>
                        <a:cs typeface="Times New Roman" panose="02020603050405020304" pitchFamily="18" charset="0"/>
                      </a:rPr>
                      <m:t>=</m:t>
                    </m:r>
                    <m:r>
                      <a:rPr lang="en-IN" sz="1536" i="1" dirty="0">
                        <a:solidFill>
                          <a:srgbClr val="002060"/>
                        </a:solidFill>
                        <a:latin typeface="Cambria Math" panose="02040503050406030204" pitchFamily="18" charset="0"/>
                        <a:cs typeface="Times New Roman" panose="02020603050405020304" pitchFamily="18" charset="0"/>
                      </a:rPr>
                      <m:t>𝑛</m:t>
                    </m:r>
                  </m:oMath>
                </a14:m>
                <a:r>
                  <a:rPr lang="en-IN" sz="1536" dirty="0">
                    <a:cs typeface="Times New Roman" panose="02020603050405020304" pitchFamily="18" charset="0"/>
                  </a:rPr>
                  <a:t> and zero otherwise.</a:t>
                </a:r>
              </a:p>
              <a:p>
                <a:pPr lvl="1" algn="just"/>
                <a:endParaRPr lang="en-IN" sz="1536" dirty="0">
                  <a:cs typeface="Times New Roman" panose="02020603050405020304" pitchFamily="18" charset="0"/>
                </a:endParaRPr>
              </a:p>
              <a:p>
                <a:pPr marL="263279" indent="-263279" algn="just">
                  <a:buBlip>
                    <a:blip r:embed="rId2"/>
                  </a:buBlip>
                </a:pPr>
                <a:r>
                  <a:rPr lang="en-IN" sz="1536" dirty="0">
                    <a:cs typeface="Times New Roman" panose="02020603050405020304" pitchFamily="18" charset="0"/>
                  </a:rPr>
                  <a:t>In the case of two explanatory variables, this indicator function was defined as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𝑦</m:t>
                    </m:r>
                    <m:r>
                      <a:rPr lang="en-IN" sz="1536" i="1" baseline="-25000" dirty="0" err="1">
                        <a:solidFill>
                          <a:srgbClr val="002060"/>
                        </a:solidFill>
                        <a:latin typeface="Cambria Math" panose="02040503050406030204" pitchFamily="18" charset="0"/>
                        <a:cs typeface="Times New Roman" panose="02020603050405020304" pitchFamily="18" charset="0"/>
                      </a:rPr>
                      <m:t>𝑘</m:t>
                    </m:r>
                  </m:oMath>
                </a14:m>
                <a:r>
                  <a:rPr lang="en-IN" sz="1536" dirty="0">
                    <a:cs typeface="Times New Roman" panose="02020603050405020304" pitchFamily="18" charset="0"/>
                  </a:rPr>
                  <a:t> when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𝑛</m:t>
                    </m:r>
                    <m:r>
                      <a:rPr lang="en-IN" sz="1536" i="1" dirty="0">
                        <a:solidFill>
                          <a:srgbClr val="002060"/>
                        </a:solidFill>
                        <a:latin typeface="Cambria Math" panose="02040503050406030204" pitchFamily="18" charset="0"/>
                        <a:cs typeface="Times New Roman" panose="02020603050405020304" pitchFamily="18" charset="0"/>
                      </a:rPr>
                      <m:t>=1 </m:t>
                    </m:r>
                  </m:oMath>
                </a14:m>
                <a:r>
                  <a:rPr lang="en-IN" sz="1536" dirty="0">
                    <a:cs typeface="Times New Roman" panose="02020603050405020304" pitchFamily="18" charset="0"/>
                  </a:rPr>
                  <a:t>and </a:t>
                </a:r>
                <a14:m>
                  <m:oMath xmlns:m="http://schemas.openxmlformats.org/officeDocument/2006/math">
                    <m:r>
                      <a:rPr lang="en-US" sz="1536" b="0" i="1" smtClean="0">
                        <a:latin typeface="Cambria Math" panose="02040503050406030204" pitchFamily="18" charset="0"/>
                        <a:cs typeface="Times New Roman" panose="02020603050405020304" pitchFamily="18" charset="0"/>
                      </a:rPr>
                      <m:t>1−</m:t>
                    </m:r>
                    <m:sSub>
                      <m:sSubPr>
                        <m:ctrlPr>
                          <a:rPr lang="en-US" sz="1536" b="0" i="1" smtClean="0">
                            <a:latin typeface="Cambria Math" panose="02040503050406030204" pitchFamily="18" charset="0"/>
                            <a:cs typeface="Times New Roman" panose="02020603050405020304" pitchFamily="18" charset="0"/>
                          </a:rPr>
                        </m:ctrlPr>
                      </m:sSubPr>
                      <m:e>
                        <m:r>
                          <a:rPr lang="en-US" sz="1536" b="0" i="1" smtClean="0">
                            <a:latin typeface="Cambria Math" panose="02040503050406030204" pitchFamily="18" charset="0"/>
                            <a:cs typeface="Times New Roman" panose="02020603050405020304" pitchFamily="18" charset="0"/>
                          </a:rPr>
                          <m:t>𝑦</m:t>
                        </m:r>
                      </m:e>
                      <m:sub>
                        <m:r>
                          <a:rPr lang="en-US" sz="1536" b="0" i="1" smtClean="0">
                            <a:latin typeface="Cambria Math" panose="02040503050406030204" pitchFamily="18" charset="0"/>
                            <a:cs typeface="Times New Roman" panose="02020603050405020304" pitchFamily="18" charset="0"/>
                          </a:rPr>
                          <m:t>𝑘</m:t>
                        </m:r>
                      </m:sub>
                    </m:sSub>
                  </m:oMath>
                </a14:m>
                <a:r>
                  <a:rPr lang="en-IN" sz="1536" dirty="0">
                    <a:cs typeface="Times New Roman" panose="02020603050405020304" pitchFamily="18" charset="0"/>
                  </a:rPr>
                  <a:t>  when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𝑛</m:t>
                    </m:r>
                    <m:r>
                      <a:rPr lang="en-IN" sz="1536" i="1" dirty="0">
                        <a:solidFill>
                          <a:srgbClr val="002060"/>
                        </a:solidFill>
                        <a:latin typeface="Cambria Math" panose="02040503050406030204" pitchFamily="18" charset="0"/>
                        <a:cs typeface="Times New Roman" panose="02020603050405020304" pitchFamily="18" charset="0"/>
                      </a:rPr>
                      <m:t>=0</m:t>
                    </m:r>
                  </m:oMath>
                </a14:m>
                <a:r>
                  <a:rPr lang="en-IN" sz="1536" dirty="0">
                    <a:cs typeface="Times New Roman" panose="02020603050405020304" pitchFamily="18" charset="0"/>
                  </a:rPr>
                  <a:t>. </a:t>
                </a:r>
                <a:endParaRPr lang="en-US" sz="691" dirty="0">
                  <a:solidFill>
                    <a:srgbClr val="202122"/>
                  </a:solidFill>
                  <a:ea typeface="Times New Roman"/>
                  <a:cs typeface="Times New Roman" panose="02020603050405020304" pitchFamily="18" charset="0"/>
                  <a:sym typeface="Times New Roman"/>
                </a:endParaRPr>
              </a:p>
            </p:txBody>
          </p:sp>
        </mc:Choice>
        <mc:Fallback>
          <p:sp>
            <p:nvSpPr>
              <p:cNvPr id="2" name="Rectangle 1">
                <a:extLst>
                  <a:ext uri="{FF2B5EF4-FFF2-40B4-BE49-F238E27FC236}">
                    <a16:creationId xmlns:a16="http://schemas.microsoft.com/office/drawing/2014/main" id="{49EE3DAD-CEE8-4E65-8F44-404098A52ECD}"/>
                  </a:ext>
                </a:extLst>
              </p:cNvPr>
              <p:cNvSpPr>
                <a:spLocks noRot="1" noChangeAspect="1" noMove="1" noResize="1" noEditPoints="1" noAdjustHandles="1" noChangeArrowheads="1" noChangeShapeType="1" noTextEdit="1"/>
              </p:cNvSpPr>
              <p:nvPr/>
            </p:nvSpPr>
            <p:spPr>
              <a:xfrm>
                <a:off x="422064" y="1445002"/>
                <a:ext cx="8324767" cy="284931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3" name="Date Placeholder 2">
            <a:extLst>
              <a:ext uri="{FF2B5EF4-FFF2-40B4-BE49-F238E27FC236}">
                <a16:creationId xmlns:a16="http://schemas.microsoft.com/office/drawing/2014/main" id="{28067DDE-C24F-438A-919D-353C82EBEDD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ACADC7FD-9666-4A4A-86CE-982B2D5F87B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7729992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15771"/>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Many Explanatory Variable, Many Categories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188</a:t>
            </a:fld>
            <a:endParaRPr lang="en-US" altLang="en-US" sz="921">
              <a:solidFill>
                <a:srgbClr val="898989"/>
              </a:solidFill>
            </a:endParaRPr>
          </a:p>
        </p:txBody>
      </p:sp>
      <p:cxnSp>
        <p:nvCxnSpPr>
          <p:cNvPr id="7" name="Straight Connector 6"/>
          <p:cNvCxnSpPr/>
          <p:nvPr/>
        </p:nvCxnSpPr>
        <p:spPr>
          <a:xfrm>
            <a:off x="275482" y="99830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7E64F930-E2D7-4E45-A1A7-1756C3EBC872}"/>
                  </a:ext>
                </a:extLst>
              </p:cNvPr>
              <p:cNvSpPr txBox="1">
                <a:spLocks/>
              </p:cNvSpPr>
              <p:nvPr/>
            </p:nvSpPr>
            <p:spPr>
              <a:xfrm>
                <a:off x="574742" y="1560347"/>
                <a:ext cx="8318672" cy="3127707"/>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vert="horz" anchor="ct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just">
                  <a:buSzPct val="100000"/>
                  <a:buBlip>
                    <a:blip r:embed="rId2"/>
                  </a:buBlip>
                </a:pPr>
                <a:r>
                  <a:rPr lang="en-IN" sz="1536" dirty="0">
                    <a:cs typeface="Times New Roman" panose="02020603050405020304" pitchFamily="18" charset="0"/>
                  </a:rPr>
                  <a:t>Again, the optimum beta coefficients may be found by maximizing the log-likelihood function generally using numerical methods. </a:t>
                </a:r>
              </a:p>
              <a:p>
                <a:pPr algn="just">
                  <a:buSzPct val="100000"/>
                  <a:buBlip>
                    <a:blip r:embed="rId2"/>
                  </a:buBlip>
                </a:pPr>
                <a:endParaRPr lang="en-IN" sz="921" dirty="0">
                  <a:cs typeface="Times New Roman" panose="02020603050405020304" pitchFamily="18" charset="0"/>
                </a:endParaRPr>
              </a:p>
              <a:p>
                <a:pPr algn="just">
                  <a:buSzPct val="100000"/>
                  <a:buBlip>
                    <a:blip r:embed="rId2"/>
                  </a:buBlip>
                </a:pPr>
                <a:r>
                  <a:rPr lang="en-IN" sz="1536" dirty="0">
                    <a:cs typeface="Times New Roman" panose="02020603050405020304" pitchFamily="18" charset="0"/>
                  </a:rPr>
                  <a:t>A possible method of solution is to set the derivatives of the log-likelihood with respect to each beta coefficient equal to zero and solve for the beta coefficients:</a:t>
                </a:r>
              </a:p>
              <a:p>
                <a:pPr algn="just">
                  <a:buSzPct val="100000"/>
                  <a:buBlip>
                    <a:blip r:embed="rId2"/>
                  </a:buBlip>
                </a:pPr>
                <a:endParaRPr lang="en-US" sz="1536" dirty="0">
                  <a:cs typeface="Times New Roman" panose="02020603050405020304" pitchFamily="18" charset="0"/>
                </a:endParaRPr>
              </a:p>
              <a:p>
                <a:pPr marL="0" indent="0" algn="just">
                  <a:buSzPct val="100000"/>
                  <a:buNone/>
                </a:pPr>
                <a14:m>
                  <m:oMathPara xmlns:m="http://schemas.openxmlformats.org/officeDocument/2006/math">
                    <m:oMathParaPr>
                      <m:jc m:val="centerGroup"/>
                    </m:oMathParaPr>
                    <m:oMath xmlns:m="http://schemas.openxmlformats.org/officeDocument/2006/math">
                      <m:f>
                        <m:fPr>
                          <m:ctrlPr>
                            <a:rPr lang="en-US" sz="1536" i="1">
                              <a:solidFill>
                                <a:srgbClr val="002060"/>
                              </a:solidFill>
                              <a:latin typeface="Cambria Math" panose="02040503050406030204" pitchFamily="18" charset="0"/>
                            </a:rPr>
                          </m:ctrlPr>
                        </m:fPr>
                        <m:num>
                          <m:r>
                            <a:rPr lang="en-IN" sz="1536">
                              <a:solidFill>
                                <a:srgbClr val="002060"/>
                              </a:solidFill>
                              <a:latin typeface="Cambria Math" panose="02040503050406030204" pitchFamily="18" charset="0"/>
                            </a:rPr>
                            <m:t>𝜕</m:t>
                          </m:r>
                          <m:r>
                            <a:rPr lang="en-IN" sz="1536" i="1">
                              <a:solidFill>
                                <a:srgbClr val="002060"/>
                              </a:solidFill>
                              <a:latin typeface="Cambria Math" panose="02040503050406030204" pitchFamily="18" charset="0"/>
                            </a:rPr>
                            <m:t>𝓁</m:t>
                          </m:r>
                        </m:num>
                        <m:den>
                          <m:r>
                            <a:rPr lang="en-IN" sz="1536">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𝑛𝑚</m:t>
                              </m:r>
                            </m:sub>
                          </m:sSub>
                        </m:den>
                      </m:f>
                      <m:r>
                        <a:rPr lang="en-IN" sz="1536" i="1">
                          <a:solidFill>
                            <a:srgbClr val="002060"/>
                          </a:solidFill>
                          <a:latin typeface="Cambria Math" panose="02040503050406030204" pitchFamily="18" charset="0"/>
                        </a:rPr>
                        <m:t>=0=</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r>
                        <m:rPr>
                          <m:sty m:val="p"/>
                        </m:rPr>
                        <a:rPr lang="en-IN" sz="1536">
                          <a:solidFill>
                            <a:srgbClr val="002060"/>
                          </a:solidFill>
                          <a:latin typeface="Cambria Math" panose="02040503050406030204" pitchFamily="18" charset="0"/>
                        </a:rPr>
                        <m:t>Δ</m:t>
                      </m:r>
                      <m:d>
                        <m:dPr>
                          <m:ctrlPr>
                            <a:rPr lang="en-US" sz="1536" i="1">
                              <a:solidFill>
                                <a:srgbClr val="002060"/>
                              </a:solidFill>
                              <a:latin typeface="Cambria Math" panose="02040503050406030204" pitchFamily="18" charset="0"/>
                            </a:rPr>
                          </m:ctrlPr>
                        </m:dPr>
                        <m:e>
                          <m:r>
                            <a:rPr lang="en-IN" sz="1536" i="1">
                              <a:solidFill>
                                <a:srgbClr val="002060"/>
                              </a:solidFill>
                              <a:latin typeface="Cambria Math" panose="02040503050406030204" pitchFamily="18" charset="0"/>
                            </a:rPr>
                            <m:t>𝑛</m:t>
                          </m:r>
                          <m:r>
                            <a:rPr lang="en-IN" sz="1536"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𝑦</m:t>
                              </m:r>
                            </m:e>
                            <m:sub>
                              <m:r>
                                <a:rPr lang="en-IN" sz="1536" i="1">
                                  <a:solidFill>
                                    <a:srgbClr val="002060"/>
                                  </a:solidFill>
                                  <a:latin typeface="Cambria Math" panose="02040503050406030204" pitchFamily="18" charset="0"/>
                                </a:rPr>
                                <m:t>𝑘</m:t>
                              </m:r>
                            </m:sub>
                          </m:sSub>
                        </m:e>
                      </m:d>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𝑚𝑘</m:t>
                          </m:r>
                        </m:sub>
                      </m:sSub>
                      <m:r>
                        <a:rPr lang="en-IN" sz="1536" i="1">
                          <a:solidFill>
                            <a:srgbClr val="002060"/>
                          </a:solidFill>
                          <a:latin typeface="Cambria Math" panose="02040503050406030204" pitchFamily="18" charset="0"/>
                        </a:rPr>
                        <m:t>−</m:t>
                      </m:r>
                      <m:nary>
                        <m:naryPr>
                          <m:chr m:val="∑"/>
                          <m:limLoc m:val="undOvr"/>
                          <m:grow m:val="on"/>
                          <m:ctrlPr>
                            <a:rPr lang="en-US" sz="1536" i="1">
                              <a:solidFill>
                                <a:srgbClr val="002060"/>
                              </a:solidFill>
                              <a:latin typeface="Cambria Math" panose="02040503050406030204" pitchFamily="18" charset="0"/>
                            </a:rPr>
                          </m:ctrlPr>
                        </m:naryPr>
                        <m:sub>
                          <m:r>
                            <a:rPr lang="en-IN" sz="1536" i="1">
                              <a:solidFill>
                                <a:srgbClr val="002060"/>
                              </a:solidFill>
                              <a:latin typeface="Cambria Math" panose="02040503050406030204" pitchFamily="18" charset="0"/>
                            </a:rPr>
                            <m:t>𝑘</m:t>
                          </m:r>
                          <m:r>
                            <a:rPr lang="en-IN" sz="1536" i="1">
                              <a:solidFill>
                                <a:srgbClr val="002060"/>
                              </a:solidFill>
                              <a:latin typeface="Cambria Math" panose="02040503050406030204" pitchFamily="18" charset="0"/>
                            </a:rPr>
                            <m:t>=1</m:t>
                          </m:r>
                        </m:sub>
                        <m:sup>
                          <m:r>
                            <a:rPr lang="en-IN" sz="1536" i="1">
                              <a:solidFill>
                                <a:srgbClr val="002060"/>
                              </a:solidFill>
                              <a:latin typeface="Cambria Math" panose="02040503050406030204" pitchFamily="18" charset="0"/>
                            </a:rPr>
                            <m:t>𝐾</m:t>
                          </m:r>
                        </m:sup>
                        <m:e>
                          <m:r>
                            <a:rPr lang="en-IN" sz="1536" i="1">
                              <a:solidFill>
                                <a:srgbClr val="002060"/>
                              </a:solidFill>
                              <a:latin typeface="Cambria Math" panose="02040503050406030204" pitchFamily="18" charset="0"/>
                            </a:rPr>
                            <m:t> </m:t>
                          </m:r>
                        </m:e>
                      </m:nary>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𝑝</m:t>
                          </m:r>
                        </m:e>
                        <m:sub>
                          <m:r>
                            <a:rPr lang="en-IN" sz="1536" i="1">
                              <a:solidFill>
                                <a:srgbClr val="002060"/>
                              </a:solidFill>
                              <a:latin typeface="Cambria Math" panose="02040503050406030204" pitchFamily="18" charset="0"/>
                            </a:rPr>
                            <m:t>𝑛</m:t>
                          </m:r>
                        </m:sub>
                      </m:sSub>
                      <m:d>
                        <m:dPr>
                          <m:ctrlPr>
                            <a:rPr lang="en-US" sz="1536" i="1">
                              <a:solidFill>
                                <a:srgbClr val="002060"/>
                              </a:solidFill>
                              <a:latin typeface="Cambria Math" panose="02040503050406030204" pitchFamily="18" charset="0"/>
                            </a:rPr>
                          </m:ctrlPr>
                        </m:dPr>
                        <m:e>
                          <m:sSub>
                            <m:sSubPr>
                              <m:ctrlPr>
                                <a:rPr lang="en-US" sz="1536" i="1">
                                  <a:solidFill>
                                    <a:srgbClr val="002060"/>
                                  </a:solidFill>
                                  <a:latin typeface="Cambria Math" panose="02040503050406030204" pitchFamily="18" charset="0"/>
                                </a:rPr>
                              </m:ctrlPr>
                            </m:sSubPr>
                            <m:e>
                              <m:r>
                                <a:rPr lang="en-IN" sz="1536" b="1" i="1">
                                  <a:solidFill>
                                    <a:srgbClr val="002060"/>
                                  </a:solidFill>
                                  <a:latin typeface="Cambria Math" panose="02040503050406030204" pitchFamily="18" charset="0"/>
                                </a:rPr>
                                <m:t>𝒙</m:t>
                              </m:r>
                            </m:e>
                            <m:sub>
                              <m:r>
                                <a:rPr lang="en-IN" sz="1536" i="1">
                                  <a:solidFill>
                                    <a:srgbClr val="002060"/>
                                  </a:solidFill>
                                  <a:latin typeface="Cambria Math" panose="02040503050406030204" pitchFamily="18" charset="0"/>
                                </a:rPr>
                                <m:t>𝑘</m:t>
                              </m:r>
                            </m:sub>
                          </m:sSub>
                        </m:e>
                      </m:d>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𝑚𝑘</m:t>
                          </m:r>
                        </m:sub>
                      </m:sSub>
                    </m:oMath>
                  </m:oMathPara>
                </a14:m>
                <a:endParaRPr lang="en-US" sz="1536" dirty="0">
                  <a:solidFill>
                    <a:srgbClr val="002060"/>
                  </a:solidFill>
                  <a:cs typeface="Times New Roman" panose="02020603050405020304" pitchFamily="18" charset="0"/>
                </a:endParaRPr>
              </a:p>
              <a:p>
                <a:pPr algn="just">
                  <a:buSzPct val="100000"/>
                  <a:buBlip>
                    <a:blip r:embed="rId2"/>
                  </a:buBlip>
                </a:pPr>
                <a:endParaRPr lang="en-US" sz="1536" dirty="0">
                  <a:cs typeface="Times New Roman" panose="02020603050405020304" pitchFamily="18" charset="0"/>
                </a:endParaRPr>
              </a:p>
              <a:p>
                <a:pPr marL="280831" lvl="1" indent="0" algn="just">
                  <a:buSzPct val="100000"/>
                  <a:buNone/>
                </a:pPr>
                <a:r>
                  <a:rPr lang="en-IN" sz="1536" dirty="0">
                    <a:cs typeface="Times New Roman" panose="02020603050405020304" pitchFamily="18" charset="0"/>
                  </a:rPr>
                  <a:t>where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𝑛𝑚</m:t>
                        </m:r>
                      </m:sub>
                    </m:sSub>
                  </m:oMath>
                </a14:m>
                <a:r>
                  <a:rPr lang="en-IN" sz="1536" dirty="0">
                    <a:cs typeface="Times New Roman" panose="02020603050405020304" pitchFamily="18" charset="0"/>
                  </a:rPr>
                  <a:t> is the </a:t>
                </a:r>
                <a:r>
                  <a:rPr lang="en-IN" sz="1536" i="1" dirty="0">
                    <a:cs typeface="Times New Roman" panose="02020603050405020304" pitchFamily="18" charset="0"/>
                  </a:rPr>
                  <a:t>m</a:t>
                </a:r>
                <a:r>
                  <a:rPr lang="en-IN" sz="1536" dirty="0">
                    <a:cs typeface="Times New Roman" panose="02020603050405020304" pitchFamily="18" charset="0"/>
                  </a:rPr>
                  <a:t>-</a:t>
                </a:r>
                <a:r>
                  <a:rPr lang="en-IN" sz="1536" dirty="0" err="1">
                    <a:cs typeface="Times New Roman" panose="02020603050405020304" pitchFamily="18" charset="0"/>
                  </a:rPr>
                  <a:t>th</a:t>
                </a:r>
                <a:r>
                  <a:rPr lang="en-IN" sz="1536" dirty="0">
                    <a:cs typeface="Times New Roman" panose="02020603050405020304" pitchFamily="18" charset="0"/>
                  </a:rPr>
                  <a:t> coefficient of the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𝛽</m:t>
                        </m:r>
                      </m:e>
                      <m:sub>
                        <m:r>
                          <a:rPr lang="en-IN" sz="1536" i="1">
                            <a:solidFill>
                              <a:srgbClr val="002060"/>
                            </a:solidFill>
                            <a:latin typeface="Cambria Math" panose="02040503050406030204" pitchFamily="18" charset="0"/>
                          </a:rPr>
                          <m:t>𝑛</m:t>
                        </m:r>
                      </m:sub>
                    </m:sSub>
                  </m:oMath>
                </a14:m>
                <a:r>
                  <a:rPr lang="en-IN" sz="1536" dirty="0">
                    <a:cs typeface="Times New Roman" panose="02020603050405020304" pitchFamily="18" charset="0"/>
                  </a:rPr>
                  <a:t> vector and </a:t>
                </a:r>
                <a14:m>
                  <m:oMath xmlns:m="http://schemas.openxmlformats.org/officeDocument/2006/math">
                    <m:sSub>
                      <m:sSubPr>
                        <m:ctrlPr>
                          <a:rPr lang="en-US" sz="1536" i="1">
                            <a:solidFill>
                              <a:srgbClr val="002060"/>
                            </a:solidFill>
                            <a:latin typeface="Cambria Math" panose="02040503050406030204" pitchFamily="18" charset="0"/>
                          </a:rPr>
                        </m:ctrlPr>
                      </m:sSubPr>
                      <m:e>
                        <m:r>
                          <a:rPr lang="en-IN" sz="1536" i="1">
                            <a:solidFill>
                              <a:srgbClr val="002060"/>
                            </a:solidFill>
                            <a:latin typeface="Cambria Math" panose="02040503050406030204" pitchFamily="18" charset="0"/>
                          </a:rPr>
                          <m:t>𝑥</m:t>
                        </m:r>
                      </m:e>
                      <m:sub>
                        <m:r>
                          <a:rPr lang="en-IN" sz="1536" i="1">
                            <a:solidFill>
                              <a:srgbClr val="002060"/>
                            </a:solidFill>
                            <a:latin typeface="Cambria Math" panose="02040503050406030204" pitchFamily="18" charset="0"/>
                          </a:rPr>
                          <m:t>𝑚𝑘</m:t>
                        </m:r>
                      </m:sub>
                    </m:sSub>
                  </m:oMath>
                </a14:m>
                <a:r>
                  <a:rPr lang="en-IN" sz="1536" dirty="0">
                    <a:cs typeface="Times New Roman" panose="02020603050405020304" pitchFamily="18" charset="0"/>
                  </a:rPr>
                  <a:t> is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𝑚</m:t>
                    </m:r>
                    <m:r>
                      <a:rPr lang="en-IN" sz="1536" i="1" dirty="0">
                        <a:solidFill>
                          <a:srgbClr val="002060"/>
                        </a:solidFill>
                        <a:latin typeface="Cambria Math" panose="02040503050406030204" pitchFamily="18" charset="0"/>
                        <a:cs typeface="Times New Roman" panose="02020603050405020304" pitchFamily="18" charset="0"/>
                      </a:rPr>
                      <m:t>−</m:t>
                    </m:r>
                    <m:r>
                      <a:rPr lang="en-IN" sz="1536" i="1" dirty="0" err="1">
                        <a:solidFill>
                          <a:srgbClr val="002060"/>
                        </a:solidFill>
                        <a:latin typeface="Cambria Math" panose="02040503050406030204" pitchFamily="18" charset="0"/>
                        <a:cs typeface="Times New Roman" panose="02020603050405020304" pitchFamily="18" charset="0"/>
                      </a:rPr>
                      <m:t>𝑡h</m:t>
                    </m:r>
                  </m:oMath>
                </a14:m>
                <a:r>
                  <a:rPr lang="en-IN" sz="1536" dirty="0">
                    <a:cs typeface="Times New Roman" panose="02020603050405020304" pitchFamily="18" charset="0"/>
                  </a:rPr>
                  <a:t> explanatory variable of the </a:t>
                </a:r>
                <a14:m>
                  <m:oMath xmlns:m="http://schemas.openxmlformats.org/officeDocument/2006/math">
                    <m:r>
                      <a:rPr lang="en-IN" sz="1536" i="1" dirty="0">
                        <a:solidFill>
                          <a:srgbClr val="002060"/>
                        </a:solidFill>
                        <a:latin typeface="Cambria Math" panose="02040503050406030204" pitchFamily="18" charset="0"/>
                        <a:cs typeface="Times New Roman" panose="02020603050405020304" pitchFamily="18" charset="0"/>
                      </a:rPr>
                      <m:t>𝑘</m:t>
                    </m:r>
                    <m:r>
                      <a:rPr lang="en-IN" sz="1536" i="1" dirty="0">
                        <a:solidFill>
                          <a:srgbClr val="002060"/>
                        </a:solidFill>
                        <a:latin typeface="Cambria Math" panose="02040503050406030204" pitchFamily="18" charset="0"/>
                        <a:cs typeface="Times New Roman" panose="02020603050405020304" pitchFamily="18" charset="0"/>
                      </a:rPr>
                      <m:t>−</m:t>
                    </m:r>
                    <m:r>
                      <a:rPr lang="en-IN" sz="1536" i="1" dirty="0" err="1">
                        <a:solidFill>
                          <a:srgbClr val="002060"/>
                        </a:solidFill>
                        <a:latin typeface="Cambria Math" panose="02040503050406030204" pitchFamily="18" charset="0"/>
                        <a:cs typeface="Times New Roman" panose="02020603050405020304" pitchFamily="18" charset="0"/>
                      </a:rPr>
                      <m:t>𝑡h</m:t>
                    </m:r>
                  </m:oMath>
                </a14:m>
                <a:r>
                  <a:rPr lang="en-IN" sz="1536" dirty="0">
                    <a:cs typeface="Times New Roman" panose="02020603050405020304" pitchFamily="18" charset="0"/>
                  </a:rPr>
                  <a:t> measurement.</a:t>
                </a:r>
                <a:endParaRPr lang="en-US" sz="1536" dirty="0">
                  <a:cs typeface="Times New Roman" panose="02020603050405020304" pitchFamily="18" charset="0"/>
                </a:endParaRPr>
              </a:p>
            </p:txBody>
          </p:sp>
        </mc:Choice>
        <mc:Fallback xmlns="">
          <p:sp>
            <p:nvSpPr>
              <p:cNvPr id="8" name="Content Placeholder 4">
                <a:extLst>
                  <a:ext uri="{FF2B5EF4-FFF2-40B4-BE49-F238E27FC236}">
                    <a16:creationId xmlns:a16="http://schemas.microsoft.com/office/drawing/2014/main" id="{7E64F930-E2D7-4E45-A1A7-1756C3EBC872}"/>
                  </a:ext>
                </a:extLst>
              </p:cNvPr>
              <p:cNvSpPr txBox="1">
                <a:spLocks noRot="1" noChangeAspect="1" noMove="1" noResize="1" noEditPoints="1" noAdjustHandles="1" noChangeArrowheads="1" noChangeShapeType="1" noTextEdit="1"/>
              </p:cNvSpPr>
              <p:nvPr/>
            </p:nvSpPr>
            <p:spPr>
              <a:xfrm>
                <a:off x="574742" y="1560347"/>
                <a:ext cx="8318672" cy="312770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IN">
                    <a:noFill/>
                  </a:rPr>
                  <a:t> </a:t>
                </a:r>
              </a:p>
            </p:txBody>
          </p:sp>
        </mc:Fallback>
      </mc:AlternateContent>
      <p:sp>
        <p:nvSpPr>
          <p:cNvPr id="2" name="Date Placeholder 1">
            <a:extLst>
              <a:ext uri="{FF2B5EF4-FFF2-40B4-BE49-F238E27FC236}">
                <a16:creationId xmlns:a16="http://schemas.microsoft.com/office/drawing/2014/main" id="{A294B4FD-0CF8-435F-B1A9-30D0F8C1774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0807B1E-512B-4891-B246-F04DCE6D1C9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957665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189</a:t>
            </a:fld>
            <a:endParaRPr lang="en-US" altLang="en-US" sz="921">
              <a:solidFill>
                <a:srgbClr val="898989"/>
              </a:solidFill>
            </a:endParaRPr>
          </a:p>
        </p:txBody>
      </p:sp>
      <p:sp>
        <p:nvSpPr>
          <p:cNvPr id="8" name="Rounded Rectangle 8">
            <a:extLst>
              <a:ext uri="{FF2B5EF4-FFF2-40B4-BE49-F238E27FC236}">
                <a16:creationId xmlns:a16="http://schemas.microsoft.com/office/drawing/2014/main" id="{A218433A-B40F-46D8-BDAE-D49FE2B0F677}"/>
              </a:ext>
            </a:extLst>
          </p:cNvPr>
          <p:cNvSpPr/>
          <p:nvPr/>
        </p:nvSpPr>
        <p:spPr>
          <a:xfrm>
            <a:off x="2277030" y="2565152"/>
            <a:ext cx="4648026" cy="1421632"/>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2457" b="1" dirty="0">
                <a:solidFill>
                  <a:schemeClr val="bg1"/>
                </a:solidFill>
                <a:ea typeface="Times New Roman"/>
                <a:cs typeface="Times New Roman"/>
                <a:sym typeface="Times New Roman"/>
              </a:rPr>
              <a:t>  </a:t>
            </a:r>
            <a:r>
              <a:rPr lang="en-US" sz="3200" b="1" dirty="0">
                <a:solidFill>
                  <a:schemeClr val="bg1"/>
                </a:solidFill>
                <a:ea typeface="Times New Roman"/>
                <a:cs typeface="Times New Roman"/>
                <a:sym typeface="Times New Roman"/>
              </a:rPr>
              <a:t>Applications of Logistic Regression</a:t>
            </a:r>
          </a:p>
        </p:txBody>
      </p:sp>
      <p:sp>
        <p:nvSpPr>
          <p:cNvPr id="2" name="Date Placeholder 1">
            <a:extLst>
              <a:ext uri="{FF2B5EF4-FFF2-40B4-BE49-F238E27FC236}">
                <a16:creationId xmlns:a16="http://schemas.microsoft.com/office/drawing/2014/main" id="{C92C3AEF-375D-42E7-B08A-3B2A898DE7B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02E82A0-52D0-4C6A-819F-D480C9CA3B4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589403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562059"/>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Form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19</a:t>
            </a:fld>
            <a:endParaRPr lang="en-US" altLang="en-US" sz="921">
              <a:solidFill>
                <a:srgbClr val="898989"/>
              </a:solidFill>
            </a:endParaRPr>
          </a:p>
        </p:txBody>
      </p:sp>
      <p:cxnSp>
        <p:nvCxnSpPr>
          <p:cNvPr id="7" name="Straight Connector 6"/>
          <p:cNvCxnSpPr/>
          <p:nvPr/>
        </p:nvCxnSpPr>
        <p:spPr>
          <a:xfrm>
            <a:off x="371778" y="1114438"/>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10A01DA-3AA4-4049-88AA-C50E7BCF76D3}"/>
              </a:ext>
            </a:extLst>
          </p:cNvPr>
          <p:cNvSpPr/>
          <p:nvPr/>
        </p:nvSpPr>
        <p:spPr>
          <a:xfrm>
            <a:off x="440204" y="3136825"/>
            <a:ext cx="7858843" cy="285886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endParaRPr lang="en-US" sz="1536" dirty="0">
              <a:solidFill>
                <a:schemeClr val="tx1"/>
              </a:solidFill>
            </a:endParaRPr>
          </a:p>
        </p:txBody>
      </p:sp>
      <p:sp>
        <p:nvSpPr>
          <p:cNvPr id="3" name="Rectangle 2"/>
          <p:cNvSpPr/>
          <p:nvPr/>
        </p:nvSpPr>
        <p:spPr>
          <a:xfrm>
            <a:off x="440205" y="1269505"/>
            <a:ext cx="8182934" cy="908828"/>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2000" dirty="0"/>
              <a:t>Concerning the form of a correlation , it could be linear, non-linear, or </a:t>
            </a:r>
            <a:r>
              <a:rPr lang="en-US" sz="2000" b="1" dirty="0">
                <a:solidFill>
                  <a:schemeClr val="tx1"/>
                </a:solidFill>
              </a:rPr>
              <a:t>monotonic.</a:t>
            </a:r>
            <a:endParaRPr lang="en-US" sz="2000" dirty="0"/>
          </a:p>
        </p:txBody>
      </p:sp>
      <p:sp>
        <p:nvSpPr>
          <p:cNvPr id="8" name="Rectangle 7"/>
          <p:cNvSpPr/>
          <p:nvPr/>
        </p:nvSpPr>
        <p:spPr>
          <a:xfrm>
            <a:off x="727466" y="2834795"/>
            <a:ext cx="3372176" cy="368656"/>
          </a:xfrm>
          <a:prstGeom prst="rect">
            <a:avLst/>
          </a:prstGeom>
          <a:solidFill>
            <a:srgbClr val="00B0F0"/>
          </a:solidFill>
          <a:ln>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536" dirty="0">
                <a:solidFill>
                  <a:schemeClr val="tx1"/>
                </a:solidFill>
              </a:rPr>
              <a:t>Monotonicity of a function</a:t>
            </a:r>
          </a:p>
        </p:txBody>
      </p:sp>
      <p:pic>
        <p:nvPicPr>
          <p:cNvPr id="15" name="Content Placeholder 4">
            <a:extLst>
              <a:ext uri="{FF2B5EF4-FFF2-40B4-BE49-F238E27FC236}">
                <a16:creationId xmlns:a16="http://schemas.microsoft.com/office/drawing/2014/main" id="{E836DD9A-276C-45C2-9CB4-AC5D2BF8D33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7160" y="3397479"/>
            <a:ext cx="2056008" cy="2191016"/>
          </a:xfrm>
          <a:prstGeom prst="rect">
            <a:avLst/>
          </a:prstGeom>
          <a:noFill/>
        </p:spPr>
      </p:pic>
      <p:pic>
        <p:nvPicPr>
          <p:cNvPr id="16" name="Picture 15">
            <a:extLst>
              <a:ext uri="{FF2B5EF4-FFF2-40B4-BE49-F238E27FC236}">
                <a16:creationId xmlns:a16="http://schemas.microsoft.com/office/drawing/2014/main" id="{F555822F-FB23-4002-AE45-0860862F9EF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48503" y="3397479"/>
            <a:ext cx="2349661" cy="2196000"/>
          </a:xfrm>
          <a:prstGeom prst="rect">
            <a:avLst/>
          </a:prstGeom>
          <a:noFill/>
        </p:spPr>
      </p:pic>
      <p:pic>
        <p:nvPicPr>
          <p:cNvPr id="17" name="Picture 16">
            <a:extLst>
              <a:ext uri="{FF2B5EF4-FFF2-40B4-BE49-F238E27FC236}">
                <a16:creationId xmlns:a16="http://schemas.microsoft.com/office/drawing/2014/main" id="{B3C11748-9736-4D29-BEA2-6A708FB3963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63629" y="3397479"/>
            <a:ext cx="2349661" cy="2191016"/>
          </a:xfrm>
          <a:prstGeom prst="rect">
            <a:avLst/>
          </a:prstGeom>
          <a:noFill/>
        </p:spPr>
      </p:pic>
      <p:sp>
        <p:nvSpPr>
          <p:cNvPr id="2" name="Date Placeholder 1">
            <a:extLst>
              <a:ext uri="{FF2B5EF4-FFF2-40B4-BE49-F238E27FC236}">
                <a16:creationId xmlns:a16="http://schemas.microsoft.com/office/drawing/2014/main" id="{9BC130A2-5222-EADB-D154-5F383EAFCE5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E1477F0C-76A2-78DA-24D9-3216F561D90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23492330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385139"/>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Applications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190</a:t>
            </a:fld>
            <a:endParaRPr lang="en-US" altLang="en-US" sz="921">
              <a:solidFill>
                <a:srgbClr val="898989"/>
              </a:solidFill>
            </a:endParaRPr>
          </a:p>
        </p:txBody>
      </p:sp>
      <p:cxnSp>
        <p:nvCxnSpPr>
          <p:cNvPr id="7" name="Straight Connector 6"/>
          <p:cNvCxnSpPr/>
          <p:nvPr/>
        </p:nvCxnSpPr>
        <p:spPr>
          <a:xfrm>
            <a:off x="275482" y="96782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Content Placeholder 4">
            <a:extLst>
              <a:ext uri="{FF2B5EF4-FFF2-40B4-BE49-F238E27FC236}">
                <a16:creationId xmlns:a16="http://schemas.microsoft.com/office/drawing/2014/main" id="{267A7F81-4C89-4190-B0E8-326EBE46AAF4}"/>
              </a:ext>
            </a:extLst>
          </p:cNvPr>
          <p:cNvSpPr txBox="1">
            <a:spLocks/>
          </p:cNvSpPr>
          <p:nvPr/>
        </p:nvSpPr>
        <p:spPr>
          <a:xfrm>
            <a:off x="337648" y="1489969"/>
            <a:ext cx="8617932" cy="321968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vert="horz" anchor="ct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nSpc>
                <a:spcPct val="120000"/>
              </a:lnSpc>
              <a:buClr>
                <a:srgbClr val="0BD0D9"/>
              </a:buClr>
              <a:buSzPct val="100000"/>
              <a:buBlip>
                <a:blip r:embed="rId2"/>
              </a:buBlip>
            </a:pPr>
            <a:r>
              <a:rPr lang="en-US" sz="1536" b="1" dirty="0">
                <a:ea typeface="Times New Roman"/>
                <a:cs typeface="Times New Roman"/>
                <a:sym typeface="Times New Roman"/>
              </a:rPr>
              <a:t>In medical domains:</a:t>
            </a:r>
          </a:p>
          <a:p>
            <a:pPr lvl="1" algn="just">
              <a:lnSpc>
                <a:spcPct val="120000"/>
              </a:lnSpc>
              <a:buSzPct val="100000"/>
              <a:buBlip>
                <a:blip r:embed="rId2"/>
              </a:buBlip>
            </a:pPr>
            <a:r>
              <a:rPr lang="en-US" sz="1536" dirty="0">
                <a:solidFill>
                  <a:srgbClr val="202122"/>
                </a:solidFill>
                <a:ea typeface="Times New Roman"/>
                <a:cs typeface="Times New Roman"/>
                <a:sym typeface="Times New Roman"/>
              </a:rPr>
              <a:t>The Trauma and Injury Severity Score (</a:t>
            </a:r>
            <a:r>
              <a:rPr lang="en-US" sz="1536" dirty="0">
                <a:solidFill>
                  <a:srgbClr val="0645AD"/>
                </a:solidFill>
                <a:ea typeface="Times New Roman"/>
                <a:cs typeface="Times New Roman"/>
                <a:sym typeface="Times New Roman"/>
              </a:rPr>
              <a:t>TRISS</a:t>
            </a:r>
            <a:r>
              <a:rPr lang="en-US" sz="1536" dirty="0">
                <a:solidFill>
                  <a:srgbClr val="202122"/>
                </a:solidFill>
                <a:ea typeface="Times New Roman"/>
                <a:cs typeface="Times New Roman"/>
                <a:sym typeface="Times New Roman"/>
              </a:rPr>
              <a:t>), which is widely used to predict mortality in injured patients, was originally developed by </a:t>
            </a:r>
            <a:r>
              <a:rPr lang="en-US" sz="1536" b="1" dirty="0">
                <a:solidFill>
                  <a:srgbClr val="202122"/>
                </a:solidFill>
                <a:ea typeface="Times New Roman"/>
                <a:cs typeface="Times New Roman"/>
                <a:sym typeface="Times New Roman"/>
              </a:rPr>
              <a:t>Boyd </a:t>
            </a:r>
            <a:r>
              <a:rPr lang="en-US" sz="1536" b="1" i="1" dirty="0">
                <a:solidFill>
                  <a:srgbClr val="202122"/>
                </a:solidFill>
                <a:ea typeface="Times New Roman"/>
                <a:cs typeface="Times New Roman"/>
                <a:sym typeface="Times New Roman"/>
              </a:rPr>
              <a:t>et al</a:t>
            </a:r>
            <a:r>
              <a:rPr lang="en-US" sz="1536" i="1" dirty="0">
                <a:solidFill>
                  <a:srgbClr val="202122"/>
                </a:solidFill>
                <a:ea typeface="Times New Roman"/>
                <a:cs typeface="Times New Roman"/>
                <a:sym typeface="Times New Roman"/>
              </a:rPr>
              <a:t>.</a:t>
            </a:r>
            <a:r>
              <a:rPr lang="en-US" sz="1536" dirty="0">
                <a:solidFill>
                  <a:srgbClr val="202122"/>
                </a:solidFill>
                <a:ea typeface="Times New Roman"/>
                <a:cs typeface="Times New Roman"/>
                <a:sym typeface="Times New Roman"/>
              </a:rPr>
              <a:t> using logistic regression. </a:t>
            </a:r>
          </a:p>
          <a:p>
            <a:pPr lvl="1" algn="just">
              <a:lnSpc>
                <a:spcPct val="120000"/>
              </a:lnSpc>
              <a:buSzPct val="100000"/>
              <a:buBlip>
                <a:blip r:embed="rId2"/>
              </a:buBlip>
            </a:pPr>
            <a:endParaRPr lang="en-US" sz="614" dirty="0">
              <a:solidFill>
                <a:srgbClr val="202122"/>
              </a:solidFill>
              <a:ea typeface="Times New Roman"/>
              <a:cs typeface="Times New Roman"/>
              <a:sym typeface="Times New Roman"/>
            </a:endParaRPr>
          </a:p>
          <a:p>
            <a:pPr lvl="1" algn="just">
              <a:lnSpc>
                <a:spcPct val="120000"/>
              </a:lnSpc>
              <a:buSzPct val="100000"/>
              <a:buBlip>
                <a:blip r:embed="rId2"/>
              </a:buBlip>
            </a:pPr>
            <a:r>
              <a:rPr lang="en-US" sz="1536" dirty="0">
                <a:solidFill>
                  <a:srgbClr val="202122"/>
                </a:solidFill>
                <a:ea typeface="Times New Roman"/>
                <a:cs typeface="Times New Roman"/>
                <a:sym typeface="Times New Roman"/>
              </a:rPr>
              <a:t>Many other medical scales used to assess severity of a patient have been developed using logistic regression.</a:t>
            </a:r>
          </a:p>
          <a:p>
            <a:pPr lvl="1" algn="just">
              <a:lnSpc>
                <a:spcPct val="120000"/>
              </a:lnSpc>
              <a:buSzPct val="100000"/>
              <a:buBlip>
                <a:blip r:embed="rId2"/>
              </a:buBlip>
            </a:pPr>
            <a:endParaRPr lang="en-US" sz="614" dirty="0">
              <a:solidFill>
                <a:srgbClr val="202122"/>
              </a:solidFill>
              <a:ea typeface="Times New Roman"/>
              <a:cs typeface="Times New Roman"/>
              <a:sym typeface="Times New Roman"/>
            </a:endParaRPr>
          </a:p>
          <a:p>
            <a:pPr lvl="1" algn="just">
              <a:lnSpc>
                <a:spcPct val="120000"/>
              </a:lnSpc>
              <a:buSzPct val="100000"/>
              <a:buBlip>
                <a:blip r:embed="rId2"/>
              </a:buBlip>
            </a:pPr>
            <a:r>
              <a:rPr lang="en-US" sz="1536" dirty="0">
                <a:solidFill>
                  <a:srgbClr val="202122"/>
                </a:solidFill>
                <a:ea typeface="Times New Roman"/>
                <a:cs typeface="Times New Roman"/>
                <a:sym typeface="Times New Roman"/>
              </a:rPr>
              <a:t>Logistic regression may be used to predict the risk of developing a given disease (e.g. </a:t>
            </a:r>
            <a:r>
              <a:rPr lang="en-US" sz="1536" dirty="0">
                <a:solidFill>
                  <a:srgbClr val="0645AD"/>
                </a:solidFill>
                <a:ea typeface="Times New Roman"/>
                <a:cs typeface="Times New Roman"/>
                <a:sym typeface="Times New Roman"/>
              </a:rPr>
              <a:t>diabetes</a:t>
            </a:r>
            <a:r>
              <a:rPr lang="en-US" sz="1536" dirty="0">
                <a:solidFill>
                  <a:srgbClr val="202122"/>
                </a:solidFill>
                <a:ea typeface="Times New Roman"/>
                <a:cs typeface="Times New Roman"/>
                <a:sym typeface="Times New Roman"/>
              </a:rPr>
              <a:t>; </a:t>
            </a:r>
            <a:r>
              <a:rPr lang="en-US" sz="1536" dirty="0">
                <a:solidFill>
                  <a:srgbClr val="0645AD"/>
                </a:solidFill>
                <a:ea typeface="Times New Roman"/>
                <a:cs typeface="Times New Roman"/>
                <a:sym typeface="Times New Roman"/>
              </a:rPr>
              <a:t>coronary heart disease</a:t>
            </a:r>
            <a:r>
              <a:rPr lang="en-US" sz="1536" dirty="0">
                <a:solidFill>
                  <a:srgbClr val="202122"/>
                </a:solidFill>
                <a:ea typeface="Times New Roman"/>
                <a:cs typeface="Times New Roman"/>
                <a:sym typeface="Times New Roman"/>
              </a:rPr>
              <a:t>), based on observed characteristics of the patient (age, gender, </a:t>
            </a:r>
            <a:r>
              <a:rPr lang="en-US" sz="1536" dirty="0">
                <a:solidFill>
                  <a:srgbClr val="0645AD"/>
                </a:solidFill>
                <a:ea typeface="Times New Roman"/>
                <a:cs typeface="Times New Roman"/>
                <a:sym typeface="Times New Roman"/>
              </a:rPr>
              <a:t>body mass index</a:t>
            </a:r>
            <a:r>
              <a:rPr lang="en-US" sz="1536" dirty="0">
                <a:solidFill>
                  <a:srgbClr val="202122"/>
                </a:solidFill>
                <a:ea typeface="Times New Roman"/>
                <a:cs typeface="Times New Roman"/>
                <a:sym typeface="Times New Roman"/>
              </a:rPr>
              <a:t>, results of various </a:t>
            </a:r>
            <a:r>
              <a:rPr lang="en-US" sz="1536" dirty="0">
                <a:solidFill>
                  <a:srgbClr val="0645AD"/>
                </a:solidFill>
                <a:ea typeface="Times New Roman"/>
                <a:cs typeface="Times New Roman"/>
                <a:sym typeface="Times New Roman"/>
              </a:rPr>
              <a:t>blood tests</a:t>
            </a:r>
            <a:r>
              <a:rPr lang="en-US" sz="1536" dirty="0">
                <a:solidFill>
                  <a:srgbClr val="202122"/>
                </a:solidFill>
                <a:ea typeface="Times New Roman"/>
                <a:cs typeface="Times New Roman"/>
                <a:sym typeface="Times New Roman"/>
              </a:rPr>
              <a:t>, etc.)</a:t>
            </a:r>
          </a:p>
        </p:txBody>
      </p:sp>
      <p:sp>
        <p:nvSpPr>
          <p:cNvPr id="2" name="Date Placeholder 1">
            <a:extLst>
              <a:ext uri="{FF2B5EF4-FFF2-40B4-BE49-F238E27FC236}">
                <a16:creationId xmlns:a16="http://schemas.microsoft.com/office/drawing/2014/main" id="{30883DB0-936F-4533-93CC-73155FD2831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072C1D9D-5D0D-4AA9-B28A-B2133D3C713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9786433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476579"/>
            <a:ext cx="8617932" cy="436382"/>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Applications of Logistic Regression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191</a:t>
            </a:fld>
            <a:endParaRPr lang="en-US" altLang="en-US" sz="921">
              <a:solidFill>
                <a:srgbClr val="898989"/>
              </a:solidFill>
            </a:endParaRPr>
          </a:p>
        </p:txBody>
      </p:sp>
      <p:cxnSp>
        <p:nvCxnSpPr>
          <p:cNvPr id="7" name="Straight Connector 6"/>
          <p:cNvCxnSpPr/>
          <p:nvPr/>
        </p:nvCxnSpPr>
        <p:spPr>
          <a:xfrm>
            <a:off x="275482" y="105316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C07F197-9990-4E88-989F-E707BAD45535}"/>
              </a:ext>
            </a:extLst>
          </p:cNvPr>
          <p:cNvSpPr/>
          <p:nvPr/>
        </p:nvSpPr>
        <p:spPr>
          <a:xfrm>
            <a:off x="362032" y="1464064"/>
            <a:ext cx="8294288" cy="4029064"/>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anchor="ctr">
            <a:noAutofit/>
          </a:bodyPr>
          <a:lstStyle/>
          <a:p>
            <a:pPr marL="263279" indent="-263279" algn="just">
              <a:spcBef>
                <a:spcPts val="921"/>
              </a:spcBef>
              <a:buBlip>
                <a:blip r:embed="rId2"/>
              </a:buBlip>
            </a:pPr>
            <a:r>
              <a:rPr lang="en-US" sz="1536" b="1" dirty="0">
                <a:ea typeface="Times New Roman"/>
                <a:cs typeface="Times New Roman"/>
                <a:sym typeface="Times New Roman"/>
              </a:rPr>
              <a:t>In social sciences:</a:t>
            </a:r>
          </a:p>
          <a:p>
            <a:pPr marL="614317" lvl="1" indent="-263279" algn="just">
              <a:buBlip>
                <a:blip r:embed="rId2"/>
              </a:buBlip>
            </a:pPr>
            <a:r>
              <a:rPr lang="en-US" sz="1536" dirty="0">
                <a:solidFill>
                  <a:srgbClr val="202122"/>
                </a:solidFill>
                <a:ea typeface="Times New Roman"/>
                <a:cs typeface="Times New Roman"/>
                <a:sym typeface="Times New Roman"/>
              </a:rPr>
              <a:t>Another example might be to predict whether an Indian voter will vote National Congress or Communist Party or BJP or Any other party, based on </a:t>
            </a:r>
            <a:r>
              <a:rPr lang="en-US" sz="1536" dirty="0">
                <a:solidFill>
                  <a:srgbClr val="0070C0"/>
                </a:solidFill>
                <a:ea typeface="Times New Roman"/>
                <a:cs typeface="Times New Roman"/>
                <a:sym typeface="Times New Roman"/>
              </a:rPr>
              <a:t>age, income, gender, race, state of residence</a:t>
            </a:r>
            <a:r>
              <a:rPr lang="en-US" sz="1536" dirty="0">
                <a:solidFill>
                  <a:srgbClr val="202122"/>
                </a:solidFill>
                <a:ea typeface="Times New Roman"/>
                <a:cs typeface="Times New Roman"/>
                <a:sym typeface="Times New Roman"/>
              </a:rPr>
              <a:t>, votes in previous elections, etc.</a:t>
            </a:r>
          </a:p>
          <a:p>
            <a:pPr marL="614317" lvl="1" indent="-263279" algn="just">
              <a:buBlip>
                <a:blip r:embed="rId2"/>
              </a:buBlip>
            </a:pPr>
            <a:endParaRPr lang="en-US" sz="1536" b="1" dirty="0">
              <a:ea typeface="Times New Roman"/>
              <a:cs typeface="Times New Roman"/>
              <a:sym typeface="Times New Roman"/>
            </a:endParaRPr>
          </a:p>
          <a:p>
            <a:pPr marL="263279" indent="-263279" algn="just">
              <a:lnSpc>
                <a:spcPct val="120000"/>
              </a:lnSpc>
              <a:spcBef>
                <a:spcPts val="921"/>
              </a:spcBef>
              <a:buBlip>
                <a:blip r:embed="rId2"/>
              </a:buBlip>
            </a:pPr>
            <a:r>
              <a:rPr lang="en-US" sz="1536" b="1" dirty="0">
                <a:ea typeface="Times New Roman"/>
                <a:cs typeface="Times New Roman"/>
                <a:sym typeface="Times New Roman"/>
              </a:rPr>
              <a:t>In engineering:</a:t>
            </a:r>
          </a:p>
          <a:p>
            <a:pPr marL="614317" lvl="1" indent="-263279" algn="just">
              <a:lnSpc>
                <a:spcPct val="120000"/>
              </a:lnSpc>
              <a:buBlip>
                <a:blip r:embed="rId2"/>
              </a:buBlip>
            </a:pPr>
            <a:r>
              <a:rPr lang="en-US" sz="1536" dirty="0">
                <a:solidFill>
                  <a:srgbClr val="202122"/>
                </a:solidFill>
                <a:ea typeface="Times New Roman"/>
                <a:cs typeface="Times New Roman"/>
                <a:sym typeface="Times New Roman"/>
              </a:rPr>
              <a:t>The technique can also be used in </a:t>
            </a:r>
            <a:r>
              <a:rPr lang="en-US" sz="1536" dirty="0">
                <a:solidFill>
                  <a:srgbClr val="0645AD"/>
                </a:solidFill>
                <a:ea typeface="Times New Roman"/>
                <a:cs typeface="Times New Roman"/>
                <a:sym typeface="Times New Roman"/>
              </a:rPr>
              <a:t>engineering</a:t>
            </a:r>
            <a:r>
              <a:rPr lang="en-US" sz="1536" dirty="0">
                <a:solidFill>
                  <a:srgbClr val="202122"/>
                </a:solidFill>
                <a:ea typeface="Times New Roman"/>
                <a:cs typeface="Times New Roman"/>
                <a:sym typeface="Times New Roman"/>
              </a:rPr>
              <a:t>, especially for predicting the probability of failure of a given process, system or product.</a:t>
            </a:r>
          </a:p>
          <a:p>
            <a:pPr marL="614317" lvl="1" indent="-263279" algn="just">
              <a:lnSpc>
                <a:spcPct val="120000"/>
              </a:lnSpc>
              <a:buBlip>
                <a:blip r:embed="rId2"/>
              </a:buBlip>
            </a:pPr>
            <a:endParaRPr lang="en-US" sz="1536" dirty="0">
              <a:solidFill>
                <a:srgbClr val="202122"/>
              </a:solidFill>
              <a:ea typeface="Times New Roman"/>
              <a:cs typeface="Times New Roman"/>
              <a:sym typeface="Times New Roman"/>
            </a:endParaRPr>
          </a:p>
          <a:p>
            <a:pPr marL="263279" indent="-263279" algn="just">
              <a:lnSpc>
                <a:spcPct val="120000"/>
              </a:lnSpc>
              <a:spcBef>
                <a:spcPts val="921"/>
              </a:spcBef>
              <a:buBlip>
                <a:blip r:embed="rId2"/>
              </a:buBlip>
            </a:pPr>
            <a:r>
              <a:rPr lang="en-US" sz="1536" b="1" dirty="0">
                <a:ea typeface="Times New Roman"/>
                <a:cs typeface="Times New Roman"/>
                <a:sym typeface="Times New Roman"/>
              </a:rPr>
              <a:t>In marketing:</a:t>
            </a:r>
          </a:p>
          <a:p>
            <a:pPr marL="614317" lvl="1" indent="-263279" algn="just">
              <a:lnSpc>
                <a:spcPct val="120000"/>
              </a:lnSpc>
              <a:buBlip>
                <a:blip r:embed="rId2"/>
              </a:buBlip>
            </a:pPr>
            <a:r>
              <a:rPr lang="en-US" sz="1536" dirty="0">
                <a:solidFill>
                  <a:srgbClr val="202122"/>
                </a:solidFill>
                <a:ea typeface="Times New Roman"/>
                <a:cs typeface="Times New Roman"/>
                <a:sym typeface="Times New Roman"/>
              </a:rPr>
              <a:t>It is also used in </a:t>
            </a:r>
            <a:r>
              <a:rPr lang="en-US" sz="1536" dirty="0">
                <a:solidFill>
                  <a:srgbClr val="0645AD"/>
                </a:solidFill>
                <a:ea typeface="Times New Roman"/>
                <a:cs typeface="Times New Roman"/>
                <a:sym typeface="Times New Roman"/>
              </a:rPr>
              <a:t>marketing</a:t>
            </a:r>
            <a:r>
              <a:rPr lang="en-US" sz="1536" dirty="0">
                <a:solidFill>
                  <a:srgbClr val="202122"/>
                </a:solidFill>
                <a:ea typeface="Times New Roman"/>
                <a:cs typeface="Times New Roman"/>
                <a:sym typeface="Times New Roman"/>
              </a:rPr>
              <a:t> applications, such as prediction of a customer's propensity to purchase a product or halt a subscription, etc.</a:t>
            </a:r>
          </a:p>
        </p:txBody>
      </p:sp>
      <p:sp>
        <p:nvSpPr>
          <p:cNvPr id="3" name="Date Placeholder 2">
            <a:extLst>
              <a:ext uri="{FF2B5EF4-FFF2-40B4-BE49-F238E27FC236}">
                <a16:creationId xmlns:a16="http://schemas.microsoft.com/office/drawing/2014/main" id="{7C979C13-6F08-422F-B478-D2AD13A5366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D951C5A1-FE6E-4116-B177-9DBE2F1190D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2576058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124356" y="2329364"/>
            <a:ext cx="4965292" cy="1675708"/>
          </a:xfrm>
          <a:prstGeom prst="round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200" b="1" dirty="0">
                <a:solidFill>
                  <a:schemeClr val="bg1"/>
                </a:solidFill>
                <a:latin typeface="Times New Roman"/>
                <a:ea typeface="Times New Roman"/>
                <a:cs typeface="Times New Roman"/>
                <a:sym typeface="Times New Roman"/>
              </a:rPr>
              <a:t>Problems to Ponder</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192</a:t>
            </a:fld>
            <a:endParaRPr lang="en-US" altLang="en-US"/>
          </a:p>
        </p:txBody>
      </p:sp>
      <p:sp>
        <p:nvSpPr>
          <p:cNvPr id="3" name="Date Placeholder 2">
            <a:extLst>
              <a:ext uri="{FF2B5EF4-FFF2-40B4-BE49-F238E27FC236}">
                <a16:creationId xmlns:a16="http://schemas.microsoft.com/office/drawing/2014/main" id="{882AB7F7-7C6E-4F0A-9F7B-F15913E57AC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9AD8D84C-FC64-4852-B19E-71281B2F299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2738499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D06EB5D-59F4-C242-AAD0-92B2B36F56F5}"/>
                  </a:ext>
                </a:extLst>
              </p:cNvPr>
              <p:cNvSpPr>
                <a:spLocks noGrp="1"/>
              </p:cNvSpPr>
              <p:nvPr>
                <p:ph type="title"/>
              </p:nvPr>
            </p:nvSpPr>
            <p:spPr>
              <a:xfrm>
                <a:off x="603427" y="413583"/>
                <a:ext cx="8086374"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1</a:t>
                </a:r>
              </a:p>
            </p:txBody>
          </p:sp>
        </mc:Choice>
        <mc:Fallback xmlns="">
          <p:sp>
            <p:nvSpPr>
              <p:cNvPr id="8"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603427" y="413583"/>
                <a:ext cx="8086374" cy="449094"/>
              </a:xfrm>
              <a:blipFill>
                <a:blip r:embed="rId2"/>
                <a:stretch>
                  <a:fillRect l="-3092" t="-37838" b="-52703"/>
                </a:stretch>
              </a:blipFill>
            </p:spPr>
            <p:txBody>
              <a:bodyPr/>
              <a:lstStyle/>
              <a:p>
                <a:r>
                  <a:rPr lang="en-IN">
                    <a:noFill/>
                  </a:rPr>
                  <a:t> </a:t>
                </a:r>
              </a:p>
            </p:txBody>
          </p:sp>
        </mc:Fallback>
      </mc:AlternateContent>
      <p:cxnSp>
        <p:nvCxnSpPr>
          <p:cNvPr id="9" name="Straight Connector 8"/>
          <p:cNvCxnSpPr/>
          <p:nvPr/>
        </p:nvCxnSpPr>
        <p:spPr>
          <a:xfrm>
            <a:off x="371778" y="9861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B5485EF-E820-EA46-8F56-4D47C96E7E3C}"/>
              </a:ext>
            </a:extLst>
          </p:cNvPr>
          <p:cNvSpPr>
            <a:spLocks noGrp="1"/>
          </p:cNvSpPr>
          <p:nvPr>
            <p:ph idx="1"/>
          </p:nvPr>
        </p:nvSpPr>
        <p:spPr>
          <a:xfrm>
            <a:off x="371778" y="1605936"/>
            <a:ext cx="3412456" cy="3359378"/>
          </a:xfrm>
        </p:spPr>
        <p:txBody>
          <a:bodyPr>
            <a:normAutofit fontScale="92500" lnSpcReduction="10000"/>
          </a:bodyPr>
          <a:lstStyle/>
          <a:p>
            <a:pPr marL="0" indent="0" algn="just">
              <a:lnSpc>
                <a:spcPct val="150000"/>
              </a:lnSpc>
              <a:buNone/>
            </a:pPr>
            <a:r>
              <a:rPr lang="en-US" altLang="en-US" sz="1843" b="1" dirty="0"/>
              <a:t>Statement: </a:t>
            </a:r>
            <a:r>
              <a:rPr lang="en-US" altLang="en-US" sz="1536" b="1" dirty="0">
                <a:solidFill>
                  <a:srgbClr val="31859C"/>
                </a:solidFill>
              </a:rPr>
              <a:t>In a study of urban planning in a country, a survey was taken of 50 cities; 24 used Happiness Index (HI) and 26 did not. One part of the study was to investigate the relationship between the presence or absence of HI and the median family income of the city(x). The data are given in  Table 1, with median income in order of $1000s. </a:t>
            </a:r>
          </a:p>
          <a:p>
            <a:pPr marL="0" indent="0" algn="just">
              <a:lnSpc>
                <a:spcPct val="150000"/>
              </a:lnSpc>
              <a:buNone/>
            </a:pPr>
            <a:endParaRPr lang="en-US" altLang="en-US" sz="1536" b="1" dirty="0">
              <a:solidFill>
                <a:srgbClr val="31859C"/>
              </a:solidFill>
            </a:endParaRPr>
          </a:p>
          <a:p>
            <a:pPr marL="0" indent="0" algn="just">
              <a:lnSpc>
                <a:spcPct val="150000"/>
              </a:lnSpc>
              <a:buNone/>
            </a:pPr>
            <a:endParaRPr lang="en-US" altLang="en-US" sz="1843" dirty="0"/>
          </a:p>
          <a:p>
            <a:pPr marL="0" indent="0" algn="just">
              <a:lnSpc>
                <a:spcPct val="150000"/>
              </a:lnSpc>
              <a:buNone/>
            </a:pPr>
            <a:endParaRPr lang="en-US" altLang="en-US" sz="1843" dirty="0"/>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193</a:t>
            </a:fld>
            <a:endParaRPr lang="en-US" altLang="en-US"/>
          </a:p>
        </p:txBody>
      </p:sp>
      <p:graphicFrame>
        <p:nvGraphicFramePr>
          <p:cNvPr id="3" name="Table 2">
            <a:extLst>
              <a:ext uri="{FF2B5EF4-FFF2-40B4-BE49-F238E27FC236}">
                <a16:creationId xmlns:a16="http://schemas.microsoft.com/office/drawing/2014/main" id="{CB0DCB54-3D9B-4032-9D33-BE5BB37EC9A3}"/>
              </a:ext>
            </a:extLst>
          </p:cNvPr>
          <p:cNvGraphicFramePr>
            <a:graphicFrameLocks noGrp="1"/>
          </p:cNvGraphicFramePr>
          <p:nvPr>
            <p:extLst>
              <p:ext uri="{D42A27DB-BD31-4B8C-83A1-F6EECF244321}">
                <p14:modId xmlns:p14="http://schemas.microsoft.com/office/powerpoint/2010/main" val="312410014"/>
              </p:ext>
            </p:extLst>
          </p:nvPr>
        </p:nvGraphicFramePr>
        <p:xfrm>
          <a:off x="4026703" y="2004053"/>
          <a:ext cx="3959056" cy="3867822"/>
        </p:xfrm>
        <a:graphic>
          <a:graphicData uri="http://schemas.openxmlformats.org/drawingml/2006/table">
            <a:tbl>
              <a:tblPr firstRow="1" bandRow="1">
                <a:tableStyleId>{5C22544A-7EE6-4342-B048-85BDC9FD1C3A}</a:tableStyleId>
              </a:tblPr>
              <a:tblGrid>
                <a:gridCol w="492124">
                  <a:extLst>
                    <a:ext uri="{9D8B030D-6E8A-4147-A177-3AD203B41FA5}">
                      <a16:colId xmlns:a16="http://schemas.microsoft.com/office/drawing/2014/main" val="2065501122"/>
                    </a:ext>
                  </a:extLst>
                </a:gridCol>
                <a:gridCol w="495276">
                  <a:extLst>
                    <a:ext uri="{9D8B030D-6E8A-4147-A177-3AD203B41FA5}">
                      <a16:colId xmlns:a16="http://schemas.microsoft.com/office/drawing/2014/main" val="2855232166"/>
                    </a:ext>
                  </a:extLst>
                </a:gridCol>
                <a:gridCol w="495276">
                  <a:extLst>
                    <a:ext uri="{9D8B030D-6E8A-4147-A177-3AD203B41FA5}">
                      <a16:colId xmlns:a16="http://schemas.microsoft.com/office/drawing/2014/main" val="2312883272"/>
                    </a:ext>
                  </a:extLst>
                </a:gridCol>
                <a:gridCol w="495276">
                  <a:extLst>
                    <a:ext uri="{9D8B030D-6E8A-4147-A177-3AD203B41FA5}">
                      <a16:colId xmlns:a16="http://schemas.microsoft.com/office/drawing/2014/main" val="3631512324"/>
                    </a:ext>
                  </a:extLst>
                </a:gridCol>
                <a:gridCol w="495276">
                  <a:extLst>
                    <a:ext uri="{9D8B030D-6E8A-4147-A177-3AD203B41FA5}">
                      <a16:colId xmlns:a16="http://schemas.microsoft.com/office/drawing/2014/main" val="3867989034"/>
                    </a:ext>
                  </a:extLst>
                </a:gridCol>
                <a:gridCol w="495276">
                  <a:extLst>
                    <a:ext uri="{9D8B030D-6E8A-4147-A177-3AD203B41FA5}">
                      <a16:colId xmlns:a16="http://schemas.microsoft.com/office/drawing/2014/main" val="2160137005"/>
                    </a:ext>
                  </a:extLst>
                </a:gridCol>
                <a:gridCol w="495276">
                  <a:extLst>
                    <a:ext uri="{9D8B030D-6E8A-4147-A177-3AD203B41FA5}">
                      <a16:colId xmlns:a16="http://schemas.microsoft.com/office/drawing/2014/main" val="2082244499"/>
                    </a:ext>
                  </a:extLst>
                </a:gridCol>
                <a:gridCol w="495276">
                  <a:extLst>
                    <a:ext uri="{9D8B030D-6E8A-4147-A177-3AD203B41FA5}">
                      <a16:colId xmlns:a16="http://schemas.microsoft.com/office/drawing/2014/main" val="4048877418"/>
                    </a:ext>
                  </a:extLst>
                </a:gridCol>
              </a:tblGrid>
              <a:tr h="276273">
                <a:tc>
                  <a:txBody>
                    <a:bodyPr/>
                    <a:lstStyle/>
                    <a:p>
                      <a:pPr algn="ctr"/>
                      <a:r>
                        <a:rPr lang="en-US" sz="1100" dirty="0"/>
                        <a:t>HI</a:t>
                      </a:r>
                      <a:endParaRPr lang="en-IN" sz="1100" dirty="0"/>
                    </a:p>
                  </a:txBody>
                  <a:tcPr marL="70211" marR="70211" marT="35106" marB="35106"/>
                </a:tc>
                <a:tc>
                  <a:txBody>
                    <a:bodyPr/>
                    <a:lstStyle/>
                    <a:p>
                      <a:pPr algn="ctr"/>
                      <a:r>
                        <a:rPr lang="en-US" sz="1100" dirty="0"/>
                        <a:t>x</a:t>
                      </a:r>
                      <a:endParaRPr lang="en-IN" sz="1100" dirty="0"/>
                    </a:p>
                  </a:txBody>
                  <a:tcPr marL="70211" marR="70211" marT="35106" marB="35106"/>
                </a:tc>
                <a:tc>
                  <a:txBody>
                    <a:bodyPr/>
                    <a:lstStyle/>
                    <a:p>
                      <a:pPr algn="ctr"/>
                      <a:r>
                        <a:rPr lang="en-US" sz="1100" dirty="0"/>
                        <a:t>HI</a:t>
                      </a:r>
                      <a:endParaRPr lang="en-IN" sz="1100" dirty="0"/>
                    </a:p>
                  </a:txBody>
                  <a:tcPr marL="70211" marR="70211" marT="35106" marB="35106"/>
                </a:tc>
                <a:tc>
                  <a:txBody>
                    <a:bodyPr/>
                    <a:lstStyle/>
                    <a:p>
                      <a:pPr algn="ctr"/>
                      <a:r>
                        <a:rPr lang="en-US" sz="1100" dirty="0"/>
                        <a:t>x</a:t>
                      </a:r>
                      <a:endParaRPr lang="en-IN" sz="1100" dirty="0"/>
                    </a:p>
                  </a:txBody>
                  <a:tcPr marL="70211" marR="70211" marT="35106" marB="35106"/>
                </a:tc>
                <a:tc>
                  <a:txBody>
                    <a:bodyPr/>
                    <a:lstStyle/>
                    <a:p>
                      <a:pPr algn="ctr"/>
                      <a:r>
                        <a:rPr lang="en-US" sz="1100" dirty="0"/>
                        <a:t>HI</a:t>
                      </a:r>
                      <a:endParaRPr lang="en-IN" sz="1100" dirty="0"/>
                    </a:p>
                  </a:txBody>
                  <a:tcPr marL="70211" marR="70211" marT="35106" marB="35106"/>
                </a:tc>
                <a:tc>
                  <a:txBody>
                    <a:bodyPr/>
                    <a:lstStyle/>
                    <a:p>
                      <a:pPr algn="ctr"/>
                      <a:r>
                        <a:rPr lang="en-US" sz="1100" dirty="0"/>
                        <a:t>x</a:t>
                      </a:r>
                      <a:endParaRPr lang="en-IN" sz="1100" dirty="0"/>
                    </a:p>
                  </a:txBody>
                  <a:tcPr marL="70211" marR="70211" marT="35106" marB="35106"/>
                </a:tc>
                <a:tc>
                  <a:txBody>
                    <a:bodyPr/>
                    <a:lstStyle/>
                    <a:p>
                      <a:pPr algn="ctr"/>
                      <a:r>
                        <a:rPr lang="en-US" sz="1100" dirty="0"/>
                        <a:t>HI</a:t>
                      </a:r>
                      <a:endParaRPr lang="en-IN" sz="1100" dirty="0"/>
                    </a:p>
                  </a:txBody>
                  <a:tcPr marL="70211" marR="70211" marT="35106" marB="35106"/>
                </a:tc>
                <a:tc>
                  <a:txBody>
                    <a:bodyPr/>
                    <a:lstStyle/>
                    <a:p>
                      <a:pPr algn="ctr"/>
                      <a:r>
                        <a:rPr lang="en-US" sz="1100" dirty="0"/>
                        <a:t>x</a:t>
                      </a:r>
                      <a:endParaRPr lang="en-IN" sz="1100" dirty="0"/>
                    </a:p>
                  </a:txBody>
                  <a:tcPr marL="70211" marR="70211" marT="35106" marB="35106"/>
                </a:tc>
                <a:extLst>
                  <a:ext uri="{0D108BD9-81ED-4DB2-BD59-A6C34878D82A}">
                    <a16:rowId xmlns:a16="http://schemas.microsoft.com/office/drawing/2014/main" val="4213407337"/>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9.2</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10.5</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9.6</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12.5</a:t>
                      </a:r>
                      <a:endParaRPr lang="en-IN" sz="1100" dirty="0"/>
                    </a:p>
                  </a:txBody>
                  <a:tcPr marL="70211" marR="70211" marT="35106" marB="35106"/>
                </a:tc>
                <a:extLst>
                  <a:ext uri="{0D108BD9-81ED-4DB2-BD59-A6C34878D82A}">
                    <a16:rowId xmlns:a16="http://schemas.microsoft.com/office/drawing/2014/main" val="1863617615"/>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9.2</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10.5</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10.1</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12.6</a:t>
                      </a:r>
                      <a:endParaRPr lang="en-IN" sz="1100" dirty="0"/>
                    </a:p>
                  </a:txBody>
                  <a:tcPr marL="70211" marR="70211" marT="35106" marB="35106"/>
                </a:tc>
                <a:extLst>
                  <a:ext uri="{0D108BD9-81ED-4DB2-BD59-A6C34878D82A}">
                    <a16:rowId xmlns:a16="http://schemas.microsoft.com/office/drawing/2014/main" val="2549811975"/>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9.3</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10.9</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10.3</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12.6</a:t>
                      </a:r>
                      <a:endParaRPr lang="en-IN" sz="1100" dirty="0"/>
                    </a:p>
                  </a:txBody>
                  <a:tcPr marL="70211" marR="70211" marT="35106" marB="35106"/>
                </a:tc>
                <a:extLst>
                  <a:ext uri="{0D108BD9-81ED-4DB2-BD59-A6C34878D82A}">
                    <a16:rowId xmlns:a16="http://schemas.microsoft.com/office/drawing/2014/main" val="1063667791"/>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9.4</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11.0</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10.9</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12.6</a:t>
                      </a:r>
                      <a:endParaRPr lang="en-IN" sz="1100" dirty="0"/>
                    </a:p>
                  </a:txBody>
                  <a:tcPr marL="70211" marR="70211" marT="35106" marB="35106"/>
                </a:tc>
                <a:extLst>
                  <a:ext uri="{0D108BD9-81ED-4DB2-BD59-A6C34878D82A}">
                    <a16:rowId xmlns:a16="http://schemas.microsoft.com/office/drawing/2014/main" val="2325107292"/>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9.5</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11.2</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10.9</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12.9</a:t>
                      </a:r>
                      <a:endParaRPr lang="en-IN" sz="1100" dirty="0"/>
                    </a:p>
                  </a:txBody>
                  <a:tcPr marL="70211" marR="70211" marT="35106" marB="35106"/>
                </a:tc>
                <a:extLst>
                  <a:ext uri="{0D108BD9-81ED-4DB2-BD59-A6C34878D82A}">
                    <a16:rowId xmlns:a16="http://schemas.microsoft.com/office/drawing/2014/main" val="3343292847"/>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9.5</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11.2</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11.1</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12.9</a:t>
                      </a:r>
                      <a:endParaRPr lang="en-IN" sz="1100" dirty="0"/>
                    </a:p>
                  </a:txBody>
                  <a:tcPr marL="70211" marR="70211" marT="35106" marB="35106"/>
                </a:tc>
                <a:extLst>
                  <a:ext uri="{0D108BD9-81ED-4DB2-BD59-A6C34878D82A}">
                    <a16:rowId xmlns:a16="http://schemas.microsoft.com/office/drawing/2014/main" val="3963335867"/>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9.5</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11.5</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11.1</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12.9</a:t>
                      </a:r>
                      <a:endParaRPr lang="en-IN" sz="1100" dirty="0"/>
                    </a:p>
                  </a:txBody>
                  <a:tcPr marL="70211" marR="70211" marT="35106" marB="35106"/>
                </a:tc>
                <a:extLst>
                  <a:ext uri="{0D108BD9-81ED-4DB2-BD59-A6C34878D82A}">
                    <a16:rowId xmlns:a16="http://schemas.microsoft.com/office/drawing/2014/main" val="1951455188"/>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9.6</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11.7</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11.1</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12.9</a:t>
                      </a:r>
                      <a:endParaRPr lang="en-IN" sz="1100" dirty="0"/>
                    </a:p>
                  </a:txBody>
                  <a:tcPr marL="70211" marR="70211" marT="35106" marB="35106"/>
                </a:tc>
                <a:extLst>
                  <a:ext uri="{0D108BD9-81ED-4DB2-BD59-A6C34878D82A}">
                    <a16:rowId xmlns:a16="http://schemas.microsoft.com/office/drawing/2014/main" val="1151788797"/>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9.7</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11.8</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11.5</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13.1</a:t>
                      </a:r>
                      <a:endParaRPr lang="en-IN" sz="1100" dirty="0"/>
                    </a:p>
                  </a:txBody>
                  <a:tcPr marL="70211" marR="70211" marT="35106" marB="35106"/>
                </a:tc>
                <a:extLst>
                  <a:ext uri="{0D108BD9-81ED-4DB2-BD59-A6C34878D82A}">
                    <a16:rowId xmlns:a16="http://schemas.microsoft.com/office/drawing/2014/main" val="2258301295"/>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9.7</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12.1</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11.8</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13.2</a:t>
                      </a:r>
                      <a:endParaRPr lang="en-IN" sz="1100" dirty="0"/>
                    </a:p>
                  </a:txBody>
                  <a:tcPr marL="70211" marR="70211" marT="35106" marB="35106"/>
                </a:tc>
                <a:extLst>
                  <a:ext uri="{0D108BD9-81ED-4DB2-BD59-A6C34878D82A}">
                    <a16:rowId xmlns:a16="http://schemas.microsoft.com/office/drawing/2014/main" val="864244313"/>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9.8</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12.3</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11.9</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13.5</a:t>
                      </a:r>
                      <a:endParaRPr lang="en-IN" sz="1100" dirty="0"/>
                    </a:p>
                  </a:txBody>
                  <a:tcPr marL="70211" marR="70211" marT="35106" marB="35106"/>
                </a:tc>
                <a:extLst>
                  <a:ext uri="{0D108BD9-81ED-4DB2-BD59-A6C34878D82A}">
                    <a16:rowId xmlns:a16="http://schemas.microsoft.com/office/drawing/2014/main" val="3654246430"/>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9.8</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12.5</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12.1</a:t>
                      </a:r>
                      <a:endParaRPr lang="en-IN" sz="1100" dirty="0"/>
                    </a:p>
                  </a:txBody>
                  <a:tcPr marL="70211" marR="70211" marT="35106" marB="35106"/>
                </a:tc>
                <a:tc>
                  <a:txBody>
                    <a:bodyPr/>
                    <a:lstStyle/>
                    <a:p>
                      <a:pPr algn="ctr"/>
                      <a:endParaRPr lang="en-IN" sz="1100" dirty="0"/>
                    </a:p>
                  </a:txBody>
                  <a:tcPr marL="70211" marR="70211" marT="35106" marB="35106"/>
                </a:tc>
                <a:tc>
                  <a:txBody>
                    <a:bodyPr/>
                    <a:lstStyle/>
                    <a:p>
                      <a:pPr algn="ctr"/>
                      <a:endParaRPr lang="en-IN" sz="1100" dirty="0"/>
                    </a:p>
                  </a:txBody>
                  <a:tcPr marL="70211" marR="70211" marT="35106" marB="35106"/>
                </a:tc>
                <a:extLst>
                  <a:ext uri="{0D108BD9-81ED-4DB2-BD59-A6C34878D82A}">
                    <a16:rowId xmlns:a16="http://schemas.microsoft.com/office/drawing/2014/main" val="2778113077"/>
                  </a:ext>
                </a:extLst>
              </a:tr>
              <a:tr h="276273">
                <a:tc>
                  <a:txBody>
                    <a:bodyPr/>
                    <a:lstStyle/>
                    <a:p>
                      <a:pPr algn="ctr"/>
                      <a:r>
                        <a:rPr lang="en-US" sz="1100" dirty="0"/>
                        <a:t>0</a:t>
                      </a:r>
                      <a:endParaRPr lang="en-IN" sz="1100" dirty="0"/>
                    </a:p>
                  </a:txBody>
                  <a:tcPr marL="70211" marR="70211" marT="35106" marB="35106"/>
                </a:tc>
                <a:tc>
                  <a:txBody>
                    <a:bodyPr/>
                    <a:lstStyle/>
                    <a:p>
                      <a:pPr algn="ctr"/>
                      <a:r>
                        <a:rPr lang="en-US" sz="1100" dirty="0"/>
                        <a:t>9.9</a:t>
                      </a:r>
                      <a:endParaRPr lang="en-IN" sz="1100" dirty="0"/>
                    </a:p>
                  </a:txBody>
                  <a:tcPr marL="70211" marR="70211" marT="35106" marB="35106"/>
                </a:tc>
                <a:tc>
                  <a:txBody>
                    <a:bodyPr/>
                    <a:lstStyle/>
                    <a:p>
                      <a:pPr algn="ctr"/>
                      <a:r>
                        <a:rPr lang="en-US" sz="1100" dirty="0"/>
                        <a:t>0</a:t>
                      </a:r>
                      <a:endParaRPr lang="en-IN" sz="1100" dirty="0"/>
                    </a:p>
                  </a:txBody>
                  <a:tcPr marL="70211" marR="70211" marT="35106" marB="35106"/>
                </a:tc>
                <a:tc>
                  <a:txBody>
                    <a:bodyPr/>
                    <a:lstStyle/>
                    <a:p>
                      <a:pPr algn="ctr"/>
                      <a:r>
                        <a:rPr lang="en-US" sz="1100" dirty="0"/>
                        <a:t>12.9</a:t>
                      </a:r>
                      <a:endParaRPr lang="en-IN" sz="1100" dirty="0"/>
                    </a:p>
                  </a:txBody>
                  <a:tcPr marL="70211" marR="70211" marT="35106" marB="35106"/>
                </a:tc>
                <a:tc>
                  <a:txBody>
                    <a:bodyPr/>
                    <a:lstStyle/>
                    <a:p>
                      <a:pPr algn="ctr"/>
                      <a:r>
                        <a:rPr lang="en-US" sz="1100" dirty="0"/>
                        <a:t>1</a:t>
                      </a:r>
                      <a:endParaRPr lang="en-IN" sz="1100" dirty="0"/>
                    </a:p>
                  </a:txBody>
                  <a:tcPr marL="70211" marR="70211" marT="35106" marB="35106"/>
                </a:tc>
                <a:tc>
                  <a:txBody>
                    <a:bodyPr/>
                    <a:lstStyle/>
                    <a:p>
                      <a:pPr algn="ctr"/>
                      <a:r>
                        <a:rPr lang="en-US" sz="1100" dirty="0"/>
                        <a:t>12.2</a:t>
                      </a:r>
                      <a:endParaRPr lang="en-IN" sz="1100" dirty="0"/>
                    </a:p>
                  </a:txBody>
                  <a:tcPr marL="70211" marR="70211" marT="35106" marB="35106"/>
                </a:tc>
                <a:tc>
                  <a:txBody>
                    <a:bodyPr/>
                    <a:lstStyle/>
                    <a:p>
                      <a:pPr algn="ctr"/>
                      <a:endParaRPr lang="en-IN" sz="1100"/>
                    </a:p>
                  </a:txBody>
                  <a:tcPr marL="70211" marR="70211" marT="35106" marB="35106"/>
                </a:tc>
                <a:tc>
                  <a:txBody>
                    <a:bodyPr/>
                    <a:lstStyle/>
                    <a:p>
                      <a:pPr algn="ctr"/>
                      <a:endParaRPr lang="en-IN" sz="1100" dirty="0"/>
                    </a:p>
                  </a:txBody>
                  <a:tcPr marL="70211" marR="70211" marT="35106" marB="35106"/>
                </a:tc>
                <a:extLst>
                  <a:ext uri="{0D108BD9-81ED-4DB2-BD59-A6C34878D82A}">
                    <a16:rowId xmlns:a16="http://schemas.microsoft.com/office/drawing/2014/main" val="3929666747"/>
                  </a:ext>
                </a:extLst>
              </a:tr>
            </a:tbl>
          </a:graphicData>
        </a:graphic>
      </p:graphicFrame>
      <p:sp>
        <p:nvSpPr>
          <p:cNvPr id="7" name="TextBox 6">
            <a:extLst>
              <a:ext uri="{FF2B5EF4-FFF2-40B4-BE49-F238E27FC236}">
                <a16:creationId xmlns:a16="http://schemas.microsoft.com/office/drawing/2014/main" id="{4440C9D9-E47C-4249-8CAC-7D8B44B8033A}"/>
              </a:ext>
            </a:extLst>
          </p:cNvPr>
          <p:cNvSpPr txBox="1"/>
          <p:nvPr/>
        </p:nvSpPr>
        <p:spPr>
          <a:xfrm>
            <a:off x="4026702" y="1696437"/>
            <a:ext cx="3959055" cy="3050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382" b="1" dirty="0"/>
              <a:t>Table 1: </a:t>
            </a:r>
            <a:r>
              <a:rPr lang="en-US" sz="1382" dirty="0"/>
              <a:t>Data from Happiness Study</a:t>
            </a:r>
            <a:endParaRPr lang="en-IN" sz="1382" dirty="0"/>
          </a:p>
        </p:txBody>
      </p:sp>
      <p:sp>
        <p:nvSpPr>
          <p:cNvPr id="4" name="Date Placeholder 3">
            <a:extLst>
              <a:ext uri="{FF2B5EF4-FFF2-40B4-BE49-F238E27FC236}">
                <a16:creationId xmlns:a16="http://schemas.microsoft.com/office/drawing/2014/main" id="{658401C9-8392-4CAA-9233-A0D660BFFDB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AFBB071D-9794-4E2A-BD34-588AE33C89E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6630948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D06EB5D-59F4-C242-AAD0-92B2B36F56F5}"/>
                  </a:ext>
                </a:extLst>
              </p:cNvPr>
              <p:cNvSpPr>
                <a:spLocks noGrp="1"/>
              </p:cNvSpPr>
              <p:nvPr>
                <p:ph type="title"/>
              </p:nvPr>
            </p:nvSpPr>
            <p:spPr>
              <a:xfrm>
                <a:off x="275482" y="407647"/>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1: Solution</a:t>
                </a:r>
              </a:p>
            </p:txBody>
          </p:sp>
        </mc:Choice>
        <mc:Fallback xmlns="">
          <p:sp>
            <p:nvSpPr>
              <p:cNvPr id="6"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275482" y="407647"/>
                <a:ext cx="8617932" cy="449094"/>
              </a:xfrm>
              <a:blipFill>
                <a:blip r:embed="rId2"/>
                <a:stretch>
                  <a:fillRect l="-2829" t="-37838" b="-52703"/>
                </a:stretch>
              </a:blipFill>
            </p:spPr>
            <p:txBody>
              <a:bodyPr/>
              <a:lstStyle/>
              <a:p>
                <a:r>
                  <a:rPr lang="en-IN">
                    <a:noFill/>
                  </a:rPr>
                  <a:t> </a:t>
                </a:r>
              </a:p>
            </p:txBody>
          </p:sp>
        </mc:Fallback>
      </mc:AlternateContent>
      <p:cxnSp>
        <p:nvCxnSpPr>
          <p:cNvPr id="7" name="Straight Connector 6"/>
          <p:cNvCxnSpPr/>
          <p:nvPr/>
        </p:nvCxnSpPr>
        <p:spPr>
          <a:xfrm>
            <a:off x="275482" y="94953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3F16C62-74F9-954B-9E1B-9AE20EE944DD}" type="slidenum">
              <a:rPr lang="en-US" altLang="en-US" smtClean="0"/>
              <a:pPr/>
              <a:t>194</a:t>
            </a:fld>
            <a:endParaRPr lang="en-US" altLang="en-US"/>
          </a:p>
        </p:txBody>
      </p:sp>
      <p:sp>
        <p:nvSpPr>
          <p:cNvPr id="9" name="Flowchart: Document 9">
            <a:extLst>
              <a:ext uri="{FF2B5EF4-FFF2-40B4-BE49-F238E27FC236}">
                <a16:creationId xmlns:a16="http://schemas.microsoft.com/office/drawing/2014/main" id="{AC87F3BB-0284-4F98-9C12-673D4F36F57E}"/>
              </a:ext>
            </a:extLst>
          </p:cNvPr>
          <p:cNvSpPr/>
          <p:nvPr/>
        </p:nvSpPr>
        <p:spPr>
          <a:xfrm>
            <a:off x="6991248" y="1160337"/>
            <a:ext cx="2232164" cy="1946029"/>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50"/>
              <a:gd name="connsiteY0" fmla="*/ 0 h 21199"/>
              <a:gd name="connsiteX1" fmla="*/ 21600 w 21650"/>
              <a:gd name="connsiteY1" fmla="*/ 0 h 21199"/>
              <a:gd name="connsiteX2" fmla="*/ 21650 w 21650"/>
              <a:gd name="connsiteY2" fmla="*/ 16197 h 21199"/>
              <a:gd name="connsiteX3" fmla="*/ 0 w 21650"/>
              <a:gd name="connsiteY3" fmla="*/ 20172 h 21199"/>
              <a:gd name="connsiteX4" fmla="*/ 0 w 21650"/>
              <a:gd name="connsiteY4" fmla="*/ 0 h 21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0" h="21199">
                <a:moveTo>
                  <a:pt x="0" y="0"/>
                </a:moveTo>
                <a:lnTo>
                  <a:pt x="21600" y="0"/>
                </a:lnTo>
                <a:cubicBezTo>
                  <a:pt x="21600" y="5774"/>
                  <a:pt x="21650" y="10423"/>
                  <a:pt x="21650" y="16197"/>
                </a:cubicBezTo>
                <a:cubicBezTo>
                  <a:pt x="10850" y="16197"/>
                  <a:pt x="10800" y="23922"/>
                  <a:pt x="0" y="20172"/>
                </a:cubicBez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t"/>
          <a:lstStyle/>
          <a:p>
            <a:pPr algn="just"/>
            <a:r>
              <a:rPr lang="en-US" altLang="en-US" sz="921" b="1" dirty="0">
                <a:solidFill>
                  <a:schemeClr val="tx1"/>
                </a:solidFill>
              </a:rPr>
              <a:t>Statement: </a:t>
            </a:r>
            <a:r>
              <a:rPr lang="en-US" altLang="en-US" sz="921" dirty="0">
                <a:solidFill>
                  <a:schemeClr val="tx1"/>
                </a:solidFill>
              </a:rPr>
              <a:t>In a study of urban planning in Florida, a survey was taken of 50 cities; 24 used tax increment funding (TF) and 26 did not. One part of the study was to investigate the relationship between the presence or absence of TF and the median family income of the city(x). The data are given in the Table, with median income in order $1000s.</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E72474-3563-4CD2-A472-7636A4E7D396}"/>
                  </a:ext>
                </a:extLst>
              </p:cNvPr>
              <p:cNvSpPr txBox="1"/>
              <p:nvPr/>
            </p:nvSpPr>
            <p:spPr>
              <a:xfrm>
                <a:off x="343744" y="1160337"/>
                <a:ext cx="6525691" cy="1620946"/>
              </a:xfrm>
              <a:prstGeom prst="rect">
                <a:avLst/>
              </a:prstGeom>
              <a:noFill/>
            </p:spPr>
            <p:txBody>
              <a:bodyPr wrap="square" rtlCol="0">
                <a:noAutofit/>
              </a:bodyPr>
              <a:lstStyle/>
              <a:p>
                <a:pPr>
                  <a:lnSpc>
                    <a:spcPct val="150000"/>
                  </a:lnSpc>
                </a:pPr>
                <a:r>
                  <a:rPr lang="en-US" sz="1382" dirty="0"/>
                  <a:t>T</a:t>
                </a:r>
                <a:r>
                  <a:rPr lang="en-IN" sz="1382" dirty="0"/>
                  <a:t>o understand whether a logistic model is appropriate, let us first categorized all the incomes in classes of unit length (</a:t>
                </a:r>
                <a14:m>
                  <m:oMath xmlns:m="http://schemas.openxmlformats.org/officeDocument/2006/math">
                    <m:r>
                      <a:rPr lang="en-US" sz="1382" i="1">
                        <a:latin typeface="Cambria Math" panose="02040503050406030204" pitchFamily="18" charset="0"/>
                      </a:rPr>
                      <m:t>9</m:t>
                    </m:r>
                    <m:r>
                      <a:rPr lang="en-US" sz="1382" i="1">
                        <a:latin typeface="Cambria Math" panose="02040503050406030204" pitchFamily="18" charset="0"/>
                        <a:ea typeface="Cambria Math" panose="02040503050406030204" pitchFamily="18" charset="0"/>
                      </a:rPr>
                      <m:t>≤</m:t>
                    </m:r>
                    <m:r>
                      <a:rPr lang="en-US" sz="1382" i="1">
                        <a:latin typeface="Cambria Math" panose="02040503050406030204" pitchFamily="18" charset="0"/>
                        <a:ea typeface="Cambria Math" panose="02040503050406030204" pitchFamily="18" charset="0"/>
                      </a:rPr>
                      <m:t>𝑥</m:t>
                    </m:r>
                    <m:r>
                      <a:rPr lang="en-US" sz="1382" i="1">
                        <a:latin typeface="Cambria Math" panose="02040503050406030204" pitchFamily="18" charset="0"/>
                        <a:ea typeface="Cambria Math" panose="02040503050406030204" pitchFamily="18" charset="0"/>
                      </a:rPr>
                      <m:t>&lt;10, 10≤</m:t>
                    </m:r>
                    <m:r>
                      <a:rPr lang="en-US" sz="1382" i="1">
                        <a:latin typeface="Cambria Math" panose="02040503050406030204" pitchFamily="18" charset="0"/>
                        <a:ea typeface="Cambria Math" panose="02040503050406030204" pitchFamily="18" charset="0"/>
                      </a:rPr>
                      <m:t>𝑥</m:t>
                    </m:r>
                    <m:r>
                      <a:rPr lang="en-US" sz="1382" i="1">
                        <a:latin typeface="Cambria Math" panose="02040503050406030204" pitchFamily="18" charset="0"/>
                        <a:ea typeface="Cambria Math" panose="02040503050406030204" pitchFamily="18" charset="0"/>
                      </a:rPr>
                      <m:t>&lt;11, </m:t>
                    </m:r>
                    <m:r>
                      <a:rPr lang="en-US" sz="1382" i="1">
                        <a:latin typeface="Cambria Math" panose="02040503050406030204" pitchFamily="18" charset="0"/>
                        <a:ea typeface="Cambria Math" panose="02040503050406030204" pitchFamily="18" charset="0"/>
                      </a:rPr>
                      <m:t>𝑒𝑡𝑐</m:t>
                    </m:r>
                    <m:r>
                      <a:rPr lang="en-US" sz="1382" i="1">
                        <a:latin typeface="Cambria Math" panose="02040503050406030204" pitchFamily="18" charset="0"/>
                        <a:ea typeface="Cambria Math" panose="02040503050406030204" pitchFamily="18" charset="0"/>
                      </a:rPr>
                      <m:t>.</m:t>
                    </m:r>
                  </m:oMath>
                </a14:m>
                <a:r>
                  <a:rPr lang="en-IN" sz="1382" dirty="0"/>
                  <a:t>). We then calculate odds within each class. However, one of the classes has zero occurrences of 0, creating an undefined odds ratio (</a:t>
                </a:r>
                <a14:m>
                  <m:oMath xmlns:m="http://schemas.openxmlformats.org/officeDocument/2006/math">
                    <m:r>
                      <a:rPr lang="en-US" sz="1382" i="1">
                        <a:latin typeface="Cambria Math" panose="02040503050406030204" pitchFamily="18" charset="0"/>
                      </a:rPr>
                      <m:t>3</m:t>
                    </m:r>
                    <m:r>
                      <a:rPr lang="en-US" sz="1382" i="1">
                        <a:latin typeface="Cambria Math" panose="02040503050406030204" pitchFamily="18" charset="0"/>
                        <a:ea typeface="Cambria Math" panose="02040503050406030204" pitchFamily="18" charset="0"/>
                      </a:rPr>
                      <m:t>÷0</m:t>
                    </m:r>
                  </m:oMath>
                </a14:m>
                <a:r>
                  <a:rPr lang="en-IN" sz="1382" dirty="0"/>
                  <a:t>). Since the ln(odds) is undefined, we followed a common practice of adding 1 to both the numerator and denominator counts in the calculation of all the </a:t>
                </a:r>
                <a:r>
                  <a:rPr lang="en-IN" sz="1382" dirty="0">
                    <a:solidFill>
                      <a:srgbClr val="002060"/>
                    </a:solidFill>
                  </a:rPr>
                  <a:t>ln(odds).</a:t>
                </a:r>
              </a:p>
            </p:txBody>
          </p:sp>
        </mc:Choice>
        <mc:Fallback xmlns="">
          <p:sp>
            <p:nvSpPr>
              <p:cNvPr id="2" name="TextBox 1">
                <a:extLst>
                  <a:ext uri="{FF2B5EF4-FFF2-40B4-BE49-F238E27FC236}">
                    <a16:creationId xmlns:a16="http://schemas.microsoft.com/office/drawing/2014/main" id="{18E72474-3563-4CD2-A472-7636A4E7D396}"/>
                  </a:ext>
                </a:extLst>
              </p:cNvPr>
              <p:cNvSpPr txBox="1">
                <a:spLocks noRot="1" noChangeAspect="1" noMove="1" noResize="1" noEditPoints="1" noAdjustHandles="1" noChangeArrowheads="1" noChangeShapeType="1" noTextEdit="1"/>
              </p:cNvSpPr>
              <p:nvPr/>
            </p:nvSpPr>
            <p:spPr>
              <a:xfrm>
                <a:off x="343744" y="1160337"/>
                <a:ext cx="6525691" cy="1620946"/>
              </a:xfrm>
              <a:prstGeom prst="rect">
                <a:avLst/>
              </a:prstGeom>
              <a:blipFill>
                <a:blip r:embed="rId3"/>
                <a:stretch>
                  <a:fillRect l="-280" r="-747" b="-2481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1581675780"/>
                  </p:ext>
                </p:extLst>
              </p:nvPr>
            </p:nvGraphicFramePr>
            <p:xfrm>
              <a:off x="777866" y="3738672"/>
              <a:ext cx="5507110" cy="2028146"/>
            </p:xfrm>
            <a:graphic>
              <a:graphicData uri="http://schemas.openxmlformats.org/drawingml/2006/table">
                <a:tbl>
                  <a:tblPr firstRow="1" bandRow="1">
                    <a:tableStyleId>{5C22544A-7EE6-4342-B048-85BDC9FD1C3A}</a:tableStyleId>
                  </a:tblPr>
                  <a:tblGrid>
                    <a:gridCol w="993853">
                      <a:extLst>
                        <a:ext uri="{9D8B030D-6E8A-4147-A177-3AD203B41FA5}">
                          <a16:colId xmlns:a16="http://schemas.microsoft.com/office/drawing/2014/main" val="693382494"/>
                        </a:ext>
                      </a:extLst>
                    </a:gridCol>
                    <a:gridCol w="809613">
                      <a:extLst>
                        <a:ext uri="{9D8B030D-6E8A-4147-A177-3AD203B41FA5}">
                          <a16:colId xmlns:a16="http://schemas.microsoft.com/office/drawing/2014/main" val="1173288974"/>
                        </a:ext>
                      </a:extLst>
                    </a:gridCol>
                    <a:gridCol w="819803">
                      <a:extLst>
                        <a:ext uri="{9D8B030D-6E8A-4147-A177-3AD203B41FA5}">
                          <a16:colId xmlns:a16="http://schemas.microsoft.com/office/drawing/2014/main" val="58963295"/>
                        </a:ext>
                      </a:extLst>
                    </a:gridCol>
                    <a:gridCol w="819226">
                      <a:extLst>
                        <a:ext uri="{9D8B030D-6E8A-4147-A177-3AD203B41FA5}">
                          <a16:colId xmlns:a16="http://schemas.microsoft.com/office/drawing/2014/main" val="3993254328"/>
                        </a:ext>
                      </a:extLst>
                    </a:gridCol>
                    <a:gridCol w="1159118">
                      <a:extLst>
                        <a:ext uri="{9D8B030D-6E8A-4147-A177-3AD203B41FA5}">
                          <a16:colId xmlns:a16="http://schemas.microsoft.com/office/drawing/2014/main" val="181183536"/>
                        </a:ext>
                      </a:extLst>
                    </a:gridCol>
                    <a:gridCol w="905497">
                      <a:extLst>
                        <a:ext uri="{9D8B030D-6E8A-4147-A177-3AD203B41FA5}">
                          <a16:colId xmlns:a16="http://schemas.microsoft.com/office/drawing/2014/main" val="1675304334"/>
                        </a:ext>
                      </a:extLst>
                    </a:gridCol>
                  </a:tblGrid>
                  <a:tr h="559300">
                    <a:tc>
                      <a:txBody>
                        <a:bodyPr/>
                        <a:lstStyle/>
                        <a:p>
                          <a:pPr algn="ctr"/>
                          <a:r>
                            <a:rPr lang="en-US" sz="1100" dirty="0"/>
                            <a:t>Income category</a:t>
                          </a:r>
                        </a:p>
                      </a:txBody>
                      <a:tcPr marL="70211" marR="70211" marT="35106" marB="35106"/>
                    </a:tc>
                    <a:tc>
                      <a:txBody>
                        <a:bodyPr/>
                        <a:lstStyle/>
                        <a:p>
                          <a:pPr algn="ctr"/>
                          <a:r>
                            <a:rPr lang="en-US" sz="1100" dirty="0"/>
                            <a:t>Income Category</a:t>
                          </a:r>
                        </a:p>
                      </a:txBody>
                      <a:tcPr marL="70211" marR="70211" marT="35106" marB="35106"/>
                    </a:tc>
                    <a:tc>
                      <a:txBody>
                        <a:bodyPr/>
                        <a:lstStyle/>
                        <a:p>
                          <a:pPr algn="ctr"/>
                          <a:r>
                            <a:rPr lang="en-US" sz="1100" dirty="0"/>
                            <a:t>Number of  0</a:t>
                          </a:r>
                        </a:p>
                      </a:txBody>
                      <a:tcPr marL="70211" marR="70211" marT="35106" marB="35106"/>
                    </a:tc>
                    <a:tc>
                      <a:txBody>
                        <a:bodyPr/>
                        <a:lstStyle/>
                        <a:p>
                          <a:pPr algn="ctr"/>
                          <a:r>
                            <a:rPr lang="en-US" sz="1100" dirty="0"/>
                            <a:t>Number of 1</a:t>
                          </a:r>
                        </a:p>
                      </a:txBody>
                      <a:tcPr marL="70211" marR="70211" marT="35106" marB="35106"/>
                    </a:tc>
                    <a:tc>
                      <a:txBody>
                        <a:bodyPr/>
                        <a:lstStyle/>
                        <a:p>
                          <a:pPr algn="ctr"/>
                          <a:r>
                            <a:rPr lang="en-US" sz="1100" dirty="0"/>
                            <a:t>Odds</a:t>
                          </a:r>
                        </a:p>
                      </a:txBody>
                      <a:tcPr marL="70211" marR="70211" marT="35106" marB="35106"/>
                    </a:tc>
                    <a:tc>
                      <a:txBody>
                        <a:bodyPr/>
                        <a:lstStyle/>
                        <a:p>
                          <a:pPr algn="ctr"/>
                          <a:r>
                            <a:rPr lang="en-US" sz="1100" dirty="0"/>
                            <a:t>ln(Odds))</a:t>
                          </a:r>
                        </a:p>
                      </a:txBody>
                      <a:tcPr marL="70211" marR="70211" marT="35106" marB="35106"/>
                    </a:tc>
                    <a:extLst>
                      <a:ext uri="{0D108BD9-81ED-4DB2-BD59-A6C34878D82A}">
                        <a16:rowId xmlns:a16="http://schemas.microsoft.com/office/drawing/2014/main" val="188653098"/>
                      </a:ext>
                    </a:extLst>
                  </a:tr>
                  <a:tr h="258452">
                    <a:tc>
                      <a:txBody>
                        <a:bodyPr/>
                        <a:lstStyle/>
                        <a:p>
                          <a:pPr algn="ct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9</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&lt;10</m:t>
                                </m:r>
                              </m:oMath>
                            </m:oMathPara>
                          </a14:m>
                          <a:endParaRPr lang="en-US" sz="1100" dirty="0"/>
                        </a:p>
                      </a:txBody>
                      <a:tcPr marL="70211" marR="70211" marT="35106" marB="35106"/>
                    </a:tc>
                    <a:tc>
                      <a:txBody>
                        <a:bodyPr/>
                        <a:lstStyle/>
                        <a:p>
                          <a:pPr algn="ctr"/>
                          <a:r>
                            <a:rPr lang="en-US" sz="1100" dirty="0"/>
                            <a:t>9.5</a:t>
                          </a:r>
                        </a:p>
                      </a:txBody>
                      <a:tcPr marL="70211" marR="70211" marT="35106" marB="35106"/>
                    </a:tc>
                    <a:tc>
                      <a:txBody>
                        <a:bodyPr/>
                        <a:lstStyle/>
                        <a:p>
                          <a:pPr algn="ctr"/>
                          <a:r>
                            <a:rPr lang="en-US" sz="1100" dirty="0"/>
                            <a:t>13</a:t>
                          </a:r>
                        </a:p>
                      </a:txBody>
                      <a:tcPr marL="70211" marR="70211" marT="35106" marB="35106"/>
                    </a:tc>
                    <a:tc>
                      <a:txBody>
                        <a:bodyPr/>
                        <a:lstStyle/>
                        <a:p>
                          <a:pPr algn="ctr"/>
                          <a:r>
                            <a:rPr lang="en-US" sz="1100" dirty="0"/>
                            <a:t>1</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1/13=0.077</m:t>
                                </m:r>
                              </m:oMath>
                            </m:oMathPara>
                          </a14:m>
                          <a:endParaRPr lang="en-US" sz="1100" dirty="0"/>
                        </a:p>
                      </a:txBody>
                      <a:tcPr marL="70211" marR="70211" marT="35106" marB="35106"/>
                    </a:tc>
                    <a:tc>
                      <a:txBody>
                        <a:bodyPr/>
                        <a:lstStyle/>
                        <a:p>
                          <a:pPr algn="ctr" fontAlgn="b"/>
                          <a:r>
                            <a:rPr lang="en-US" sz="1100" b="0" i="0" u="none" strike="noStrike" dirty="0">
                              <a:solidFill>
                                <a:srgbClr val="000000"/>
                              </a:solidFill>
                              <a:effectLst/>
                              <a:latin typeface="Calibri" panose="020F0502020204030204" pitchFamily="34" charset="0"/>
                            </a:rPr>
                            <a:t>-2.56395</a:t>
                          </a:r>
                        </a:p>
                      </a:txBody>
                      <a:tcPr marL="7314" marR="7314" marT="7314" marB="0" anchor="ctr"/>
                    </a:tc>
                    <a:extLst>
                      <a:ext uri="{0D108BD9-81ED-4DB2-BD59-A6C34878D82A}">
                        <a16:rowId xmlns:a16="http://schemas.microsoft.com/office/drawing/2014/main" val="2651430035"/>
                      </a:ext>
                    </a:extLst>
                  </a:tr>
                  <a:tr h="258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mn-ea"/>
                                  </a:rPr>
                                  <m:t>10</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&lt;11</m:t>
                                </m:r>
                              </m:oMath>
                            </m:oMathPara>
                          </a14:m>
                          <a:endParaRPr lang="en-US" sz="11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10.5</a:t>
                          </a:r>
                        </a:p>
                      </a:txBody>
                      <a:tcPr marL="70211" marR="70211" marT="35106" marB="35106"/>
                    </a:tc>
                    <a:tc>
                      <a:txBody>
                        <a:bodyPr/>
                        <a:lstStyle/>
                        <a:p>
                          <a:pPr algn="ctr"/>
                          <a:r>
                            <a:rPr lang="en-US" sz="1100" dirty="0"/>
                            <a:t>3</a:t>
                          </a:r>
                        </a:p>
                      </a:txBody>
                      <a:tcPr marL="70211" marR="70211" marT="35106" marB="35106"/>
                    </a:tc>
                    <a:tc>
                      <a:txBody>
                        <a:bodyPr/>
                        <a:lstStyle/>
                        <a:p>
                          <a:pPr algn="ctr"/>
                          <a:r>
                            <a:rPr lang="en-US" sz="1100" dirty="0"/>
                            <a:t>4</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4/3=1.333</m:t>
                                </m:r>
                              </m:oMath>
                            </m:oMathPara>
                          </a14:m>
                          <a:endParaRPr lang="en-US" sz="1100" dirty="0"/>
                        </a:p>
                      </a:txBody>
                      <a:tcPr marL="70211" marR="70211" marT="35106" marB="35106"/>
                    </a:tc>
                    <a:tc>
                      <a:txBody>
                        <a:bodyPr/>
                        <a:lstStyle/>
                        <a:p>
                          <a:pPr algn="ctr" fontAlgn="b"/>
                          <a:r>
                            <a:rPr lang="en-US" sz="1100" b="0" i="0" u="none" strike="noStrike" dirty="0">
                              <a:solidFill>
                                <a:srgbClr val="000000"/>
                              </a:solidFill>
                              <a:effectLst/>
                              <a:latin typeface="Calibri" panose="020F0502020204030204" pitchFamily="34" charset="0"/>
                            </a:rPr>
                            <a:t>0.287432</a:t>
                          </a:r>
                        </a:p>
                      </a:txBody>
                      <a:tcPr marL="7314" marR="7314" marT="7314" marB="0" anchor="ctr"/>
                    </a:tc>
                    <a:extLst>
                      <a:ext uri="{0D108BD9-81ED-4DB2-BD59-A6C34878D82A}">
                        <a16:rowId xmlns:a16="http://schemas.microsoft.com/office/drawing/2014/main" val="1758677273"/>
                      </a:ext>
                    </a:extLst>
                  </a:tr>
                  <a:tr h="258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Cambria Math" panose="02040503050406030204" pitchFamily="18" charset="0"/>
                                  </a:rPr>
                                  <m:t>11≤</m:t>
                                </m:r>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&lt;12</m:t>
                                </m:r>
                              </m:oMath>
                            </m:oMathPara>
                          </a14:m>
                          <a:endParaRPr lang="en-US" sz="11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11.5</a:t>
                          </a:r>
                        </a:p>
                      </a:txBody>
                      <a:tcPr marL="70211" marR="70211" marT="35106" marB="35106"/>
                    </a:tc>
                    <a:tc>
                      <a:txBody>
                        <a:bodyPr/>
                        <a:lstStyle/>
                        <a:p>
                          <a:pPr algn="ctr"/>
                          <a:r>
                            <a:rPr lang="en-US" sz="1100" dirty="0"/>
                            <a:t>6</a:t>
                          </a:r>
                        </a:p>
                      </a:txBody>
                      <a:tcPr marL="70211" marR="70211" marT="35106" marB="35106"/>
                    </a:tc>
                    <a:tc>
                      <a:txBody>
                        <a:bodyPr/>
                        <a:lstStyle/>
                        <a:p>
                          <a:pPr algn="ctr"/>
                          <a:r>
                            <a:rPr lang="en-US" sz="1100" dirty="0"/>
                            <a:t>6</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6/6=1</m:t>
                                </m:r>
                              </m:oMath>
                            </m:oMathPara>
                          </a14:m>
                          <a:endParaRPr lang="en-US" sz="1100" dirty="0"/>
                        </a:p>
                      </a:txBody>
                      <a:tcPr marL="70211" marR="70211" marT="35106" marB="35106"/>
                    </a:tc>
                    <a:tc>
                      <a:txBody>
                        <a:bodyPr/>
                        <a:lstStyle/>
                        <a:p>
                          <a:pPr algn="ctr" fontAlgn="b"/>
                          <a:r>
                            <a:rPr lang="en-US" sz="1100" b="0" i="0" u="none" strike="noStrike" dirty="0">
                              <a:solidFill>
                                <a:srgbClr val="000000"/>
                              </a:solidFill>
                              <a:effectLst/>
                              <a:latin typeface="Calibri" panose="020F0502020204030204" pitchFamily="34" charset="0"/>
                            </a:rPr>
                            <a:t>0</a:t>
                          </a:r>
                        </a:p>
                      </a:txBody>
                      <a:tcPr marL="7314" marR="7314" marT="7314" marB="0" anchor="ctr"/>
                    </a:tc>
                    <a:extLst>
                      <a:ext uri="{0D108BD9-81ED-4DB2-BD59-A6C34878D82A}">
                        <a16:rowId xmlns:a16="http://schemas.microsoft.com/office/drawing/2014/main" val="1107859902"/>
                      </a:ext>
                    </a:extLst>
                  </a:tr>
                  <a:tr h="258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mn-ea"/>
                                  </a:rPr>
                                  <m:t>12</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&lt;13</m:t>
                                </m:r>
                              </m:oMath>
                            </m:oMathPara>
                          </a14:m>
                          <a:endParaRPr lang="en-US" sz="11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12.5</a:t>
                          </a:r>
                        </a:p>
                      </a:txBody>
                      <a:tcPr marL="70211" marR="70211" marT="35106" marB="35106"/>
                    </a:tc>
                    <a:tc>
                      <a:txBody>
                        <a:bodyPr/>
                        <a:lstStyle/>
                        <a:p>
                          <a:pPr algn="ctr"/>
                          <a:r>
                            <a:rPr lang="en-US" sz="1100" dirty="0"/>
                            <a:t>4</a:t>
                          </a:r>
                        </a:p>
                      </a:txBody>
                      <a:tcPr marL="70211" marR="70211" marT="35106" marB="35106"/>
                    </a:tc>
                    <a:tc>
                      <a:txBody>
                        <a:bodyPr/>
                        <a:lstStyle/>
                        <a:p>
                          <a:pPr algn="ctr"/>
                          <a:r>
                            <a:rPr lang="en-US" sz="1100" dirty="0"/>
                            <a:t>10</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100" i="1" dirty="0" smtClean="0">
                                    <a:latin typeface="Cambria Math" panose="02040503050406030204" pitchFamily="18" charset="0"/>
                                  </a:rPr>
                                  <m:t>10/4=2.5</m:t>
                                </m:r>
                              </m:oMath>
                            </m:oMathPara>
                          </a14:m>
                          <a:endParaRPr lang="en-US" sz="1100" dirty="0"/>
                        </a:p>
                      </a:txBody>
                      <a:tcPr marL="70211" marR="70211" marT="35106" marB="35106"/>
                    </a:tc>
                    <a:tc>
                      <a:txBody>
                        <a:bodyPr/>
                        <a:lstStyle/>
                        <a:p>
                          <a:pPr algn="ctr" fontAlgn="b"/>
                          <a:r>
                            <a:rPr lang="en-US" sz="1100" b="0" i="0" u="none" strike="noStrike" dirty="0">
                              <a:solidFill>
                                <a:srgbClr val="000000"/>
                              </a:solidFill>
                              <a:effectLst/>
                              <a:latin typeface="Calibri" panose="020F0502020204030204" pitchFamily="34" charset="0"/>
                            </a:rPr>
                            <a:t>0.916291</a:t>
                          </a:r>
                        </a:p>
                      </a:txBody>
                      <a:tcPr marL="7314" marR="7314" marT="7314" marB="0" anchor="ctr"/>
                    </a:tc>
                    <a:extLst>
                      <a:ext uri="{0D108BD9-81ED-4DB2-BD59-A6C34878D82A}">
                        <a16:rowId xmlns:a16="http://schemas.microsoft.com/office/drawing/2014/main" val="252913402"/>
                      </a:ext>
                    </a:extLst>
                  </a:tr>
                  <a:tr h="4350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ea typeface="+mn-ea"/>
                                  </a:rPr>
                                  <m:t>13</m:t>
                                </m:r>
                                <m:r>
                                  <a:rPr lang="en-US" sz="1100" b="0" i="1" smtClean="0">
                                    <a:latin typeface="Cambria Math" panose="02040503050406030204" pitchFamily="18" charset="0"/>
                                    <a:ea typeface="Cambria Math" panose="02040503050406030204" pitchFamily="18" charset="0"/>
                                  </a:rPr>
                                  <m:t>≤</m:t>
                                </m:r>
                                <m:r>
                                  <a:rPr lang="en-US" sz="1100" b="0" i="1" smtClean="0">
                                    <a:latin typeface="Cambria Math" panose="02040503050406030204" pitchFamily="18" charset="0"/>
                                    <a:ea typeface="Cambria Math" panose="02040503050406030204" pitchFamily="18" charset="0"/>
                                  </a:rPr>
                                  <m:t>𝑋</m:t>
                                </m:r>
                                <m:r>
                                  <a:rPr lang="en-US" sz="1100" b="0" i="1" smtClean="0">
                                    <a:latin typeface="Cambria Math" panose="02040503050406030204" pitchFamily="18" charset="0"/>
                                    <a:ea typeface="Cambria Math" panose="02040503050406030204" pitchFamily="18" charset="0"/>
                                  </a:rPr>
                                  <m:t>&lt;14</m:t>
                                </m:r>
                              </m:oMath>
                            </m:oMathPara>
                          </a14:m>
                          <a:endParaRPr lang="en-US" sz="11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13.5</a:t>
                          </a:r>
                        </a:p>
                      </a:txBody>
                      <a:tcPr marL="70211" marR="70211" marT="35106" marB="35106"/>
                    </a:tc>
                    <a:tc>
                      <a:txBody>
                        <a:bodyPr/>
                        <a:lstStyle/>
                        <a:p>
                          <a:pPr algn="ctr"/>
                          <a:r>
                            <a:rPr lang="en-US" sz="1100" dirty="0"/>
                            <a:t>0</a:t>
                          </a:r>
                        </a:p>
                      </a:txBody>
                      <a:tcPr marL="70211" marR="70211" marT="35106" marB="35106"/>
                    </a:tc>
                    <a:tc>
                      <a:txBody>
                        <a:bodyPr/>
                        <a:lstStyle/>
                        <a:p>
                          <a:pPr algn="ctr"/>
                          <a:r>
                            <a:rPr lang="en-US" sz="1100" dirty="0"/>
                            <a:t>3</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100" b="0" i="1" dirty="0" smtClean="0">
                                    <a:latin typeface="Cambria Math" panose="02040503050406030204" pitchFamily="18" charset="0"/>
                                  </a:rPr>
                                  <m:t>(</m:t>
                                </m:r>
                                <m:r>
                                  <a:rPr lang="en-US" sz="1100" i="1" dirty="0" smtClean="0">
                                    <a:latin typeface="Cambria Math" panose="02040503050406030204" pitchFamily="18" charset="0"/>
                                  </a:rPr>
                                  <m:t>3/0=</m:t>
                                </m:r>
                                <m:r>
                                  <a:rPr lang="en-US" sz="1100" b="0" i="1" dirty="0" smtClean="0">
                                    <a:latin typeface="Cambria Math" panose="02040503050406030204" pitchFamily="18" charset="0"/>
                                  </a:rPr>
                                  <m:t>)</m:t>
                                </m:r>
                                <m:r>
                                  <a:rPr lang="en-US" sz="1100" i="1" dirty="0" smtClean="0">
                                    <a:latin typeface="Cambria Math" panose="02040503050406030204" pitchFamily="18" charset="0"/>
                                  </a:rPr>
                                  <m:t>4/1=4</m:t>
                                </m:r>
                              </m:oMath>
                            </m:oMathPara>
                          </a14:m>
                          <a:endParaRPr lang="en-US" sz="1100" dirty="0"/>
                        </a:p>
                      </a:txBody>
                      <a:tcPr marL="70211" marR="70211" marT="35106" marB="35106"/>
                    </a:tc>
                    <a:tc>
                      <a:txBody>
                        <a:bodyPr/>
                        <a:lstStyle/>
                        <a:p>
                          <a:pPr algn="ctr" fontAlgn="b"/>
                          <a:r>
                            <a:rPr lang="en-US" sz="1100" b="0" i="0" u="none" strike="noStrike" dirty="0">
                              <a:solidFill>
                                <a:srgbClr val="000000"/>
                              </a:solidFill>
                              <a:effectLst/>
                              <a:latin typeface="Calibri" panose="020F0502020204030204" pitchFamily="34" charset="0"/>
                            </a:rPr>
                            <a:t>1.386294</a:t>
                          </a:r>
                        </a:p>
                      </a:txBody>
                      <a:tcPr marL="7314" marR="7314" marT="7314" marB="0" anchor="ctr"/>
                    </a:tc>
                    <a:extLst>
                      <a:ext uri="{0D108BD9-81ED-4DB2-BD59-A6C34878D82A}">
                        <a16:rowId xmlns:a16="http://schemas.microsoft.com/office/drawing/2014/main" val="1950626529"/>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1581675780"/>
                  </p:ext>
                </p:extLst>
              </p:nvPr>
            </p:nvGraphicFramePr>
            <p:xfrm>
              <a:off x="777866" y="3738672"/>
              <a:ext cx="5507110" cy="2028146"/>
            </p:xfrm>
            <a:graphic>
              <a:graphicData uri="http://schemas.openxmlformats.org/drawingml/2006/table">
                <a:tbl>
                  <a:tblPr firstRow="1" bandRow="1">
                    <a:tableStyleId>{5C22544A-7EE6-4342-B048-85BDC9FD1C3A}</a:tableStyleId>
                  </a:tblPr>
                  <a:tblGrid>
                    <a:gridCol w="993853">
                      <a:extLst>
                        <a:ext uri="{9D8B030D-6E8A-4147-A177-3AD203B41FA5}">
                          <a16:colId xmlns:a16="http://schemas.microsoft.com/office/drawing/2014/main" val="693382494"/>
                        </a:ext>
                      </a:extLst>
                    </a:gridCol>
                    <a:gridCol w="809613">
                      <a:extLst>
                        <a:ext uri="{9D8B030D-6E8A-4147-A177-3AD203B41FA5}">
                          <a16:colId xmlns:a16="http://schemas.microsoft.com/office/drawing/2014/main" val="1173288974"/>
                        </a:ext>
                      </a:extLst>
                    </a:gridCol>
                    <a:gridCol w="819803">
                      <a:extLst>
                        <a:ext uri="{9D8B030D-6E8A-4147-A177-3AD203B41FA5}">
                          <a16:colId xmlns:a16="http://schemas.microsoft.com/office/drawing/2014/main" val="58963295"/>
                        </a:ext>
                      </a:extLst>
                    </a:gridCol>
                    <a:gridCol w="819226">
                      <a:extLst>
                        <a:ext uri="{9D8B030D-6E8A-4147-A177-3AD203B41FA5}">
                          <a16:colId xmlns:a16="http://schemas.microsoft.com/office/drawing/2014/main" val="3993254328"/>
                        </a:ext>
                      </a:extLst>
                    </a:gridCol>
                    <a:gridCol w="1159118">
                      <a:extLst>
                        <a:ext uri="{9D8B030D-6E8A-4147-A177-3AD203B41FA5}">
                          <a16:colId xmlns:a16="http://schemas.microsoft.com/office/drawing/2014/main" val="181183536"/>
                        </a:ext>
                      </a:extLst>
                    </a:gridCol>
                    <a:gridCol w="905497">
                      <a:extLst>
                        <a:ext uri="{9D8B030D-6E8A-4147-A177-3AD203B41FA5}">
                          <a16:colId xmlns:a16="http://schemas.microsoft.com/office/drawing/2014/main" val="1675304334"/>
                        </a:ext>
                      </a:extLst>
                    </a:gridCol>
                  </a:tblGrid>
                  <a:tr h="559300">
                    <a:tc>
                      <a:txBody>
                        <a:bodyPr/>
                        <a:lstStyle/>
                        <a:p>
                          <a:pPr algn="ctr"/>
                          <a:r>
                            <a:rPr lang="en-US" sz="1100" dirty="0"/>
                            <a:t>Income category</a:t>
                          </a:r>
                        </a:p>
                      </a:txBody>
                      <a:tcPr marL="70211" marR="70211" marT="35106" marB="35106"/>
                    </a:tc>
                    <a:tc>
                      <a:txBody>
                        <a:bodyPr/>
                        <a:lstStyle/>
                        <a:p>
                          <a:pPr algn="ctr"/>
                          <a:r>
                            <a:rPr lang="en-US" sz="1100" dirty="0"/>
                            <a:t>Income Category</a:t>
                          </a:r>
                        </a:p>
                      </a:txBody>
                      <a:tcPr marL="70211" marR="70211" marT="35106" marB="35106"/>
                    </a:tc>
                    <a:tc>
                      <a:txBody>
                        <a:bodyPr/>
                        <a:lstStyle/>
                        <a:p>
                          <a:pPr algn="ctr"/>
                          <a:r>
                            <a:rPr lang="en-US" sz="1100" dirty="0"/>
                            <a:t>Number of  0</a:t>
                          </a:r>
                        </a:p>
                      </a:txBody>
                      <a:tcPr marL="70211" marR="70211" marT="35106" marB="35106"/>
                    </a:tc>
                    <a:tc>
                      <a:txBody>
                        <a:bodyPr/>
                        <a:lstStyle/>
                        <a:p>
                          <a:pPr algn="ctr"/>
                          <a:r>
                            <a:rPr lang="en-US" sz="1100" dirty="0"/>
                            <a:t>Number of 1</a:t>
                          </a:r>
                        </a:p>
                      </a:txBody>
                      <a:tcPr marL="70211" marR="70211" marT="35106" marB="35106"/>
                    </a:tc>
                    <a:tc>
                      <a:txBody>
                        <a:bodyPr/>
                        <a:lstStyle/>
                        <a:p>
                          <a:pPr algn="ctr"/>
                          <a:r>
                            <a:rPr lang="en-US" sz="1100" dirty="0"/>
                            <a:t>Odds</a:t>
                          </a:r>
                        </a:p>
                      </a:txBody>
                      <a:tcPr marL="70211" marR="70211" marT="35106" marB="35106"/>
                    </a:tc>
                    <a:tc>
                      <a:txBody>
                        <a:bodyPr/>
                        <a:lstStyle/>
                        <a:p>
                          <a:pPr algn="ctr"/>
                          <a:r>
                            <a:rPr lang="en-US" sz="1100" dirty="0"/>
                            <a:t>ln(Odds))</a:t>
                          </a:r>
                        </a:p>
                      </a:txBody>
                      <a:tcPr marL="70211" marR="70211" marT="35106" marB="35106"/>
                    </a:tc>
                    <a:extLst>
                      <a:ext uri="{0D108BD9-81ED-4DB2-BD59-A6C34878D82A}">
                        <a16:rowId xmlns:a16="http://schemas.microsoft.com/office/drawing/2014/main" val="188653098"/>
                      </a:ext>
                    </a:extLst>
                  </a:tr>
                  <a:tr h="258452">
                    <a:tc>
                      <a:txBody>
                        <a:bodyPr/>
                        <a:lstStyle/>
                        <a:p>
                          <a:endParaRPr lang="en-US"/>
                        </a:p>
                      </a:txBody>
                      <a:tcPr marL="70211" marR="70211" marT="35106" marB="35106">
                        <a:blipFill>
                          <a:blip r:embed="rId4"/>
                          <a:stretch>
                            <a:fillRect l="-613" t="-218605" r="-457669" b="-467442"/>
                          </a:stretch>
                        </a:blipFill>
                      </a:tcPr>
                    </a:tc>
                    <a:tc>
                      <a:txBody>
                        <a:bodyPr/>
                        <a:lstStyle/>
                        <a:p>
                          <a:pPr algn="ctr"/>
                          <a:r>
                            <a:rPr lang="en-US" sz="1100" dirty="0"/>
                            <a:t>9.5</a:t>
                          </a:r>
                        </a:p>
                      </a:txBody>
                      <a:tcPr marL="70211" marR="70211" marT="35106" marB="35106"/>
                    </a:tc>
                    <a:tc>
                      <a:txBody>
                        <a:bodyPr/>
                        <a:lstStyle/>
                        <a:p>
                          <a:pPr algn="ctr"/>
                          <a:r>
                            <a:rPr lang="en-US" sz="1100" dirty="0"/>
                            <a:t>13</a:t>
                          </a:r>
                        </a:p>
                      </a:txBody>
                      <a:tcPr marL="70211" marR="70211" marT="35106" marB="35106"/>
                    </a:tc>
                    <a:tc>
                      <a:txBody>
                        <a:bodyPr/>
                        <a:lstStyle/>
                        <a:p>
                          <a:pPr algn="ctr"/>
                          <a:r>
                            <a:rPr lang="en-US" sz="1100" dirty="0"/>
                            <a:t>1</a:t>
                          </a:r>
                        </a:p>
                      </a:txBody>
                      <a:tcPr marL="70211" marR="70211" marT="35106" marB="35106"/>
                    </a:tc>
                    <a:tc>
                      <a:txBody>
                        <a:bodyPr/>
                        <a:lstStyle/>
                        <a:p>
                          <a:endParaRPr lang="en-US"/>
                        </a:p>
                      </a:txBody>
                      <a:tcPr marL="70211" marR="70211" marT="35106" marB="35106">
                        <a:blipFill>
                          <a:blip r:embed="rId4"/>
                          <a:stretch>
                            <a:fillRect l="-297895" t="-218605" r="-81053" b="-467442"/>
                          </a:stretch>
                        </a:blipFill>
                      </a:tcPr>
                    </a:tc>
                    <a:tc>
                      <a:txBody>
                        <a:bodyPr/>
                        <a:lstStyle/>
                        <a:p>
                          <a:pPr algn="ctr" fontAlgn="b"/>
                          <a:r>
                            <a:rPr lang="en-US" sz="1100" b="0" i="0" u="none" strike="noStrike" dirty="0">
                              <a:solidFill>
                                <a:srgbClr val="000000"/>
                              </a:solidFill>
                              <a:effectLst/>
                              <a:latin typeface="Calibri" panose="020F0502020204030204" pitchFamily="34" charset="0"/>
                            </a:rPr>
                            <a:t>-2.56395</a:t>
                          </a:r>
                        </a:p>
                      </a:txBody>
                      <a:tcPr marL="7314" marR="7314" marT="7314" marB="0" anchor="ctr"/>
                    </a:tc>
                    <a:extLst>
                      <a:ext uri="{0D108BD9-81ED-4DB2-BD59-A6C34878D82A}">
                        <a16:rowId xmlns:a16="http://schemas.microsoft.com/office/drawing/2014/main" val="2651430035"/>
                      </a:ext>
                    </a:extLst>
                  </a:tr>
                  <a:tr h="258452">
                    <a:tc>
                      <a:txBody>
                        <a:bodyPr/>
                        <a:lstStyle/>
                        <a:p>
                          <a:endParaRPr lang="en-US"/>
                        </a:p>
                      </a:txBody>
                      <a:tcPr marL="70211" marR="70211" marT="35106" marB="35106">
                        <a:blipFill>
                          <a:blip r:embed="rId4"/>
                          <a:stretch>
                            <a:fillRect l="-613" t="-326190" r="-457669" b="-37857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10.5</a:t>
                          </a:r>
                        </a:p>
                      </a:txBody>
                      <a:tcPr marL="70211" marR="70211" marT="35106" marB="35106"/>
                    </a:tc>
                    <a:tc>
                      <a:txBody>
                        <a:bodyPr/>
                        <a:lstStyle/>
                        <a:p>
                          <a:pPr algn="ctr"/>
                          <a:r>
                            <a:rPr lang="en-US" sz="1100" dirty="0"/>
                            <a:t>3</a:t>
                          </a:r>
                        </a:p>
                      </a:txBody>
                      <a:tcPr marL="70211" marR="70211" marT="35106" marB="35106"/>
                    </a:tc>
                    <a:tc>
                      <a:txBody>
                        <a:bodyPr/>
                        <a:lstStyle/>
                        <a:p>
                          <a:pPr algn="ctr"/>
                          <a:r>
                            <a:rPr lang="en-US" sz="1100" dirty="0"/>
                            <a:t>4</a:t>
                          </a:r>
                        </a:p>
                      </a:txBody>
                      <a:tcPr marL="70211" marR="70211" marT="35106" marB="35106"/>
                    </a:tc>
                    <a:tc>
                      <a:txBody>
                        <a:bodyPr/>
                        <a:lstStyle/>
                        <a:p>
                          <a:endParaRPr lang="en-US"/>
                        </a:p>
                      </a:txBody>
                      <a:tcPr marL="70211" marR="70211" marT="35106" marB="35106">
                        <a:blipFill>
                          <a:blip r:embed="rId4"/>
                          <a:stretch>
                            <a:fillRect l="-297895" t="-326190" r="-81053" b="-378571"/>
                          </a:stretch>
                        </a:blipFill>
                      </a:tcPr>
                    </a:tc>
                    <a:tc>
                      <a:txBody>
                        <a:bodyPr/>
                        <a:lstStyle/>
                        <a:p>
                          <a:pPr algn="ctr" fontAlgn="b"/>
                          <a:r>
                            <a:rPr lang="en-US" sz="1100" b="0" i="0" u="none" strike="noStrike" dirty="0">
                              <a:solidFill>
                                <a:srgbClr val="000000"/>
                              </a:solidFill>
                              <a:effectLst/>
                              <a:latin typeface="Calibri" panose="020F0502020204030204" pitchFamily="34" charset="0"/>
                            </a:rPr>
                            <a:t>0.287432</a:t>
                          </a:r>
                        </a:p>
                      </a:txBody>
                      <a:tcPr marL="7314" marR="7314" marT="7314" marB="0" anchor="ctr"/>
                    </a:tc>
                    <a:extLst>
                      <a:ext uri="{0D108BD9-81ED-4DB2-BD59-A6C34878D82A}">
                        <a16:rowId xmlns:a16="http://schemas.microsoft.com/office/drawing/2014/main" val="1758677273"/>
                      </a:ext>
                    </a:extLst>
                  </a:tr>
                  <a:tr h="258452">
                    <a:tc>
                      <a:txBody>
                        <a:bodyPr/>
                        <a:lstStyle/>
                        <a:p>
                          <a:endParaRPr lang="en-US"/>
                        </a:p>
                      </a:txBody>
                      <a:tcPr marL="70211" marR="70211" marT="35106" marB="35106">
                        <a:blipFill>
                          <a:blip r:embed="rId4"/>
                          <a:stretch>
                            <a:fillRect l="-613" t="-416279" r="-457669" b="-2697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11.5</a:t>
                          </a:r>
                        </a:p>
                      </a:txBody>
                      <a:tcPr marL="70211" marR="70211" marT="35106" marB="35106"/>
                    </a:tc>
                    <a:tc>
                      <a:txBody>
                        <a:bodyPr/>
                        <a:lstStyle/>
                        <a:p>
                          <a:pPr algn="ctr"/>
                          <a:r>
                            <a:rPr lang="en-US" sz="1100" dirty="0"/>
                            <a:t>6</a:t>
                          </a:r>
                        </a:p>
                      </a:txBody>
                      <a:tcPr marL="70211" marR="70211" marT="35106" marB="35106"/>
                    </a:tc>
                    <a:tc>
                      <a:txBody>
                        <a:bodyPr/>
                        <a:lstStyle/>
                        <a:p>
                          <a:pPr algn="ctr"/>
                          <a:r>
                            <a:rPr lang="en-US" sz="1100" dirty="0"/>
                            <a:t>6</a:t>
                          </a:r>
                        </a:p>
                      </a:txBody>
                      <a:tcPr marL="70211" marR="70211" marT="35106" marB="35106"/>
                    </a:tc>
                    <a:tc>
                      <a:txBody>
                        <a:bodyPr/>
                        <a:lstStyle/>
                        <a:p>
                          <a:endParaRPr lang="en-US"/>
                        </a:p>
                      </a:txBody>
                      <a:tcPr marL="70211" marR="70211" marT="35106" marB="35106">
                        <a:blipFill>
                          <a:blip r:embed="rId4"/>
                          <a:stretch>
                            <a:fillRect l="-297895" t="-416279" r="-81053" b="-269767"/>
                          </a:stretch>
                        </a:blipFill>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7314" marR="7314" marT="7314" marB="0" anchor="ctr"/>
                    </a:tc>
                    <a:extLst>
                      <a:ext uri="{0D108BD9-81ED-4DB2-BD59-A6C34878D82A}">
                        <a16:rowId xmlns:a16="http://schemas.microsoft.com/office/drawing/2014/main" val="1107859902"/>
                      </a:ext>
                    </a:extLst>
                  </a:tr>
                  <a:tr h="258452">
                    <a:tc>
                      <a:txBody>
                        <a:bodyPr/>
                        <a:lstStyle/>
                        <a:p>
                          <a:endParaRPr lang="en-US"/>
                        </a:p>
                      </a:txBody>
                      <a:tcPr marL="70211" marR="70211" marT="35106" marB="35106">
                        <a:blipFill>
                          <a:blip r:embed="rId4"/>
                          <a:stretch>
                            <a:fillRect l="-613" t="-528571" r="-457669" b="-1761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12.5</a:t>
                          </a:r>
                        </a:p>
                      </a:txBody>
                      <a:tcPr marL="70211" marR="70211" marT="35106" marB="35106"/>
                    </a:tc>
                    <a:tc>
                      <a:txBody>
                        <a:bodyPr/>
                        <a:lstStyle/>
                        <a:p>
                          <a:pPr algn="ctr"/>
                          <a:r>
                            <a:rPr lang="en-US" sz="1100" dirty="0"/>
                            <a:t>4</a:t>
                          </a:r>
                        </a:p>
                      </a:txBody>
                      <a:tcPr marL="70211" marR="70211" marT="35106" marB="35106"/>
                    </a:tc>
                    <a:tc>
                      <a:txBody>
                        <a:bodyPr/>
                        <a:lstStyle/>
                        <a:p>
                          <a:pPr algn="ctr"/>
                          <a:r>
                            <a:rPr lang="en-US" sz="1100" dirty="0"/>
                            <a:t>10</a:t>
                          </a:r>
                        </a:p>
                      </a:txBody>
                      <a:tcPr marL="70211" marR="70211" marT="35106" marB="35106"/>
                    </a:tc>
                    <a:tc>
                      <a:txBody>
                        <a:bodyPr/>
                        <a:lstStyle/>
                        <a:p>
                          <a:endParaRPr lang="en-US"/>
                        </a:p>
                      </a:txBody>
                      <a:tcPr marL="70211" marR="70211" marT="35106" marB="35106">
                        <a:blipFill>
                          <a:blip r:embed="rId4"/>
                          <a:stretch>
                            <a:fillRect l="-297895" t="-528571" r="-81053" b="-176190"/>
                          </a:stretch>
                        </a:blipFill>
                      </a:tcPr>
                    </a:tc>
                    <a:tc>
                      <a:txBody>
                        <a:bodyPr/>
                        <a:lstStyle/>
                        <a:p>
                          <a:pPr algn="ctr" fontAlgn="b"/>
                          <a:r>
                            <a:rPr lang="en-US" sz="1100" b="0" i="0" u="none" strike="noStrike" dirty="0">
                              <a:solidFill>
                                <a:srgbClr val="000000"/>
                              </a:solidFill>
                              <a:effectLst/>
                              <a:latin typeface="Calibri" panose="020F0502020204030204" pitchFamily="34" charset="0"/>
                            </a:rPr>
                            <a:t>0.916291</a:t>
                          </a:r>
                        </a:p>
                      </a:txBody>
                      <a:tcPr marL="7314" marR="7314" marT="7314" marB="0" anchor="ctr"/>
                    </a:tc>
                    <a:extLst>
                      <a:ext uri="{0D108BD9-81ED-4DB2-BD59-A6C34878D82A}">
                        <a16:rowId xmlns:a16="http://schemas.microsoft.com/office/drawing/2014/main" val="252913402"/>
                      </a:ext>
                    </a:extLst>
                  </a:tr>
                  <a:tr h="435038">
                    <a:tc>
                      <a:txBody>
                        <a:bodyPr/>
                        <a:lstStyle/>
                        <a:p>
                          <a:endParaRPr lang="en-US"/>
                        </a:p>
                      </a:txBody>
                      <a:tcPr marL="70211" marR="70211" marT="35106" marB="35106">
                        <a:blipFill>
                          <a:blip r:embed="rId4"/>
                          <a:stretch>
                            <a:fillRect l="-613" t="-366667" r="-457669" b="-2778"/>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13.5</a:t>
                          </a:r>
                        </a:p>
                      </a:txBody>
                      <a:tcPr marL="70211" marR="70211" marT="35106" marB="35106"/>
                    </a:tc>
                    <a:tc>
                      <a:txBody>
                        <a:bodyPr/>
                        <a:lstStyle/>
                        <a:p>
                          <a:pPr algn="ctr"/>
                          <a:r>
                            <a:rPr lang="en-US" sz="1100" dirty="0"/>
                            <a:t>0</a:t>
                          </a:r>
                        </a:p>
                      </a:txBody>
                      <a:tcPr marL="70211" marR="70211" marT="35106" marB="35106"/>
                    </a:tc>
                    <a:tc>
                      <a:txBody>
                        <a:bodyPr/>
                        <a:lstStyle/>
                        <a:p>
                          <a:pPr algn="ctr"/>
                          <a:r>
                            <a:rPr lang="en-US" sz="1100" dirty="0"/>
                            <a:t>3</a:t>
                          </a:r>
                        </a:p>
                      </a:txBody>
                      <a:tcPr marL="70211" marR="70211" marT="35106" marB="35106"/>
                    </a:tc>
                    <a:tc>
                      <a:txBody>
                        <a:bodyPr/>
                        <a:lstStyle/>
                        <a:p>
                          <a:endParaRPr lang="en-US"/>
                        </a:p>
                      </a:txBody>
                      <a:tcPr marL="70211" marR="70211" marT="35106" marB="35106">
                        <a:blipFill>
                          <a:blip r:embed="rId4"/>
                          <a:stretch>
                            <a:fillRect l="-297895" t="-366667" r="-81053" b="-2778"/>
                          </a:stretch>
                        </a:blipFill>
                      </a:tcPr>
                    </a:tc>
                    <a:tc>
                      <a:txBody>
                        <a:bodyPr/>
                        <a:lstStyle/>
                        <a:p>
                          <a:pPr algn="ctr" fontAlgn="b"/>
                          <a:r>
                            <a:rPr lang="en-US" sz="1100" b="0" i="0" u="none" strike="noStrike" dirty="0">
                              <a:solidFill>
                                <a:srgbClr val="000000"/>
                              </a:solidFill>
                              <a:effectLst/>
                              <a:latin typeface="Calibri" panose="020F0502020204030204" pitchFamily="34" charset="0"/>
                            </a:rPr>
                            <a:t>1.386294</a:t>
                          </a:r>
                        </a:p>
                      </a:txBody>
                      <a:tcPr marL="7314" marR="7314" marT="7314" marB="0" anchor="ctr"/>
                    </a:tc>
                    <a:extLst>
                      <a:ext uri="{0D108BD9-81ED-4DB2-BD59-A6C34878D82A}">
                        <a16:rowId xmlns:a16="http://schemas.microsoft.com/office/drawing/2014/main" val="1950626529"/>
                      </a:ext>
                    </a:extLst>
                  </a:tr>
                </a:tbl>
              </a:graphicData>
            </a:graphic>
          </p:graphicFrame>
        </mc:Fallback>
      </mc:AlternateContent>
      <p:sp>
        <p:nvSpPr>
          <p:cNvPr id="4" name="Date Placeholder 3">
            <a:extLst>
              <a:ext uri="{FF2B5EF4-FFF2-40B4-BE49-F238E27FC236}">
                <a16:creationId xmlns:a16="http://schemas.microsoft.com/office/drawing/2014/main" id="{AFE170FB-B2C3-49BE-85CA-53CC1408FD7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1D3DEB68-2703-49DF-B0F4-7FFD44D5C74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08703511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D06EB5D-59F4-C242-AAD0-92B2B36F56F5}"/>
                  </a:ext>
                </a:extLst>
              </p:cNvPr>
              <p:cNvSpPr>
                <a:spLocks noGrp="1"/>
              </p:cNvSpPr>
              <p:nvPr>
                <p:ph type="title"/>
              </p:nvPr>
            </p:nvSpPr>
            <p:spPr>
              <a:xfrm>
                <a:off x="371778" y="444344"/>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1 : Solution</a:t>
                </a:r>
              </a:p>
            </p:txBody>
          </p:sp>
        </mc:Choice>
        <mc:Fallback xmlns="">
          <p:sp>
            <p:nvSpPr>
              <p:cNvPr id="6"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371778" y="444344"/>
                <a:ext cx="8617932" cy="449094"/>
              </a:xfrm>
              <a:blipFill>
                <a:blip r:embed="rId2"/>
                <a:stretch>
                  <a:fillRect l="-2900" t="-37838" b="-52703"/>
                </a:stretch>
              </a:blipFill>
            </p:spPr>
            <p:txBody>
              <a:bodyPr/>
              <a:lstStyle/>
              <a:p>
                <a:r>
                  <a:rPr lang="en-IN">
                    <a:noFill/>
                  </a:rPr>
                  <a:t> </a:t>
                </a:r>
              </a:p>
            </p:txBody>
          </p:sp>
        </mc:Fallback>
      </mc:AlternateContent>
      <p:cxnSp>
        <p:nvCxnSpPr>
          <p:cNvPr id="7" name="Straight Connector 6"/>
          <p:cNvCxnSpPr/>
          <p:nvPr/>
        </p:nvCxnSpPr>
        <p:spPr>
          <a:xfrm>
            <a:off x="257832" y="97392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3F16C62-74F9-954B-9E1B-9AE20EE944DD}" type="slidenum">
              <a:rPr lang="en-US" altLang="en-US" smtClean="0"/>
              <a:pPr/>
              <a:t>195</a:t>
            </a:fld>
            <a:endParaRPr lang="en-US" altLang="en-US"/>
          </a:p>
        </p:txBody>
      </p:sp>
      <p:sp>
        <p:nvSpPr>
          <p:cNvPr id="2" name="TextBox 1">
            <a:extLst>
              <a:ext uri="{FF2B5EF4-FFF2-40B4-BE49-F238E27FC236}">
                <a16:creationId xmlns:a16="http://schemas.microsoft.com/office/drawing/2014/main" id="{18E72474-3563-4CD2-A472-7636A4E7D396}"/>
              </a:ext>
            </a:extLst>
          </p:cNvPr>
          <p:cNvSpPr txBox="1"/>
          <p:nvPr/>
        </p:nvSpPr>
        <p:spPr>
          <a:xfrm>
            <a:off x="337648" y="1620132"/>
            <a:ext cx="4064356" cy="280395"/>
          </a:xfrm>
          <a:prstGeom prst="rect">
            <a:avLst/>
          </a:prstGeom>
          <a:noFill/>
        </p:spPr>
        <p:txBody>
          <a:bodyPr wrap="square" rtlCol="0">
            <a:noAutofit/>
          </a:bodyPr>
          <a:lstStyle/>
          <a:p>
            <a:endParaRPr lang="en-IN" sz="1382" dirty="0"/>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269841" y="1651299"/>
              <a:ext cx="4128234" cy="1928761"/>
            </p:xfrm>
            <a:graphic>
              <a:graphicData uri="http://schemas.openxmlformats.org/drawingml/2006/table">
                <a:tbl>
                  <a:tblPr firstRow="1" bandRow="1">
                    <a:tableStyleId>{5C22544A-7EE6-4342-B048-85BDC9FD1C3A}</a:tableStyleId>
                  </a:tblPr>
                  <a:tblGrid>
                    <a:gridCol w="759933">
                      <a:extLst>
                        <a:ext uri="{9D8B030D-6E8A-4147-A177-3AD203B41FA5}">
                          <a16:colId xmlns:a16="http://schemas.microsoft.com/office/drawing/2014/main" val="693382494"/>
                        </a:ext>
                      </a:extLst>
                    </a:gridCol>
                    <a:gridCol w="644290">
                      <a:extLst>
                        <a:ext uri="{9D8B030D-6E8A-4147-A177-3AD203B41FA5}">
                          <a16:colId xmlns:a16="http://schemas.microsoft.com/office/drawing/2014/main" val="1173288974"/>
                        </a:ext>
                      </a:extLst>
                    </a:gridCol>
                    <a:gridCol w="561689">
                      <a:extLst>
                        <a:ext uri="{9D8B030D-6E8A-4147-A177-3AD203B41FA5}">
                          <a16:colId xmlns:a16="http://schemas.microsoft.com/office/drawing/2014/main" val="58963295"/>
                        </a:ext>
                      </a:extLst>
                    </a:gridCol>
                    <a:gridCol w="599564">
                      <a:extLst>
                        <a:ext uri="{9D8B030D-6E8A-4147-A177-3AD203B41FA5}">
                          <a16:colId xmlns:a16="http://schemas.microsoft.com/office/drawing/2014/main" val="3993254328"/>
                        </a:ext>
                      </a:extLst>
                    </a:gridCol>
                    <a:gridCol w="958176">
                      <a:extLst>
                        <a:ext uri="{9D8B030D-6E8A-4147-A177-3AD203B41FA5}">
                          <a16:colId xmlns:a16="http://schemas.microsoft.com/office/drawing/2014/main" val="181183536"/>
                        </a:ext>
                      </a:extLst>
                    </a:gridCol>
                    <a:gridCol w="604582">
                      <a:extLst>
                        <a:ext uri="{9D8B030D-6E8A-4147-A177-3AD203B41FA5}">
                          <a16:colId xmlns:a16="http://schemas.microsoft.com/office/drawing/2014/main" val="1675304334"/>
                        </a:ext>
                      </a:extLst>
                    </a:gridCol>
                  </a:tblGrid>
                  <a:tr h="5877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Income category</a:t>
                          </a:r>
                        </a:p>
                      </a:txBody>
                      <a:tcPr marL="72826" marR="72826" marT="36413" marB="36413"/>
                    </a:tc>
                    <a:tc>
                      <a:txBody>
                        <a:bodyPr/>
                        <a:lstStyle/>
                        <a:p>
                          <a:pPr algn="ctr"/>
                          <a:r>
                            <a:rPr lang="en-US" sz="800" dirty="0"/>
                            <a:t>Mid-point of Income Category</a:t>
                          </a:r>
                        </a:p>
                      </a:txBody>
                      <a:tcPr marL="72826" marR="72826" marT="36413" marB="36413"/>
                    </a:tc>
                    <a:tc>
                      <a:txBody>
                        <a:bodyPr/>
                        <a:lstStyle/>
                        <a:p>
                          <a:pPr algn="ctr"/>
                          <a:r>
                            <a:rPr lang="en-US" sz="800" dirty="0"/>
                            <a:t>NUMBER OF 0</a:t>
                          </a:r>
                        </a:p>
                      </a:txBody>
                      <a:tcPr marL="72826" marR="72826" marT="36413" marB="36413"/>
                    </a:tc>
                    <a:tc>
                      <a:txBody>
                        <a:bodyPr/>
                        <a:lstStyle/>
                        <a:p>
                          <a:pPr algn="ctr"/>
                          <a:r>
                            <a:rPr lang="en-US" sz="800" dirty="0"/>
                            <a:t>NUMBER OF 1</a:t>
                          </a:r>
                        </a:p>
                      </a:txBody>
                      <a:tcPr marL="72826" marR="72826" marT="36413" marB="36413"/>
                    </a:tc>
                    <a:tc>
                      <a:txBody>
                        <a:bodyPr/>
                        <a:lstStyle/>
                        <a:p>
                          <a:pPr algn="ctr"/>
                          <a:r>
                            <a:rPr lang="en-US" sz="800" dirty="0"/>
                            <a:t>ODDS</a:t>
                          </a:r>
                        </a:p>
                      </a:txBody>
                      <a:tcPr marL="72826" marR="72826" marT="36413" marB="36413"/>
                    </a:tc>
                    <a:tc>
                      <a:txBody>
                        <a:bodyPr/>
                        <a:lstStyle/>
                        <a:p>
                          <a:pPr algn="ctr"/>
                          <a:r>
                            <a:rPr lang="en-US" sz="800" dirty="0"/>
                            <a:t>LN(ODDS)</a:t>
                          </a:r>
                        </a:p>
                      </a:txBody>
                      <a:tcPr marL="72826" marR="72826" marT="36413" marB="36413"/>
                    </a:tc>
                    <a:extLst>
                      <a:ext uri="{0D108BD9-81ED-4DB2-BD59-A6C34878D82A}">
                        <a16:rowId xmlns:a16="http://schemas.microsoft.com/office/drawing/2014/main" val="188653098"/>
                      </a:ext>
                    </a:extLst>
                  </a:tr>
                  <a:tr h="236024">
                    <a:tc>
                      <a:txBody>
                        <a:bodyPr/>
                        <a:lstStyle/>
                        <a:p>
                          <a:pPr algn="ct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9</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𝑋</m:t>
                                </m:r>
                                <m:r>
                                  <a:rPr lang="en-US" sz="800" b="0" i="1" smtClean="0">
                                    <a:latin typeface="Cambria Math" panose="02040503050406030204" pitchFamily="18" charset="0"/>
                                    <a:ea typeface="Cambria Math" panose="02040503050406030204" pitchFamily="18" charset="0"/>
                                  </a:rPr>
                                  <m:t>&lt;10</m:t>
                                </m:r>
                              </m:oMath>
                            </m:oMathPara>
                          </a14:m>
                          <a:endParaRPr lang="en-US" sz="800" dirty="0"/>
                        </a:p>
                      </a:txBody>
                      <a:tcPr marL="72826" marR="72826" marT="36413" marB="36413"/>
                    </a:tc>
                    <a:tc>
                      <a:txBody>
                        <a:bodyPr/>
                        <a:lstStyle/>
                        <a:p>
                          <a:pPr algn="ctr"/>
                          <a:r>
                            <a:rPr lang="en-US" sz="800" dirty="0"/>
                            <a:t>9.5</a:t>
                          </a:r>
                        </a:p>
                      </a:txBody>
                      <a:tcPr marL="72826" marR="72826" marT="36413" marB="36413"/>
                    </a:tc>
                    <a:tc>
                      <a:txBody>
                        <a:bodyPr/>
                        <a:lstStyle/>
                        <a:p>
                          <a:pPr algn="ctr"/>
                          <a:r>
                            <a:rPr lang="en-US" sz="800" dirty="0"/>
                            <a:t>13</a:t>
                          </a:r>
                        </a:p>
                      </a:txBody>
                      <a:tcPr marL="72826" marR="72826" marT="36413" marB="36413"/>
                    </a:tc>
                    <a:tc>
                      <a:txBody>
                        <a:bodyPr/>
                        <a:lstStyle/>
                        <a:p>
                          <a:pPr algn="ctr"/>
                          <a:r>
                            <a:rPr lang="en-US" sz="800" dirty="0"/>
                            <a:t>1</a:t>
                          </a:r>
                        </a:p>
                      </a:txBody>
                      <a:tcPr marL="72826" marR="72826" marT="36413" marB="36413"/>
                    </a:tc>
                    <a:tc>
                      <a:txBody>
                        <a:bodyPr/>
                        <a:lstStyle/>
                        <a:p>
                          <a:pPr algn="ct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rPr>
                                  <m:t>1/13=0.077</m:t>
                                </m:r>
                              </m:oMath>
                            </m:oMathPara>
                          </a14:m>
                          <a:endParaRPr lang="en-US" sz="800" dirty="0"/>
                        </a:p>
                      </a:txBody>
                      <a:tcPr marL="72826" marR="72826" marT="36413" marB="36413"/>
                    </a:tc>
                    <a:tc>
                      <a:txBody>
                        <a:bodyPr/>
                        <a:lstStyle/>
                        <a:p>
                          <a:pPr algn="ctr" fontAlgn="b"/>
                          <a:r>
                            <a:rPr lang="en-US" sz="800" b="0" i="0" u="none" strike="noStrike" dirty="0">
                              <a:solidFill>
                                <a:srgbClr val="000000"/>
                              </a:solidFill>
                              <a:effectLst/>
                              <a:latin typeface="Calibri" panose="020F0502020204030204" pitchFamily="34" charset="0"/>
                            </a:rPr>
                            <a:t>-2.56395</a:t>
                          </a:r>
                        </a:p>
                      </a:txBody>
                      <a:tcPr marL="7586" marR="7586" marT="7586" marB="0" anchor="ctr"/>
                    </a:tc>
                    <a:extLst>
                      <a:ext uri="{0D108BD9-81ED-4DB2-BD59-A6C34878D82A}">
                        <a16:rowId xmlns:a16="http://schemas.microsoft.com/office/drawing/2014/main" val="2651430035"/>
                      </a:ext>
                    </a:extLst>
                  </a:tr>
                  <a:tr h="2360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ea typeface="+mn-ea"/>
                                  </a:rPr>
                                  <m:t>10</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𝑋</m:t>
                                </m:r>
                                <m:r>
                                  <a:rPr lang="en-US" sz="800" b="0" i="1" smtClean="0">
                                    <a:latin typeface="Cambria Math" panose="02040503050406030204" pitchFamily="18" charset="0"/>
                                    <a:ea typeface="Cambria Math" panose="02040503050406030204" pitchFamily="18" charset="0"/>
                                  </a:rPr>
                                  <m:t>&lt;11</m:t>
                                </m:r>
                              </m:oMath>
                            </m:oMathPara>
                          </a14:m>
                          <a:endParaRPr lang="en-US" sz="800" dirty="0"/>
                        </a:p>
                      </a:txBody>
                      <a:tcPr marL="72826" marR="72826" marT="36413" marB="364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10.5</a:t>
                          </a:r>
                        </a:p>
                      </a:txBody>
                      <a:tcPr marL="72826" marR="72826" marT="36413" marB="36413"/>
                    </a:tc>
                    <a:tc>
                      <a:txBody>
                        <a:bodyPr/>
                        <a:lstStyle/>
                        <a:p>
                          <a:pPr algn="ctr"/>
                          <a:r>
                            <a:rPr lang="en-US" sz="800" dirty="0"/>
                            <a:t>3</a:t>
                          </a:r>
                        </a:p>
                      </a:txBody>
                      <a:tcPr marL="72826" marR="72826" marT="36413" marB="36413"/>
                    </a:tc>
                    <a:tc>
                      <a:txBody>
                        <a:bodyPr/>
                        <a:lstStyle/>
                        <a:p>
                          <a:pPr algn="ctr"/>
                          <a:r>
                            <a:rPr lang="en-US" sz="800" dirty="0"/>
                            <a:t>4</a:t>
                          </a:r>
                        </a:p>
                      </a:txBody>
                      <a:tcPr marL="72826" marR="72826" marT="36413" marB="36413"/>
                    </a:tc>
                    <a:tc>
                      <a:txBody>
                        <a:bodyPr/>
                        <a:lstStyle/>
                        <a:p>
                          <a:pPr algn="ct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rPr>
                                  <m:t>4/3=1.333</m:t>
                                </m:r>
                              </m:oMath>
                            </m:oMathPara>
                          </a14:m>
                          <a:endParaRPr lang="en-US" sz="800" dirty="0"/>
                        </a:p>
                      </a:txBody>
                      <a:tcPr marL="72826" marR="72826" marT="36413" marB="36413"/>
                    </a:tc>
                    <a:tc>
                      <a:txBody>
                        <a:bodyPr/>
                        <a:lstStyle/>
                        <a:p>
                          <a:pPr algn="ctr" fontAlgn="b"/>
                          <a:r>
                            <a:rPr lang="en-US" sz="800" b="0" i="0" u="none" strike="noStrike" dirty="0">
                              <a:solidFill>
                                <a:srgbClr val="000000"/>
                              </a:solidFill>
                              <a:effectLst/>
                              <a:latin typeface="Calibri" panose="020F0502020204030204" pitchFamily="34" charset="0"/>
                            </a:rPr>
                            <a:t>0.287432</a:t>
                          </a:r>
                        </a:p>
                      </a:txBody>
                      <a:tcPr marL="7586" marR="7586" marT="7586" marB="0" anchor="ctr"/>
                    </a:tc>
                    <a:extLst>
                      <a:ext uri="{0D108BD9-81ED-4DB2-BD59-A6C34878D82A}">
                        <a16:rowId xmlns:a16="http://schemas.microsoft.com/office/drawing/2014/main" val="1758677273"/>
                      </a:ext>
                    </a:extLst>
                  </a:tr>
                  <a:tr h="3684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ea typeface="Cambria Math" panose="02040503050406030204" pitchFamily="18" charset="0"/>
                                  </a:rPr>
                                  <m:t>11≤</m:t>
                                </m:r>
                                <m:r>
                                  <a:rPr lang="en-US" sz="800" b="0" i="1" smtClean="0">
                                    <a:latin typeface="Cambria Math" panose="02040503050406030204" pitchFamily="18" charset="0"/>
                                    <a:ea typeface="Cambria Math" panose="02040503050406030204" pitchFamily="18" charset="0"/>
                                  </a:rPr>
                                  <m:t>𝑋</m:t>
                                </m:r>
                                <m:r>
                                  <a:rPr lang="en-US" sz="800" b="0" i="1" smtClean="0">
                                    <a:latin typeface="Cambria Math" panose="02040503050406030204" pitchFamily="18" charset="0"/>
                                    <a:ea typeface="Cambria Math" panose="02040503050406030204" pitchFamily="18" charset="0"/>
                                  </a:rPr>
                                  <m:t>&lt;12</m:t>
                                </m:r>
                              </m:oMath>
                            </m:oMathPara>
                          </a14:m>
                          <a:endParaRPr lang="en-US" sz="800" dirty="0"/>
                        </a:p>
                      </a:txBody>
                      <a:tcPr marL="72826" marR="72826" marT="36413" marB="364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11.5</a:t>
                          </a:r>
                        </a:p>
                      </a:txBody>
                      <a:tcPr marL="72826" marR="72826" marT="36413" marB="36413"/>
                    </a:tc>
                    <a:tc>
                      <a:txBody>
                        <a:bodyPr/>
                        <a:lstStyle/>
                        <a:p>
                          <a:pPr algn="ctr"/>
                          <a:r>
                            <a:rPr lang="en-US" sz="800" dirty="0"/>
                            <a:t>6</a:t>
                          </a:r>
                        </a:p>
                      </a:txBody>
                      <a:tcPr marL="72826" marR="72826" marT="36413" marB="36413"/>
                    </a:tc>
                    <a:tc>
                      <a:txBody>
                        <a:bodyPr/>
                        <a:lstStyle/>
                        <a:p>
                          <a:pPr algn="ctr"/>
                          <a:r>
                            <a:rPr lang="en-US" sz="800" dirty="0"/>
                            <a:t>6</a:t>
                          </a:r>
                        </a:p>
                      </a:txBody>
                      <a:tcPr marL="72826" marR="72826" marT="36413" marB="36413"/>
                    </a:tc>
                    <a:tc>
                      <a:txBody>
                        <a:bodyPr/>
                        <a:lstStyle/>
                        <a:p>
                          <a:pPr algn="ctr"/>
                          <a14:m>
                            <m:oMathPara xmlns:m="http://schemas.openxmlformats.org/officeDocument/2006/math">
                              <m:oMathParaPr>
                                <m:jc m:val="centerGroup"/>
                              </m:oMathParaPr>
                              <m:oMath xmlns:m="http://schemas.openxmlformats.org/officeDocument/2006/math">
                                <m:f>
                                  <m:fPr>
                                    <m:ctrlPr>
                                      <a:rPr lang="en-US" sz="800" i="1" dirty="0" smtClean="0">
                                        <a:latin typeface="Cambria Math" panose="02040503050406030204" pitchFamily="18" charset="0"/>
                                      </a:rPr>
                                    </m:ctrlPr>
                                  </m:fPr>
                                  <m:num>
                                    <m:r>
                                      <a:rPr lang="en-US" sz="800" i="1" dirty="0" smtClean="0">
                                        <a:latin typeface="Cambria Math" panose="02040503050406030204" pitchFamily="18" charset="0"/>
                                      </a:rPr>
                                      <m:t>6</m:t>
                                    </m:r>
                                  </m:num>
                                  <m:den>
                                    <m:r>
                                      <a:rPr lang="en-US" sz="800" i="1" dirty="0" smtClean="0">
                                        <a:latin typeface="Cambria Math" panose="02040503050406030204" pitchFamily="18" charset="0"/>
                                      </a:rPr>
                                      <m:t>6</m:t>
                                    </m:r>
                                  </m:den>
                                </m:f>
                                <m:r>
                                  <a:rPr lang="en-US" sz="800" i="1" dirty="0" smtClean="0">
                                    <a:latin typeface="Cambria Math" panose="02040503050406030204" pitchFamily="18" charset="0"/>
                                  </a:rPr>
                                  <m:t>=1</m:t>
                                </m:r>
                              </m:oMath>
                            </m:oMathPara>
                          </a14:m>
                          <a:endParaRPr lang="en-US" sz="800" dirty="0"/>
                        </a:p>
                      </a:txBody>
                      <a:tcPr marL="72826" marR="72826" marT="36413" marB="36413"/>
                    </a:tc>
                    <a:tc>
                      <a:txBody>
                        <a:bodyPr/>
                        <a:lstStyle/>
                        <a:p>
                          <a:pPr algn="ctr" fontAlgn="b"/>
                          <a:r>
                            <a:rPr lang="en-US" sz="800" b="0" i="0" u="none" strike="noStrike" dirty="0">
                              <a:solidFill>
                                <a:srgbClr val="000000"/>
                              </a:solidFill>
                              <a:effectLst/>
                              <a:latin typeface="Calibri" panose="020F0502020204030204" pitchFamily="34" charset="0"/>
                            </a:rPr>
                            <a:t>0</a:t>
                          </a:r>
                        </a:p>
                      </a:txBody>
                      <a:tcPr marL="7586" marR="7586" marT="7586" marB="0" anchor="ctr"/>
                    </a:tc>
                    <a:extLst>
                      <a:ext uri="{0D108BD9-81ED-4DB2-BD59-A6C34878D82A}">
                        <a16:rowId xmlns:a16="http://schemas.microsoft.com/office/drawing/2014/main" val="1107859902"/>
                      </a:ext>
                    </a:extLst>
                  </a:tr>
                  <a:tr h="2644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ea typeface="+mn-ea"/>
                                  </a:rPr>
                                  <m:t>12</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𝑋</m:t>
                                </m:r>
                                <m:r>
                                  <a:rPr lang="en-US" sz="800" b="0" i="1" smtClean="0">
                                    <a:latin typeface="Cambria Math" panose="02040503050406030204" pitchFamily="18" charset="0"/>
                                    <a:ea typeface="Cambria Math" panose="02040503050406030204" pitchFamily="18" charset="0"/>
                                  </a:rPr>
                                  <m:t>&lt;13</m:t>
                                </m:r>
                              </m:oMath>
                            </m:oMathPara>
                          </a14:m>
                          <a:endParaRPr lang="en-US" sz="800" dirty="0"/>
                        </a:p>
                      </a:txBody>
                      <a:tcPr marL="72826" marR="72826" marT="36413" marB="364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12.5</a:t>
                          </a:r>
                        </a:p>
                      </a:txBody>
                      <a:tcPr marL="72826" marR="72826" marT="36413" marB="36413"/>
                    </a:tc>
                    <a:tc>
                      <a:txBody>
                        <a:bodyPr/>
                        <a:lstStyle/>
                        <a:p>
                          <a:pPr algn="ctr"/>
                          <a:r>
                            <a:rPr lang="en-US" sz="800" dirty="0"/>
                            <a:t>4</a:t>
                          </a:r>
                        </a:p>
                      </a:txBody>
                      <a:tcPr marL="72826" marR="72826" marT="36413" marB="36413"/>
                    </a:tc>
                    <a:tc>
                      <a:txBody>
                        <a:bodyPr/>
                        <a:lstStyle/>
                        <a:p>
                          <a:pPr algn="ctr"/>
                          <a:r>
                            <a:rPr lang="en-US" sz="800" dirty="0"/>
                            <a:t>10</a:t>
                          </a:r>
                        </a:p>
                      </a:txBody>
                      <a:tcPr marL="72826" marR="72826" marT="36413" marB="36413"/>
                    </a:tc>
                    <a:tc>
                      <a:txBody>
                        <a:bodyPr/>
                        <a:lstStyle/>
                        <a:p>
                          <a:pPr algn="ctr"/>
                          <a14:m>
                            <m:oMathPara xmlns:m="http://schemas.openxmlformats.org/officeDocument/2006/math">
                              <m:oMathParaPr>
                                <m:jc m:val="centerGroup"/>
                              </m:oMathParaPr>
                              <m:oMath xmlns:m="http://schemas.openxmlformats.org/officeDocument/2006/math">
                                <m:r>
                                  <a:rPr lang="en-US" sz="800" i="1" dirty="0" smtClean="0">
                                    <a:latin typeface="Cambria Math" panose="02040503050406030204" pitchFamily="18" charset="0"/>
                                  </a:rPr>
                                  <m:t>10/4=2.5</m:t>
                                </m:r>
                              </m:oMath>
                            </m:oMathPara>
                          </a14:m>
                          <a:endParaRPr lang="en-US" sz="800" dirty="0"/>
                        </a:p>
                      </a:txBody>
                      <a:tcPr marL="72826" marR="72826" marT="36413" marB="36413"/>
                    </a:tc>
                    <a:tc>
                      <a:txBody>
                        <a:bodyPr/>
                        <a:lstStyle/>
                        <a:p>
                          <a:pPr algn="ctr" fontAlgn="b"/>
                          <a:r>
                            <a:rPr lang="en-US" sz="800" b="0" i="0" u="none" strike="noStrike" dirty="0">
                              <a:solidFill>
                                <a:srgbClr val="000000"/>
                              </a:solidFill>
                              <a:effectLst/>
                              <a:latin typeface="Calibri" panose="020F0502020204030204" pitchFamily="34" charset="0"/>
                            </a:rPr>
                            <a:t>0.916291</a:t>
                          </a:r>
                        </a:p>
                      </a:txBody>
                      <a:tcPr marL="7586" marR="7586" marT="7586" marB="0" anchor="ctr"/>
                    </a:tc>
                    <a:extLst>
                      <a:ext uri="{0D108BD9-81ED-4DB2-BD59-A6C34878D82A}">
                        <a16:rowId xmlns:a16="http://schemas.microsoft.com/office/drawing/2014/main" val="252913402"/>
                      </a:ext>
                    </a:extLst>
                  </a:tr>
                  <a:tr h="23602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ea typeface="+mn-ea"/>
                                  </a:rPr>
                                  <m:t>13</m:t>
                                </m:r>
                                <m:r>
                                  <a:rPr lang="en-US" sz="800" b="0" i="1" smtClean="0">
                                    <a:latin typeface="Cambria Math" panose="02040503050406030204" pitchFamily="18" charset="0"/>
                                    <a:ea typeface="Cambria Math" panose="02040503050406030204" pitchFamily="18" charset="0"/>
                                  </a:rPr>
                                  <m:t>≤</m:t>
                                </m:r>
                                <m:r>
                                  <a:rPr lang="en-US" sz="800" b="0" i="1" smtClean="0">
                                    <a:latin typeface="Cambria Math" panose="02040503050406030204" pitchFamily="18" charset="0"/>
                                    <a:ea typeface="Cambria Math" panose="02040503050406030204" pitchFamily="18" charset="0"/>
                                  </a:rPr>
                                  <m:t>𝑋</m:t>
                                </m:r>
                                <m:r>
                                  <a:rPr lang="en-US" sz="800" b="0" i="1" smtClean="0">
                                    <a:latin typeface="Cambria Math" panose="02040503050406030204" pitchFamily="18" charset="0"/>
                                    <a:ea typeface="Cambria Math" panose="02040503050406030204" pitchFamily="18" charset="0"/>
                                  </a:rPr>
                                  <m:t>&lt;14</m:t>
                                </m:r>
                              </m:oMath>
                            </m:oMathPara>
                          </a14:m>
                          <a:endParaRPr lang="en-US" sz="800" dirty="0"/>
                        </a:p>
                      </a:txBody>
                      <a:tcPr marL="72826" marR="72826" marT="36413" marB="36413"/>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13.5</a:t>
                          </a:r>
                        </a:p>
                      </a:txBody>
                      <a:tcPr marL="72826" marR="72826" marT="36413" marB="36413"/>
                    </a:tc>
                    <a:tc>
                      <a:txBody>
                        <a:bodyPr/>
                        <a:lstStyle/>
                        <a:p>
                          <a:pPr algn="ctr"/>
                          <a:r>
                            <a:rPr lang="en-US" sz="800" dirty="0"/>
                            <a:t>0</a:t>
                          </a:r>
                        </a:p>
                      </a:txBody>
                      <a:tcPr marL="72826" marR="72826" marT="36413" marB="36413"/>
                    </a:tc>
                    <a:tc>
                      <a:txBody>
                        <a:bodyPr/>
                        <a:lstStyle/>
                        <a:p>
                          <a:pPr algn="ctr"/>
                          <a:r>
                            <a:rPr lang="en-US" sz="800" dirty="0"/>
                            <a:t>3</a:t>
                          </a:r>
                        </a:p>
                      </a:txBody>
                      <a:tcPr marL="72826" marR="72826" marT="36413" marB="36413"/>
                    </a:tc>
                    <a:tc>
                      <a:txBody>
                        <a:bodyPr/>
                        <a:lstStyle/>
                        <a:p>
                          <a:pPr algn="ctr"/>
                          <a14:m>
                            <m:oMathPara xmlns:m="http://schemas.openxmlformats.org/officeDocument/2006/math">
                              <m:oMathParaPr>
                                <m:jc m:val="centerGroup"/>
                              </m:oMathParaPr>
                              <m:oMath xmlns:m="http://schemas.openxmlformats.org/officeDocument/2006/math">
                                <m:r>
                                  <a:rPr lang="en-US" sz="800" b="0" i="1" dirty="0" smtClean="0">
                                    <a:latin typeface="Cambria Math" panose="02040503050406030204" pitchFamily="18" charset="0"/>
                                  </a:rPr>
                                  <m:t>(</m:t>
                                </m:r>
                                <m:r>
                                  <a:rPr lang="en-US" sz="800" i="1" dirty="0" smtClean="0">
                                    <a:latin typeface="Cambria Math" panose="02040503050406030204" pitchFamily="18" charset="0"/>
                                  </a:rPr>
                                  <m:t>3/0=</m:t>
                                </m:r>
                                <m:r>
                                  <a:rPr lang="en-US" sz="800" b="0" i="1" dirty="0" smtClean="0">
                                    <a:latin typeface="Cambria Math" panose="02040503050406030204" pitchFamily="18" charset="0"/>
                                  </a:rPr>
                                  <m:t>)</m:t>
                                </m:r>
                                <m:r>
                                  <a:rPr lang="en-US" sz="800" i="1" dirty="0" smtClean="0">
                                    <a:latin typeface="Cambria Math" panose="02040503050406030204" pitchFamily="18" charset="0"/>
                                  </a:rPr>
                                  <m:t>4/1=4</m:t>
                                </m:r>
                              </m:oMath>
                            </m:oMathPara>
                          </a14:m>
                          <a:endParaRPr lang="en-US" sz="800" dirty="0"/>
                        </a:p>
                      </a:txBody>
                      <a:tcPr marL="72826" marR="72826" marT="36413" marB="36413"/>
                    </a:tc>
                    <a:tc>
                      <a:txBody>
                        <a:bodyPr/>
                        <a:lstStyle/>
                        <a:p>
                          <a:pPr algn="ctr" fontAlgn="b"/>
                          <a:r>
                            <a:rPr lang="en-US" sz="800" b="0" i="0" u="none" strike="noStrike" dirty="0">
                              <a:solidFill>
                                <a:srgbClr val="000000"/>
                              </a:solidFill>
                              <a:effectLst/>
                              <a:latin typeface="Calibri" panose="020F0502020204030204" pitchFamily="34" charset="0"/>
                            </a:rPr>
                            <a:t>1.386294</a:t>
                          </a:r>
                        </a:p>
                      </a:txBody>
                      <a:tcPr marL="7586" marR="7586" marT="7586" marB="0" anchor="ctr"/>
                    </a:tc>
                    <a:extLst>
                      <a:ext uri="{0D108BD9-81ED-4DB2-BD59-A6C34878D82A}">
                        <a16:rowId xmlns:a16="http://schemas.microsoft.com/office/drawing/2014/main" val="1950626529"/>
                      </a:ext>
                    </a:extLst>
                  </a:tr>
                </a:tbl>
              </a:graphicData>
            </a:graphic>
          </p:graphicFrame>
        </mc:Choice>
        <mc:Fallback xmlns="">
          <p:graphicFrame>
            <p:nvGraphicFramePr>
              <p:cNvPr id="10" name="Table 9"/>
              <p:cNvGraphicFramePr>
                <a:graphicFrameLocks noGrp="1"/>
              </p:cNvGraphicFramePr>
              <p:nvPr>
                <p:extLst/>
              </p:nvPr>
            </p:nvGraphicFramePr>
            <p:xfrm>
              <a:off x="4269841" y="1651299"/>
              <a:ext cx="4128234" cy="1928761"/>
            </p:xfrm>
            <a:graphic>
              <a:graphicData uri="http://schemas.openxmlformats.org/drawingml/2006/table">
                <a:tbl>
                  <a:tblPr firstRow="1" bandRow="1">
                    <a:tableStyleId>{5C22544A-7EE6-4342-B048-85BDC9FD1C3A}</a:tableStyleId>
                  </a:tblPr>
                  <a:tblGrid>
                    <a:gridCol w="759933">
                      <a:extLst>
                        <a:ext uri="{9D8B030D-6E8A-4147-A177-3AD203B41FA5}">
                          <a16:colId xmlns:a16="http://schemas.microsoft.com/office/drawing/2014/main" val="693382494"/>
                        </a:ext>
                      </a:extLst>
                    </a:gridCol>
                    <a:gridCol w="644290">
                      <a:extLst>
                        <a:ext uri="{9D8B030D-6E8A-4147-A177-3AD203B41FA5}">
                          <a16:colId xmlns:a16="http://schemas.microsoft.com/office/drawing/2014/main" val="1173288974"/>
                        </a:ext>
                      </a:extLst>
                    </a:gridCol>
                    <a:gridCol w="561689">
                      <a:extLst>
                        <a:ext uri="{9D8B030D-6E8A-4147-A177-3AD203B41FA5}">
                          <a16:colId xmlns:a16="http://schemas.microsoft.com/office/drawing/2014/main" val="58963295"/>
                        </a:ext>
                      </a:extLst>
                    </a:gridCol>
                    <a:gridCol w="599564">
                      <a:extLst>
                        <a:ext uri="{9D8B030D-6E8A-4147-A177-3AD203B41FA5}">
                          <a16:colId xmlns:a16="http://schemas.microsoft.com/office/drawing/2014/main" val="3993254328"/>
                        </a:ext>
                      </a:extLst>
                    </a:gridCol>
                    <a:gridCol w="958176">
                      <a:extLst>
                        <a:ext uri="{9D8B030D-6E8A-4147-A177-3AD203B41FA5}">
                          <a16:colId xmlns:a16="http://schemas.microsoft.com/office/drawing/2014/main" val="181183536"/>
                        </a:ext>
                      </a:extLst>
                    </a:gridCol>
                    <a:gridCol w="604582">
                      <a:extLst>
                        <a:ext uri="{9D8B030D-6E8A-4147-A177-3AD203B41FA5}">
                          <a16:colId xmlns:a16="http://schemas.microsoft.com/office/drawing/2014/main" val="1675304334"/>
                        </a:ext>
                      </a:extLst>
                    </a:gridCol>
                  </a:tblGrid>
                  <a:tr h="5877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Income category</a:t>
                          </a:r>
                        </a:p>
                      </a:txBody>
                      <a:tcPr marL="72826" marR="72826" marT="36413" marB="36413"/>
                    </a:tc>
                    <a:tc>
                      <a:txBody>
                        <a:bodyPr/>
                        <a:lstStyle/>
                        <a:p>
                          <a:pPr algn="ctr"/>
                          <a:r>
                            <a:rPr lang="en-US" sz="800" dirty="0"/>
                            <a:t>Mid-point of Income Category</a:t>
                          </a:r>
                        </a:p>
                      </a:txBody>
                      <a:tcPr marL="72826" marR="72826" marT="36413" marB="36413"/>
                    </a:tc>
                    <a:tc>
                      <a:txBody>
                        <a:bodyPr/>
                        <a:lstStyle/>
                        <a:p>
                          <a:pPr algn="ctr"/>
                          <a:r>
                            <a:rPr lang="en-US" sz="800" dirty="0"/>
                            <a:t>NUMBER OF 0</a:t>
                          </a:r>
                        </a:p>
                      </a:txBody>
                      <a:tcPr marL="72826" marR="72826" marT="36413" marB="36413"/>
                    </a:tc>
                    <a:tc>
                      <a:txBody>
                        <a:bodyPr/>
                        <a:lstStyle/>
                        <a:p>
                          <a:pPr algn="ctr"/>
                          <a:r>
                            <a:rPr lang="en-US" sz="800" dirty="0"/>
                            <a:t>NUMBER OF 1</a:t>
                          </a:r>
                        </a:p>
                      </a:txBody>
                      <a:tcPr marL="72826" marR="72826" marT="36413" marB="36413"/>
                    </a:tc>
                    <a:tc>
                      <a:txBody>
                        <a:bodyPr/>
                        <a:lstStyle/>
                        <a:p>
                          <a:pPr algn="ctr"/>
                          <a:r>
                            <a:rPr lang="en-US" sz="800" dirty="0"/>
                            <a:t>ODDS</a:t>
                          </a:r>
                        </a:p>
                      </a:txBody>
                      <a:tcPr marL="72826" marR="72826" marT="36413" marB="36413"/>
                    </a:tc>
                    <a:tc>
                      <a:txBody>
                        <a:bodyPr/>
                        <a:lstStyle/>
                        <a:p>
                          <a:pPr algn="ctr"/>
                          <a:r>
                            <a:rPr lang="en-US" sz="800" dirty="0"/>
                            <a:t>LN(ODDS)</a:t>
                          </a:r>
                        </a:p>
                      </a:txBody>
                      <a:tcPr marL="72826" marR="72826" marT="36413" marB="36413"/>
                    </a:tc>
                    <a:extLst>
                      <a:ext uri="{0D108BD9-81ED-4DB2-BD59-A6C34878D82A}">
                        <a16:rowId xmlns:a16="http://schemas.microsoft.com/office/drawing/2014/main" val="188653098"/>
                      </a:ext>
                    </a:extLst>
                  </a:tr>
                  <a:tr h="236024">
                    <a:tc>
                      <a:txBody>
                        <a:bodyPr/>
                        <a:lstStyle/>
                        <a:p>
                          <a:endParaRPr lang="en-US"/>
                        </a:p>
                      </a:txBody>
                      <a:tcPr marL="72826" marR="72826" marT="36413" marB="36413">
                        <a:blipFill>
                          <a:blip r:embed="rId3"/>
                          <a:stretch>
                            <a:fillRect l="-800" t="-251282" r="-445600" b="-471795"/>
                          </a:stretch>
                        </a:blipFill>
                      </a:tcPr>
                    </a:tc>
                    <a:tc>
                      <a:txBody>
                        <a:bodyPr/>
                        <a:lstStyle/>
                        <a:p>
                          <a:pPr algn="ctr"/>
                          <a:r>
                            <a:rPr lang="en-US" sz="800" dirty="0"/>
                            <a:t>9.5</a:t>
                          </a:r>
                        </a:p>
                      </a:txBody>
                      <a:tcPr marL="72826" marR="72826" marT="36413" marB="36413"/>
                    </a:tc>
                    <a:tc>
                      <a:txBody>
                        <a:bodyPr/>
                        <a:lstStyle/>
                        <a:p>
                          <a:pPr algn="ctr"/>
                          <a:r>
                            <a:rPr lang="en-US" sz="800" dirty="0"/>
                            <a:t>13</a:t>
                          </a:r>
                        </a:p>
                      </a:txBody>
                      <a:tcPr marL="72826" marR="72826" marT="36413" marB="36413"/>
                    </a:tc>
                    <a:tc>
                      <a:txBody>
                        <a:bodyPr/>
                        <a:lstStyle/>
                        <a:p>
                          <a:pPr algn="ctr"/>
                          <a:r>
                            <a:rPr lang="en-US" sz="800" dirty="0"/>
                            <a:t>1</a:t>
                          </a:r>
                        </a:p>
                      </a:txBody>
                      <a:tcPr marL="72826" marR="72826" marT="36413" marB="36413"/>
                    </a:tc>
                    <a:tc>
                      <a:txBody>
                        <a:bodyPr/>
                        <a:lstStyle/>
                        <a:p>
                          <a:endParaRPr lang="en-US"/>
                        </a:p>
                      </a:txBody>
                      <a:tcPr marL="72826" marR="72826" marT="36413" marB="36413">
                        <a:blipFill>
                          <a:blip r:embed="rId3"/>
                          <a:stretch>
                            <a:fillRect l="-267089" t="-251282" r="-65190" b="-471795"/>
                          </a:stretch>
                        </a:blipFill>
                      </a:tcPr>
                    </a:tc>
                    <a:tc>
                      <a:txBody>
                        <a:bodyPr/>
                        <a:lstStyle/>
                        <a:p>
                          <a:pPr algn="ctr" fontAlgn="b"/>
                          <a:r>
                            <a:rPr lang="en-US" sz="800" b="0" i="0" u="none" strike="noStrike" dirty="0">
                              <a:solidFill>
                                <a:srgbClr val="000000"/>
                              </a:solidFill>
                              <a:effectLst/>
                              <a:latin typeface="Calibri" panose="020F0502020204030204" pitchFamily="34" charset="0"/>
                            </a:rPr>
                            <a:t>-2.56395</a:t>
                          </a:r>
                        </a:p>
                      </a:txBody>
                      <a:tcPr marL="7586" marR="7586" marT="7586" marB="0" anchor="ctr"/>
                    </a:tc>
                    <a:extLst>
                      <a:ext uri="{0D108BD9-81ED-4DB2-BD59-A6C34878D82A}">
                        <a16:rowId xmlns:a16="http://schemas.microsoft.com/office/drawing/2014/main" val="2651430035"/>
                      </a:ext>
                    </a:extLst>
                  </a:tr>
                  <a:tr h="236024">
                    <a:tc>
                      <a:txBody>
                        <a:bodyPr/>
                        <a:lstStyle/>
                        <a:p>
                          <a:endParaRPr lang="en-US"/>
                        </a:p>
                      </a:txBody>
                      <a:tcPr marL="72826" marR="72826" marT="36413" marB="36413">
                        <a:blipFill>
                          <a:blip r:embed="rId3"/>
                          <a:stretch>
                            <a:fillRect l="-800" t="-351282" r="-445600" b="-371795"/>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10.5</a:t>
                          </a:r>
                        </a:p>
                      </a:txBody>
                      <a:tcPr marL="72826" marR="72826" marT="36413" marB="36413"/>
                    </a:tc>
                    <a:tc>
                      <a:txBody>
                        <a:bodyPr/>
                        <a:lstStyle/>
                        <a:p>
                          <a:pPr algn="ctr"/>
                          <a:r>
                            <a:rPr lang="en-US" sz="800" dirty="0"/>
                            <a:t>3</a:t>
                          </a:r>
                        </a:p>
                      </a:txBody>
                      <a:tcPr marL="72826" marR="72826" marT="36413" marB="36413"/>
                    </a:tc>
                    <a:tc>
                      <a:txBody>
                        <a:bodyPr/>
                        <a:lstStyle/>
                        <a:p>
                          <a:pPr algn="ctr"/>
                          <a:r>
                            <a:rPr lang="en-US" sz="800" dirty="0"/>
                            <a:t>4</a:t>
                          </a:r>
                        </a:p>
                      </a:txBody>
                      <a:tcPr marL="72826" marR="72826" marT="36413" marB="36413"/>
                    </a:tc>
                    <a:tc>
                      <a:txBody>
                        <a:bodyPr/>
                        <a:lstStyle/>
                        <a:p>
                          <a:endParaRPr lang="en-US"/>
                        </a:p>
                      </a:txBody>
                      <a:tcPr marL="72826" marR="72826" marT="36413" marB="36413">
                        <a:blipFill>
                          <a:blip r:embed="rId3"/>
                          <a:stretch>
                            <a:fillRect l="-267089" t="-351282" r="-65190" b="-371795"/>
                          </a:stretch>
                        </a:blipFill>
                      </a:tcPr>
                    </a:tc>
                    <a:tc>
                      <a:txBody>
                        <a:bodyPr/>
                        <a:lstStyle/>
                        <a:p>
                          <a:pPr algn="ctr" fontAlgn="b"/>
                          <a:r>
                            <a:rPr lang="en-US" sz="800" b="0" i="0" u="none" strike="noStrike" dirty="0">
                              <a:solidFill>
                                <a:srgbClr val="000000"/>
                              </a:solidFill>
                              <a:effectLst/>
                              <a:latin typeface="Calibri" panose="020F0502020204030204" pitchFamily="34" charset="0"/>
                            </a:rPr>
                            <a:t>0.287432</a:t>
                          </a:r>
                        </a:p>
                      </a:txBody>
                      <a:tcPr marL="7586" marR="7586" marT="7586" marB="0" anchor="ctr"/>
                    </a:tc>
                    <a:extLst>
                      <a:ext uri="{0D108BD9-81ED-4DB2-BD59-A6C34878D82A}">
                        <a16:rowId xmlns:a16="http://schemas.microsoft.com/office/drawing/2014/main" val="1758677273"/>
                      </a:ext>
                    </a:extLst>
                  </a:tr>
                  <a:tr h="368492">
                    <a:tc>
                      <a:txBody>
                        <a:bodyPr/>
                        <a:lstStyle/>
                        <a:p>
                          <a:endParaRPr lang="en-US"/>
                        </a:p>
                      </a:txBody>
                      <a:tcPr marL="72826" marR="72826" marT="36413" marB="36413">
                        <a:blipFill>
                          <a:blip r:embed="rId3"/>
                          <a:stretch>
                            <a:fillRect l="-800" t="-293333" r="-445600" b="-141667"/>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11.5</a:t>
                          </a:r>
                        </a:p>
                      </a:txBody>
                      <a:tcPr marL="72826" marR="72826" marT="36413" marB="36413"/>
                    </a:tc>
                    <a:tc>
                      <a:txBody>
                        <a:bodyPr/>
                        <a:lstStyle/>
                        <a:p>
                          <a:pPr algn="ctr"/>
                          <a:r>
                            <a:rPr lang="en-US" sz="800" dirty="0"/>
                            <a:t>6</a:t>
                          </a:r>
                        </a:p>
                      </a:txBody>
                      <a:tcPr marL="72826" marR="72826" marT="36413" marB="36413"/>
                    </a:tc>
                    <a:tc>
                      <a:txBody>
                        <a:bodyPr/>
                        <a:lstStyle/>
                        <a:p>
                          <a:pPr algn="ctr"/>
                          <a:r>
                            <a:rPr lang="en-US" sz="800" dirty="0"/>
                            <a:t>6</a:t>
                          </a:r>
                        </a:p>
                      </a:txBody>
                      <a:tcPr marL="72826" marR="72826" marT="36413" marB="36413"/>
                    </a:tc>
                    <a:tc>
                      <a:txBody>
                        <a:bodyPr/>
                        <a:lstStyle/>
                        <a:p>
                          <a:endParaRPr lang="en-US"/>
                        </a:p>
                      </a:txBody>
                      <a:tcPr marL="72826" marR="72826" marT="36413" marB="36413">
                        <a:blipFill>
                          <a:blip r:embed="rId3"/>
                          <a:stretch>
                            <a:fillRect l="-267089" t="-293333" r="-65190" b="-141667"/>
                          </a:stretch>
                        </a:blipFill>
                      </a:tcPr>
                    </a:tc>
                    <a:tc>
                      <a:txBody>
                        <a:bodyPr/>
                        <a:lstStyle/>
                        <a:p>
                          <a:pPr algn="ctr" fontAlgn="b"/>
                          <a:r>
                            <a:rPr lang="en-US" sz="800" b="0" i="0" u="none" strike="noStrike" dirty="0">
                              <a:solidFill>
                                <a:srgbClr val="000000"/>
                              </a:solidFill>
                              <a:effectLst/>
                              <a:latin typeface="Calibri" panose="020F0502020204030204" pitchFamily="34" charset="0"/>
                            </a:rPr>
                            <a:t>0</a:t>
                          </a:r>
                        </a:p>
                      </a:txBody>
                      <a:tcPr marL="7586" marR="7586" marT="7586" marB="0" anchor="ctr"/>
                    </a:tc>
                    <a:extLst>
                      <a:ext uri="{0D108BD9-81ED-4DB2-BD59-A6C34878D82A}">
                        <a16:rowId xmlns:a16="http://schemas.microsoft.com/office/drawing/2014/main" val="1107859902"/>
                      </a:ext>
                    </a:extLst>
                  </a:tr>
                  <a:tr h="264489">
                    <a:tc>
                      <a:txBody>
                        <a:bodyPr/>
                        <a:lstStyle/>
                        <a:p>
                          <a:endParaRPr lang="en-US"/>
                        </a:p>
                      </a:txBody>
                      <a:tcPr marL="72826" marR="72826" marT="36413" marB="36413">
                        <a:blipFill>
                          <a:blip r:embed="rId3"/>
                          <a:stretch>
                            <a:fillRect l="-800" t="-536364" r="-445600" b="-93182"/>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12.5</a:t>
                          </a:r>
                        </a:p>
                      </a:txBody>
                      <a:tcPr marL="72826" marR="72826" marT="36413" marB="36413"/>
                    </a:tc>
                    <a:tc>
                      <a:txBody>
                        <a:bodyPr/>
                        <a:lstStyle/>
                        <a:p>
                          <a:pPr algn="ctr"/>
                          <a:r>
                            <a:rPr lang="en-US" sz="800" dirty="0"/>
                            <a:t>4</a:t>
                          </a:r>
                        </a:p>
                      </a:txBody>
                      <a:tcPr marL="72826" marR="72826" marT="36413" marB="36413"/>
                    </a:tc>
                    <a:tc>
                      <a:txBody>
                        <a:bodyPr/>
                        <a:lstStyle/>
                        <a:p>
                          <a:pPr algn="ctr"/>
                          <a:r>
                            <a:rPr lang="en-US" sz="800" dirty="0"/>
                            <a:t>10</a:t>
                          </a:r>
                        </a:p>
                      </a:txBody>
                      <a:tcPr marL="72826" marR="72826" marT="36413" marB="36413"/>
                    </a:tc>
                    <a:tc>
                      <a:txBody>
                        <a:bodyPr/>
                        <a:lstStyle/>
                        <a:p>
                          <a:endParaRPr lang="en-US"/>
                        </a:p>
                      </a:txBody>
                      <a:tcPr marL="72826" marR="72826" marT="36413" marB="36413">
                        <a:blipFill>
                          <a:blip r:embed="rId3"/>
                          <a:stretch>
                            <a:fillRect l="-267089" t="-536364" r="-65190" b="-93182"/>
                          </a:stretch>
                        </a:blipFill>
                      </a:tcPr>
                    </a:tc>
                    <a:tc>
                      <a:txBody>
                        <a:bodyPr/>
                        <a:lstStyle/>
                        <a:p>
                          <a:pPr algn="ctr" fontAlgn="b"/>
                          <a:r>
                            <a:rPr lang="en-US" sz="800" b="0" i="0" u="none" strike="noStrike" dirty="0">
                              <a:solidFill>
                                <a:srgbClr val="000000"/>
                              </a:solidFill>
                              <a:effectLst/>
                              <a:latin typeface="Calibri" panose="020F0502020204030204" pitchFamily="34" charset="0"/>
                            </a:rPr>
                            <a:t>0.916291</a:t>
                          </a:r>
                        </a:p>
                      </a:txBody>
                      <a:tcPr marL="7586" marR="7586" marT="7586" marB="0" anchor="ctr"/>
                    </a:tc>
                    <a:extLst>
                      <a:ext uri="{0D108BD9-81ED-4DB2-BD59-A6C34878D82A}">
                        <a16:rowId xmlns:a16="http://schemas.microsoft.com/office/drawing/2014/main" val="252913402"/>
                      </a:ext>
                    </a:extLst>
                  </a:tr>
                  <a:tr h="236024">
                    <a:tc>
                      <a:txBody>
                        <a:bodyPr/>
                        <a:lstStyle/>
                        <a:p>
                          <a:endParaRPr lang="en-US"/>
                        </a:p>
                      </a:txBody>
                      <a:tcPr marL="72826" marR="72826" marT="36413" marB="36413">
                        <a:blipFill>
                          <a:blip r:embed="rId3"/>
                          <a:stretch>
                            <a:fillRect l="-800" t="-717949" r="-445600" b="-5128"/>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t>13.5</a:t>
                          </a:r>
                        </a:p>
                      </a:txBody>
                      <a:tcPr marL="72826" marR="72826" marT="36413" marB="36413"/>
                    </a:tc>
                    <a:tc>
                      <a:txBody>
                        <a:bodyPr/>
                        <a:lstStyle/>
                        <a:p>
                          <a:pPr algn="ctr"/>
                          <a:r>
                            <a:rPr lang="en-US" sz="800" dirty="0"/>
                            <a:t>0</a:t>
                          </a:r>
                        </a:p>
                      </a:txBody>
                      <a:tcPr marL="72826" marR="72826" marT="36413" marB="36413"/>
                    </a:tc>
                    <a:tc>
                      <a:txBody>
                        <a:bodyPr/>
                        <a:lstStyle/>
                        <a:p>
                          <a:pPr algn="ctr"/>
                          <a:r>
                            <a:rPr lang="en-US" sz="800" dirty="0"/>
                            <a:t>3</a:t>
                          </a:r>
                        </a:p>
                      </a:txBody>
                      <a:tcPr marL="72826" marR="72826" marT="36413" marB="36413"/>
                    </a:tc>
                    <a:tc>
                      <a:txBody>
                        <a:bodyPr/>
                        <a:lstStyle/>
                        <a:p>
                          <a:endParaRPr lang="en-US"/>
                        </a:p>
                      </a:txBody>
                      <a:tcPr marL="72826" marR="72826" marT="36413" marB="36413">
                        <a:blipFill>
                          <a:blip r:embed="rId3"/>
                          <a:stretch>
                            <a:fillRect l="-267089" t="-717949" r="-65190" b="-5128"/>
                          </a:stretch>
                        </a:blipFill>
                      </a:tcPr>
                    </a:tc>
                    <a:tc>
                      <a:txBody>
                        <a:bodyPr/>
                        <a:lstStyle/>
                        <a:p>
                          <a:pPr algn="ctr" fontAlgn="b"/>
                          <a:r>
                            <a:rPr lang="en-US" sz="800" b="0" i="0" u="none" strike="noStrike" dirty="0">
                              <a:solidFill>
                                <a:srgbClr val="000000"/>
                              </a:solidFill>
                              <a:effectLst/>
                              <a:latin typeface="Calibri" panose="020F0502020204030204" pitchFamily="34" charset="0"/>
                            </a:rPr>
                            <a:t>1.386294</a:t>
                          </a:r>
                        </a:p>
                      </a:txBody>
                      <a:tcPr marL="7586" marR="7586" marT="7586" marB="0" anchor="ctr"/>
                    </a:tc>
                    <a:extLst>
                      <a:ext uri="{0D108BD9-81ED-4DB2-BD59-A6C34878D82A}">
                        <a16:rowId xmlns:a16="http://schemas.microsoft.com/office/drawing/2014/main" val="1950626529"/>
                      </a:ext>
                    </a:extLst>
                  </a:tr>
                </a:tbl>
              </a:graphicData>
            </a:graphic>
          </p:graphicFrame>
        </mc:Fallback>
      </mc:AlternateContent>
      <p:graphicFrame>
        <p:nvGraphicFramePr>
          <p:cNvPr id="11" name="Chart 10"/>
          <p:cNvGraphicFramePr>
            <a:graphicFrameLocks/>
          </p:cNvGraphicFramePr>
          <p:nvPr>
            <p:extLst>
              <p:ext uri="{D42A27DB-BD31-4B8C-83A1-F6EECF244321}">
                <p14:modId xmlns:p14="http://schemas.microsoft.com/office/powerpoint/2010/main" val="2276593077"/>
              </p:ext>
            </p:extLst>
          </p:nvPr>
        </p:nvGraphicFramePr>
        <p:xfrm>
          <a:off x="337647" y="1651300"/>
          <a:ext cx="3821317" cy="2408090"/>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8" name="TextBox 7"/>
              <p:cNvSpPr txBox="1"/>
              <p:nvPr/>
            </p:nvSpPr>
            <p:spPr>
              <a:xfrm>
                <a:off x="371778" y="4619747"/>
                <a:ext cx="8288194" cy="927754"/>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wrap="square" rtlCol="0">
                <a:spAutoFit/>
              </a:bodyPr>
              <a:lstStyle/>
              <a:p>
                <a:pPr>
                  <a:lnSpc>
                    <a:spcPct val="150000"/>
                  </a:lnSpc>
                </a:pPr>
                <a:r>
                  <a:rPr lang="en-US" sz="1382" dirty="0"/>
                  <a:t>Here, we find a relation between ln(Odds) of HI (i.e., t) and the midpoint of income category (x).</a:t>
                </a:r>
              </a:p>
              <a:p>
                <a:pPr>
                  <a:lnSpc>
                    <a:spcPct val="150000"/>
                  </a:lnSpc>
                </a:pPr>
                <a:endParaRPr lang="en-US" sz="1000" dirty="0"/>
              </a:p>
              <a:p>
                <a:pPr>
                  <a:lnSpc>
                    <a:spcPct val="150000"/>
                  </a:lnSpc>
                </a:pPr>
                <a:r>
                  <a:rPr lang="en-US" sz="1382" dirty="0"/>
                  <a:t>The equation we obtain is, </a:t>
                </a:r>
                <a14:m>
                  <m:oMath xmlns:m="http://schemas.openxmlformats.org/officeDocument/2006/math">
                    <m:r>
                      <a:rPr lang="en-US" sz="1382" i="1" dirty="0">
                        <a:solidFill>
                          <a:srgbClr val="002060"/>
                        </a:solidFill>
                        <a:latin typeface="Cambria Math" panose="02040503050406030204" pitchFamily="18" charset="0"/>
                      </a:rPr>
                      <m:t>𝑡</m:t>
                    </m:r>
                    <m:r>
                      <a:rPr lang="en-US" sz="1382" i="1" dirty="0">
                        <a:solidFill>
                          <a:srgbClr val="002060"/>
                        </a:solidFill>
                        <a:latin typeface="Cambria Math" panose="02040503050406030204" pitchFamily="18" charset="0"/>
                      </a:rPr>
                      <m:t>=−9.8035+0.8529</m:t>
                    </m:r>
                    <m:r>
                      <a:rPr lang="en-US" sz="1382" i="1" dirty="0">
                        <a:solidFill>
                          <a:srgbClr val="002060"/>
                        </a:solidFill>
                        <a:latin typeface="Cambria Math" panose="02040503050406030204" pitchFamily="18" charset="0"/>
                      </a:rPr>
                      <m:t>𝑥</m:t>
                    </m:r>
                  </m:oMath>
                </a14:m>
                <a:endParaRPr lang="en-US" sz="1382" dirty="0"/>
              </a:p>
            </p:txBody>
          </p:sp>
        </mc:Choice>
        <mc:Fallback xmlns="">
          <p:sp>
            <p:nvSpPr>
              <p:cNvPr id="8" name="TextBox 7"/>
              <p:cNvSpPr txBox="1">
                <a:spLocks noRot="1" noChangeAspect="1" noMove="1" noResize="1" noEditPoints="1" noAdjustHandles="1" noChangeArrowheads="1" noChangeShapeType="1" noTextEdit="1"/>
              </p:cNvSpPr>
              <p:nvPr/>
            </p:nvSpPr>
            <p:spPr>
              <a:xfrm>
                <a:off x="371778" y="4619747"/>
                <a:ext cx="8288194" cy="927754"/>
              </a:xfrm>
              <a:prstGeom prst="rect">
                <a:avLst/>
              </a:prstGeom>
              <a:blipFill>
                <a:blip r:embed="rId5"/>
                <a:stretch>
                  <a:fillRect l="-221" b="-592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2CE10BB1-9DA2-4A2A-8BA8-AC712FD3573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65918C07-6AB0-4934-AC21-AE1929AE79C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397483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D06EB5D-59F4-C242-AAD0-92B2B36F56F5}"/>
                  </a:ext>
                </a:extLst>
              </p:cNvPr>
              <p:cNvSpPr>
                <a:spLocks noGrp="1"/>
              </p:cNvSpPr>
              <p:nvPr>
                <p:ph type="title"/>
              </p:nvPr>
            </p:nvSpPr>
            <p:spPr>
              <a:xfrm>
                <a:off x="371778" y="457771"/>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1: Solution</a:t>
                </a:r>
              </a:p>
            </p:txBody>
          </p:sp>
        </mc:Choice>
        <mc:Fallback xmlns="">
          <p:sp>
            <p:nvSpPr>
              <p:cNvPr id="6"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371778" y="457771"/>
                <a:ext cx="8617932" cy="449094"/>
              </a:xfrm>
              <a:blipFill>
                <a:blip r:embed="rId2"/>
                <a:stretch>
                  <a:fillRect l="-2900" t="-37838" b="-52703"/>
                </a:stretch>
              </a:blipFill>
            </p:spPr>
            <p:txBody>
              <a:bodyPr/>
              <a:lstStyle/>
              <a:p>
                <a:r>
                  <a:rPr lang="en-IN">
                    <a:noFill/>
                  </a:rPr>
                  <a:t> </a:t>
                </a:r>
              </a:p>
            </p:txBody>
          </p:sp>
        </mc:Fallback>
      </mc:AlternateContent>
      <p:cxnSp>
        <p:nvCxnSpPr>
          <p:cNvPr id="7" name="Straight Connector 6"/>
          <p:cNvCxnSpPr/>
          <p:nvPr/>
        </p:nvCxnSpPr>
        <p:spPr>
          <a:xfrm>
            <a:off x="371778" y="96172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3F16C62-74F9-954B-9E1B-9AE20EE944DD}" type="slidenum">
              <a:rPr lang="en-US" altLang="en-US" smtClean="0"/>
              <a:pPr/>
              <a:t>196</a:t>
            </a:fld>
            <a:endParaRPr lang="en-US" altLang="en-US"/>
          </a:p>
        </p:txBody>
      </p:sp>
      <p:sp>
        <p:nvSpPr>
          <p:cNvPr id="2" name="TextBox 1">
            <a:extLst>
              <a:ext uri="{FF2B5EF4-FFF2-40B4-BE49-F238E27FC236}">
                <a16:creationId xmlns:a16="http://schemas.microsoft.com/office/drawing/2014/main" id="{18E72474-3563-4CD2-A472-7636A4E7D396}"/>
              </a:ext>
            </a:extLst>
          </p:cNvPr>
          <p:cNvSpPr txBox="1"/>
          <p:nvPr/>
        </p:nvSpPr>
        <p:spPr>
          <a:xfrm>
            <a:off x="337648" y="1620132"/>
            <a:ext cx="4064356" cy="280395"/>
          </a:xfrm>
          <a:prstGeom prst="rect">
            <a:avLst/>
          </a:prstGeom>
          <a:noFill/>
        </p:spPr>
        <p:txBody>
          <a:bodyPr wrap="square" rtlCol="0">
            <a:noAutofit/>
          </a:bodyPr>
          <a:lstStyle/>
          <a:p>
            <a:endParaRPr lang="en-IN" sz="1382" dirty="0"/>
          </a:p>
        </p:txBody>
      </p:sp>
      <mc:AlternateContent xmlns:mc="http://schemas.openxmlformats.org/markup-compatibility/2006" xmlns:a14="http://schemas.microsoft.com/office/drawing/2010/main">
        <mc:Choice Requires="a14">
          <p:sp>
            <p:nvSpPr>
              <p:cNvPr id="8" name="TextBox 7"/>
              <p:cNvSpPr txBox="1"/>
              <p:nvPr/>
            </p:nvSpPr>
            <p:spPr>
              <a:xfrm>
                <a:off x="334294" y="1659258"/>
                <a:ext cx="8309834" cy="3663760"/>
              </a:xfrm>
              <a:prstGeom prst="rect">
                <a:avLst/>
              </a:prstGeom>
              <a:noFill/>
            </p:spPr>
            <p:txBody>
              <a:bodyPr wrap="square" rtlCol="0">
                <a:spAutoFit/>
              </a:bodyPr>
              <a:lstStyle/>
              <a:p>
                <a:pPr marL="285750" indent="-285750" algn="just">
                  <a:buFont typeface="Wingdings" panose="05000000000000000000" pitchFamily="2" charset="2"/>
                  <a:buChar char="Ø"/>
                </a:pPr>
                <a:r>
                  <a:rPr lang="en-US" sz="1382" dirty="0"/>
                  <a:t>So, we find that there is a strong evidence of a relationship between the use of HI and median income. More wealthy cities have a higher probability of happiness index HI.</a:t>
                </a:r>
              </a:p>
              <a:p>
                <a:pPr marL="285750" indent="-285750" algn="just">
                  <a:buFont typeface="Wingdings" panose="05000000000000000000" pitchFamily="2" charset="2"/>
                  <a:buChar char="Ø"/>
                </a:pPr>
                <a:endParaRPr lang="en-US" sz="1382" dirty="0"/>
              </a:p>
              <a:p>
                <a:pPr marL="285750" indent="-285750" algn="just">
                  <a:buFont typeface="Wingdings" panose="05000000000000000000" pitchFamily="2" charset="2"/>
                  <a:buChar char="Ø"/>
                </a:pPr>
                <a:r>
                  <a:rPr lang="en-US" sz="1382" dirty="0"/>
                  <a:t>Let’s predict the probability of HI given an average family income</a:t>
                </a:r>
              </a:p>
              <a:p>
                <a:pPr marL="285750" indent="-285750" algn="just">
                  <a:buFont typeface="Wingdings" panose="05000000000000000000" pitchFamily="2" charset="2"/>
                  <a:buChar char="Ø"/>
                </a:pPr>
                <a:endParaRPr lang="en-US" sz="1382" dirty="0"/>
              </a:p>
              <a:p>
                <a:pPr marL="285750" indent="-285750" algn="just">
                  <a:buFont typeface="Wingdings" panose="05000000000000000000" pitchFamily="2" charset="2"/>
                  <a:buChar char="Ø"/>
                </a:pPr>
                <a:endParaRPr lang="en-US" sz="1382" dirty="0"/>
              </a:p>
              <a:p>
                <a:pPr marL="285750" indent="-285750" algn="just">
                  <a:buFont typeface="Wingdings" panose="05000000000000000000" pitchFamily="2" charset="2"/>
                  <a:buChar char="Ø"/>
                </a:pPr>
                <a:endParaRPr lang="en-US" sz="1382" dirty="0"/>
              </a:p>
              <a:p>
                <a:pPr marL="285750" indent="-285750" algn="just">
                  <a:buFont typeface="Wingdings" panose="05000000000000000000" pitchFamily="2" charset="2"/>
                  <a:buChar char="Ø"/>
                </a:pPr>
                <a:endParaRPr lang="en-US" sz="1382" dirty="0"/>
              </a:p>
              <a:p>
                <a:pPr marL="171450" indent="-171450" algn="just">
                  <a:buFont typeface="Wingdings" panose="05000000000000000000" pitchFamily="2" charset="2"/>
                  <a:buChar char="Ø"/>
                </a:pPr>
                <a:endParaRPr lang="en-US" sz="1075" dirty="0"/>
              </a:p>
              <a:p>
                <a:pPr marL="285750" indent="-285750" algn="just">
                  <a:buFont typeface="Wingdings" panose="05000000000000000000" pitchFamily="2" charset="2"/>
                  <a:buChar char="Ø"/>
                </a:pPr>
                <a:r>
                  <a:rPr lang="en-US" sz="1382" dirty="0"/>
                  <a:t>If one city has a median income of $12500, the probability of Happiness Index HI is</a:t>
                </a:r>
              </a:p>
              <a:p>
                <a:pPr algn="just"/>
                <a:r>
                  <a:rPr lang="en-US" sz="1382" dirty="0">
                    <a:solidFill>
                      <a:srgbClr val="002060"/>
                    </a:solidFill>
                  </a:rPr>
                  <a:t>                           </a:t>
                </a:r>
                <a14:m>
                  <m:oMath xmlns:m="http://schemas.openxmlformats.org/officeDocument/2006/math">
                    <m:r>
                      <a:rPr lang="en-US" sz="1382" i="1" dirty="0">
                        <a:solidFill>
                          <a:srgbClr val="002060"/>
                        </a:solidFill>
                        <a:latin typeface="Cambria Math" panose="02040503050406030204" pitchFamily="18" charset="0"/>
                      </a:rPr>
                      <m:t>𝑥</m:t>
                    </m:r>
                    <m:r>
                      <a:rPr lang="en-US" sz="1382" i="1" dirty="0">
                        <a:solidFill>
                          <a:srgbClr val="002060"/>
                        </a:solidFill>
                        <a:latin typeface="Cambria Math" panose="02040503050406030204" pitchFamily="18" charset="0"/>
                      </a:rPr>
                      <m:t>=12.5</m:t>
                    </m:r>
                  </m:oMath>
                </a14:m>
                <a:endParaRPr lang="en-US" sz="1382" dirty="0">
                  <a:solidFill>
                    <a:srgbClr val="002060"/>
                  </a:solidFill>
                </a:endParaRPr>
              </a:p>
              <a:p>
                <a:pPr algn="just"/>
                <a:r>
                  <a:rPr lang="en-US" sz="1382" dirty="0">
                    <a:solidFill>
                      <a:srgbClr val="002060"/>
                    </a:solidFill>
                  </a:rPr>
                  <a:t>                           </a:t>
                </a:r>
                <a14:m>
                  <m:oMath xmlns:m="http://schemas.openxmlformats.org/officeDocument/2006/math">
                    <m:r>
                      <a:rPr lang="en-US" sz="1382" i="1" dirty="0">
                        <a:solidFill>
                          <a:srgbClr val="002060"/>
                        </a:solidFill>
                        <a:latin typeface="Cambria Math" panose="02040503050406030204" pitchFamily="18" charset="0"/>
                      </a:rPr>
                      <m:t>𝑡</m:t>
                    </m:r>
                    <m:r>
                      <a:rPr lang="en-US" sz="1382" i="1" dirty="0">
                        <a:solidFill>
                          <a:srgbClr val="002060"/>
                        </a:solidFill>
                        <a:latin typeface="Cambria Math" panose="02040503050406030204" pitchFamily="18" charset="0"/>
                      </a:rPr>
                      <m:t>=−9.8035+0.8529×12.5=0.858</m:t>
                    </m:r>
                  </m:oMath>
                </a14:m>
                <a:endParaRPr lang="en-US" sz="1382" dirty="0">
                  <a:solidFill>
                    <a:srgbClr val="002060"/>
                  </a:solidFill>
                </a:endParaRPr>
              </a:p>
              <a:p>
                <a:pPr marL="171450" indent="-171450" algn="just">
                  <a:buFont typeface="Wingdings" panose="05000000000000000000" pitchFamily="2" charset="2"/>
                  <a:buChar char="Ø"/>
                </a:pPr>
                <a:endParaRPr lang="en-US" sz="1075" dirty="0">
                  <a:solidFill>
                    <a:srgbClr val="002060"/>
                  </a:solidFill>
                </a:endParaRPr>
              </a:p>
              <a:p>
                <a:pPr algn="just"/>
                <a:r>
                  <a:rPr lang="en-US" sz="1382" dirty="0">
                    <a:solidFill>
                      <a:srgbClr val="002060"/>
                    </a:solidFill>
                  </a:rPr>
                  <a:t>                           The probability </a:t>
                </a:r>
                <a14:m>
                  <m:oMath xmlns:m="http://schemas.openxmlformats.org/officeDocument/2006/math">
                    <m:r>
                      <a:rPr lang="en-IN" sz="1382">
                        <a:solidFill>
                          <a:srgbClr val="002060"/>
                        </a:solidFill>
                        <a:latin typeface="Cambria Math" panose="02040503050406030204" pitchFamily="18" charset="0"/>
                      </a:rPr>
                      <m:t>=</m:t>
                    </m:r>
                    <m:f>
                      <m:fPr>
                        <m:ctrlPr>
                          <a:rPr lang="en-US" sz="1382" i="1">
                            <a:solidFill>
                              <a:srgbClr val="002060"/>
                            </a:solidFill>
                            <a:latin typeface="Cambria Math" panose="02040503050406030204" pitchFamily="18" charset="0"/>
                          </a:rPr>
                        </m:ctrlPr>
                      </m:fPr>
                      <m:num>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𝑒</m:t>
                            </m:r>
                          </m:e>
                          <m:sup>
                            <m:r>
                              <a:rPr lang="en-US" sz="1382" i="1">
                                <a:solidFill>
                                  <a:srgbClr val="002060"/>
                                </a:solidFill>
                                <a:latin typeface="Cambria Math" panose="02040503050406030204" pitchFamily="18" charset="0"/>
                              </a:rPr>
                              <m:t>𝑡</m:t>
                            </m:r>
                          </m:sup>
                        </m:sSup>
                      </m:num>
                      <m:den>
                        <m:r>
                          <a:rPr lang="en-US" sz="1382" i="1">
                            <a:solidFill>
                              <a:srgbClr val="002060"/>
                            </a:solidFill>
                            <a:latin typeface="Cambria Math" panose="02040503050406030204" pitchFamily="18" charset="0"/>
                          </a:rPr>
                          <m:t>1+</m:t>
                        </m:r>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𝑒</m:t>
                            </m:r>
                          </m:e>
                          <m:sup>
                            <m:r>
                              <a:rPr lang="en-US" sz="1382" i="1">
                                <a:solidFill>
                                  <a:srgbClr val="002060"/>
                                </a:solidFill>
                                <a:latin typeface="Cambria Math" panose="02040503050406030204" pitchFamily="18" charset="0"/>
                              </a:rPr>
                              <m:t>𝑡</m:t>
                            </m:r>
                          </m:sup>
                        </m:sSup>
                      </m:den>
                    </m:f>
                    <m:r>
                      <a:rPr lang="en-US" sz="1382" i="1">
                        <a:solidFill>
                          <a:srgbClr val="002060"/>
                        </a:solidFill>
                        <a:latin typeface="Cambria Math" panose="02040503050406030204" pitchFamily="18" charset="0"/>
                      </a:rPr>
                      <m:t>=</m:t>
                    </m:r>
                    <m:f>
                      <m:fPr>
                        <m:ctrlPr>
                          <a:rPr lang="en-US" sz="1382" i="1">
                            <a:solidFill>
                              <a:srgbClr val="002060"/>
                            </a:solidFill>
                            <a:latin typeface="Cambria Math" panose="02040503050406030204" pitchFamily="18" charset="0"/>
                          </a:rPr>
                        </m:ctrlPr>
                      </m:fPr>
                      <m:num>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𝑒</m:t>
                            </m:r>
                          </m:e>
                          <m:sup>
                            <m:r>
                              <a:rPr lang="en-US" sz="1382" i="1">
                                <a:solidFill>
                                  <a:srgbClr val="002060"/>
                                </a:solidFill>
                                <a:latin typeface="Cambria Math" panose="02040503050406030204" pitchFamily="18" charset="0"/>
                              </a:rPr>
                              <m:t>0.858</m:t>
                            </m:r>
                          </m:sup>
                        </m:sSup>
                      </m:num>
                      <m:den>
                        <m:r>
                          <a:rPr lang="en-US" sz="1382" i="1">
                            <a:solidFill>
                              <a:srgbClr val="002060"/>
                            </a:solidFill>
                            <a:latin typeface="Cambria Math" panose="02040503050406030204" pitchFamily="18" charset="0"/>
                          </a:rPr>
                          <m:t>1+</m:t>
                        </m:r>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𝑒</m:t>
                            </m:r>
                          </m:e>
                          <m:sup>
                            <m:r>
                              <a:rPr lang="en-US" sz="1382" i="1">
                                <a:solidFill>
                                  <a:srgbClr val="002060"/>
                                </a:solidFill>
                                <a:latin typeface="Cambria Math" panose="02040503050406030204" pitchFamily="18" charset="0"/>
                              </a:rPr>
                              <m:t>0.858</m:t>
                            </m:r>
                          </m:sup>
                        </m:sSup>
                      </m:den>
                    </m:f>
                    <m:r>
                      <a:rPr lang="en-US" sz="1382" i="1">
                        <a:solidFill>
                          <a:srgbClr val="002060"/>
                        </a:solidFill>
                        <a:latin typeface="Cambria Math" panose="02040503050406030204" pitchFamily="18" charset="0"/>
                      </a:rPr>
                      <m:t>=0.704</m:t>
                    </m:r>
                  </m:oMath>
                </a14:m>
                <a:endParaRPr lang="en-US" sz="1382" dirty="0">
                  <a:solidFill>
                    <a:srgbClr val="002060"/>
                  </a:solidFill>
                </a:endParaRPr>
              </a:p>
              <a:p>
                <a:pPr marL="171450" indent="-171450" algn="just">
                  <a:buFont typeface="Wingdings" panose="05000000000000000000" pitchFamily="2" charset="2"/>
                  <a:buChar char="Ø"/>
                </a:pPr>
                <a:endParaRPr lang="en-US" sz="921" dirty="0"/>
              </a:p>
              <a:p>
                <a:pPr marL="285750" indent="-285750" algn="just">
                  <a:buFont typeface="Wingdings" panose="05000000000000000000" pitchFamily="2" charset="2"/>
                  <a:buChar char="Ø"/>
                </a:pPr>
                <a:r>
                  <a:rPr lang="en-US" sz="1382" dirty="0"/>
                  <a:t>So, there is a 70.4% probability that a city with $12500 median income will have happiness index HI is high.</a:t>
                </a:r>
              </a:p>
            </p:txBody>
          </p:sp>
        </mc:Choice>
        <mc:Fallback xmlns="">
          <p:sp>
            <p:nvSpPr>
              <p:cNvPr id="8" name="TextBox 7"/>
              <p:cNvSpPr txBox="1">
                <a:spLocks noRot="1" noChangeAspect="1" noMove="1" noResize="1" noEditPoints="1" noAdjustHandles="1" noChangeArrowheads="1" noChangeShapeType="1" noTextEdit="1"/>
              </p:cNvSpPr>
              <p:nvPr/>
            </p:nvSpPr>
            <p:spPr>
              <a:xfrm>
                <a:off x="334294" y="1659258"/>
                <a:ext cx="8309834" cy="3663760"/>
              </a:xfrm>
              <a:prstGeom prst="rect">
                <a:avLst/>
              </a:prstGeom>
              <a:blipFill>
                <a:blip r:embed="rId3"/>
                <a:stretch>
                  <a:fillRect l="-147" t="-333" r="-220" b="-99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26D733F-5FAA-4ABB-A98B-A1D0E22864E7}"/>
                  </a:ext>
                </a:extLst>
              </p:cNvPr>
              <p:cNvSpPr/>
              <p:nvPr/>
            </p:nvSpPr>
            <p:spPr>
              <a:xfrm>
                <a:off x="2879185" y="2732863"/>
                <a:ext cx="2391167" cy="504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82" b="0" i="1" smtClean="0">
                          <a:solidFill>
                            <a:srgbClr val="002060"/>
                          </a:solidFill>
                          <a:latin typeface="Cambria Math" panose="02040503050406030204" pitchFamily="18" charset="0"/>
                        </a:rPr>
                        <m:t>𝑝</m:t>
                      </m:r>
                      <m:r>
                        <a:rPr lang="en-US" sz="1382" b="0" i="1" baseline="-25000" smtClean="0">
                          <a:solidFill>
                            <a:srgbClr val="002060"/>
                          </a:solidFill>
                          <a:latin typeface="Cambria Math" panose="02040503050406030204" pitchFamily="18" charset="0"/>
                        </a:rPr>
                        <m:t> </m:t>
                      </m:r>
                      <m:r>
                        <a:rPr lang="en-US" sz="1382" b="0" i="1" smtClean="0">
                          <a:solidFill>
                            <a:srgbClr val="002060"/>
                          </a:solidFill>
                          <a:latin typeface="Cambria Math" panose="02040503050406030204" pitchFamily="18" charset="0"/>
                        </a:rPr>
                        <m:t>=</m:t>
                      </m:r>
                      <m:r>
                        <a:rPr lang="en-IN" sz="1382" i="1">
                          <a:solidFill>
                            <a:srgbClr val="002060"/>
                          </a:solidFill>
                          <a:latin typeface="Cambria Math" panose="02040503050406030204" pitchFamily="18" charset="0"/>
                        </a:rPr>
                        <m:t>𝑝</m:t>
                      </m:r>
                      <m:r>
                        <a:rPr lang="en-IN" sz="1382" i="1">
                          <a:solidFill>
                            <a:srgbClr val="002060"/>
                          </a:solidFill>
                          <a:latin typeface="Cambria Math" panose="02040503050406030204" pitchFamily="18" charset="0"/>
                        </a:rPr>
                        <m:t>(</m:t>
                      </m:r>
                      <m:sSub>
                        <m:sSubPr>
                          <m:ctrlPr>
                            <a:rPr lang="en-US" sz="1536" i="1">
                              <a:solidFill>
                                <a:srgbClr val="002060"/>
                              </a:solidFill>
                              <a:latin typeface="Cambria Math" panose="02040503050406030204" pitchFamily="18" charset="0"/>
                            </a:rPr>
                          </m:ctrlPr>
                        </m:sSubPr>
                        <m:e>
                          <m:r>
                            <a:rPr lang="en-US" sz="1536" i="1">
                              <a:solidFill>
                                <a:srgbClr val="002060"/>
                              </a:solidFill>
                              <a:latin typeface="Cambria Math" panose="02040503050406030204" pitchFamily="18" charset="0"/>
                            </a:rPr>
                            <m:t>𝑥</m:t>
                          </m:r>
                        </m:e>
                        <m:sub>
                          <m:r>
                            <a:rPr lang="en-US" sz="1536" b="0" i="1" smtClean="0">
                              <a:solidFill>
                                <a:srgbClr val="002060"/>
                              </a:solidFill>
                              <a:latin typeface="Cambria Math" panose="02040503050406030204" pitchFamily="18" charset="0"/>
                            </a:rPr>
                            <m:t> </m:t>
                          </m:r>
                        </m:sub>
                      </m:sSub>
                      <m:r>
                        <a:rPr lang="en-IN" sz="1382" i="1">
                          <a:solidFill>
                            <a:srgbClr val="002060"/>
                          </a:solidFill>
                          <a:latin typeface="Cambria Math" panose="02040503050406030204" pitchFamily="18" charset="0"/>
                        </a:rPr>
                        <m:t>)=</m:t>
                      </m:r>
                      <m:f>
                        <m:fPr>
                          <m:ctrlPr>
                            <a:rPr lang="en-US" sz="1382" i="1">
                              <a:solidFill>
                                <a:srgbClr val="002060"/>
                              </a:solidFill>
                              <a:latin typeface="Cambria Math" panose="02040503050406030204" pitchFamily="18" charset="0"/>
                            </a:rPr>
                          </m:ctrlPr>
                        </m:fPr>
                        <m:num>
                          <m:r>
                            <a:rPr lang="en-IN" sz="1382" i="1">
                              <a:solidFill>
                                <a:srgbClr val="002060"/>
                              </a:solidFill>
                              <a:latin typeface="Cambria Math" panose="02040503050406030204" pitchFamily="18" charset="0"/>
                            </a:rPr>
                            <m:t>1</m:t>
                          </m:r>
                        </m:num>
                        <m:den>
                          <m:r>
                            <a:rPr lang="en-IN" sz="1382" i="1">
                              <a:solidFill>
                                <a:srgbClr val="002060"/>
                              </a:solidFill>
                              <a:latin typeface="Cambria Math" panose="02040503050406030204" pitchFamily="18" charset="0"/>
                            </a:rPr>
                            <m:t>1+</m:t>
                          </m:r>
                          <m:sSup>
                            <m:sSupPr>
                              <m:ctrlPr>
                                <a:rPr lang="en-US" sz="1382" i="1">
                                  <a:solidFill>
                                    <a:srgbClr val="002060"/>
                                  </a:solidFill>
                                  <a:latin typeface="Cambria Math" panose="02040503050406030204" pitchFamily="18" charset="0"/>
                                </a:rPr>
                              </m:ctrlPr>
                            </m:sSupPr>
                            <m:e>
                              <m:r>
                                <a:rPr lang="en-IN" sz="1382" i="1">
                                  <a:solidFill>
                                    <a:srgbClr val="002060"/>
                                  </a:solidFill>
                                  <a:latin typeface="Cambria Math" panose="02040503050406030204" pitchFamily="18" charset="0"/>
                                </a:rPr>
                                <m:t>𝑒</m:t>
                              </m:r>
                            </m:e>
                            <m:sup>
                              <m:r>
                                <a:rPr lang="en-IN" sz="1382" i="1">
                                  <a:solidFill>
                                    <a:srgbClr val="002060"/>
                                  </a:solidFill>
                                  <a:latin typeface="Cambria Math" panose="02040503050406030204" pitchFamily="18" charset="0"/>
                                </a:rPr>
                                <m:t>−</m:t>
                              </m:r>
                              <m:d>
                                <m:dPr>
                                  <m:ctrlPr>
                                    <a:rPr lang="en-US" sz="1382" i="1">
                                      <a:solidFill>
                                        <a:srgbClr val="002060"/>
                                      </a:solidFill>
                                      <a:latin typeface="Cambria Math" panose="02040503050406030204" pitchFamily="18" charset="0"/>
                                    </a:rPr>
                                  </m:ctrlPr>
                                </m:dPr>
                                <m:e>
                                  <m:sSub>
                                    <m:sSubPr>
                                      <m:ctrlPr>
                                        <a:rPr lang="en-US" sz="1382" i="1">
                                          <a:solidFill>
                                            <a:srgbClr val="002060"/>
                                          </a:solidFill>
                                          <a:latin typeface="Cambria Math" panose="02040503050406030204" pitchFamily="18" charset="0"/>
                                        </a:rPr>
                                      </m:ctrlPr>
                                    </m:sSubPr>
                                    <m:e>
                                      <m:r>
                                        <a:rPr lang="en-IN" sz="1382" i="1">
                                          <a:solidFill>
                                            <a:srgbClr val="002060"/>
                                          </a:solidFill>
                                          <a:latin typeface="Cambria Math" panose="02040503050406030204" pitchFamily="18" charset="0"/>
                                        </a:rPr>
                                        <m:t>𝛽</m:t>
                                      </m:r>
                                    </m:e>
                                    <m:sub>
                                      <m:r>
                                        <a:rPr lang="en-IN" sz="1382" i="1">
                                          <a:solidFill>
                                            <a:srgbClr val="002060"/>
                                          </a:solidFill>
                                          <a:latin typeface="Cambria Math" panose="02040503050406030204" pitchFamily="18" charset="0"/>
                                        </a:rPr>
                                        <m:t>0</m:t>
                                      </m:r>
                                    </m:sub>
                                  </m:sSub>
                                  <m:r>
                                    <a:rPr lang="en-IN" sz="1382" i="1">
                                      <a:solidFill>
                                        <a:srgbClr val="002060"/>
                                      </a:solidFill>
                                      <a:latin typeface="Cambria Math" panose="02040503050406030204" pitchFamily="18" charset="0"/>
                                    </a:rPr>
                                    <m:t>+</m:t>
                                  </m:r>
                                  <m:sSub>
                                    <m:sSubPr>
                                      <m:ctrlPr>
                                        <a:rPr lang="en-US" sz="1382" i="1">
                                          <a:solidFill>
                                            <a:srgbClr val="002060"/>
                                          </a:solidFill>
                                          <a:latin typeface="Cambria Math" panose="02040503050406030204" pitchFamily="18" charset="0"/>
                                        </a:rPr>
                                      </m:ctrlPr>
                                    </m:sSubPr>
                                    <m:e>
                                      <m:r>
                                        <a:rPr lang="en-IN" sz="1382" i="1">
                                          <a:solidFill>
                                            <a:srgbClr val="002060"/>
                                          </a:solidFill>
                                          <a:latin typeface="Cambria Math" panose="02040503050406030204" pitchFamily="18" charset="0"/>
                                        </a:rPr>
                                        <m:t>𝛽</m:t>
                                      </m:r>
                                    </m:e>
                                    <m:sub>
                                      <m:r>
                                        <a:rPr lang="en-IN" sz="1382" i="1">
                                          <a:solidFill>
                                            <a:srgbClr val="002060"/>
                                          </a:solidFill>
                                          <a:latin typeface="Cambria Math" panose="02040503050406030204" pitchFamily="18" charset="0"/>
                                        </a:rPr>
                                        <m:t>1</m:t>
                                      </m:r>
                                    </m:sub>
                                  </m:sSub>
                                  <m:r>
                                    <a:rPr lang="en-IN" sz="1382" i="1">
                                      <a:solidFill>
                                        <a:srgbClr val="002060"/>
                                      </a:solidFill>
                                      <a:latin typeface="Cambria Math" panose="02040503050406030204" pitchFamily="18" charset="0"/>
                                    </a:rPr>
                                    <m:t>𝑥</m:t>
                                  </m:r>
                                </m:e>
                              </m:d>
                            </m:sup>
                          </m:sSup>
                        </m:den>
                      </m:f>
                    </m:oMath>
                  </m:oMathPara>
                </a14:m>
                <a:endParaRPr lang="en-US" sz="1382" dirty="0"/>
              </a:p>
            </p:txBody>
          </p:sp>
        </mc:Choice>
        <mc:Fallback xmlns="">
          <p:sp>
            <p:nvSpPr>
              <p:cNvPr id="10" name="Rectangle 9">
                <a:extLst>
                  <a:ext uri="{FF2B5EF4-FFF2-40B4-BE49-F238E27FC236}">
                    <a16:creationId xmlns:a16="http://schemas.microsoft.com/office/drawing/2014/main" id="{E26D733F-5FAA-4ABB-A98B-A1D0E22864E7}"/>
                  </a:ext>
                </a:extLst>
              </p:cNvPr>
              <p:cNvSpPr>
                <a:spLocks noRot="1" noChangeAspect="1" noMove="1" noResize="1" noEditPoints="1" noAdjustHandles="1" noChangeArrowheads="1" noChangeShapeType="1" noTextEdit="1"/>
              </p:cNvSpPr>
              <p:nvPr/>
            </p:nvSpPr>
            <p:spPr>
              <a:xfrm>
                <a:off x="2879185" y="2732863"/>
                <a:ext cx="2391167" cy="504177"/>
              </a:xfrm>
              <a:prstGeom prst="rect">
                <a:avLst/>
              </a:prstGeom>
              <a:blipFill>
                <a:blip r:embed="rId4"/>
                <a:stretch>
                  <a:fillRect b="-1205"/>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26D1BEDB-96C9-4415-BBC0-3B0995A0C35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9DAE8CCF-455C-47F0-B08B-AD9581994D8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1801294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D06EB5D-59F4-C242-AAD0-92B2B36F56F5}"/>
                  </a:ext>
                </a:extLst>
              </p:cNvPr>
              <p:cNvSpPr>
                <a:spLocks noGrp="1"/>
              </p:cNvSpPr>
              <p:nvPr>
                <p:ph type="title"/>
              </p:nvPr>
            </p:nvSpPr>
            <p:spPr>
              <a:xfrm>
                <a:off x="451010" y="403059"/>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a:t>
                </a:r>
              </a:p>
            </p:txBody>
          </p:sp>
        </mc:Choice>
        <mc:Fallback xmlns="">
          <p:sp>
            <p:nvSpPr>
              <p:cNvPr id="8"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451010" y="403059"/>
                <a:ext cx="8617932" cy="449094"/>
              </a:xfrm>
              <a:blipFill>
                <a:blip r:embed="rId2"/>
                <a:stretch>
                  <a:fillRect l="-2900" t="-37838" b="-52703"/>
                </a:stretch>
              </a:blipFill>
            </p:spPr>
            <p:txBody>
              <a:bodyPr/>
              <a:lstStyle/>
              <a:p>
                <a:r>
                  <a:rPr lang="en-IN">
                    <a:noFill/>
                  </a:rPr>
                  <a:t> </a:t>
                </a:r>
              </a:p>
            </p:txBody>
          </p:sp>
        </mc:Fallback>
      </mc:AlternateContent>
      <p:cxnSp>
        <p:nvCxnSpPr>
          <p:cNvPr id="9" name="Straight Connector 8"/>
          <p:cNvCxnSpPr/>
          <p:nvPr/>
        </p:nvCxnSpPr>
        <p:spPr>
          <a:xfrm>
            <a:off x="275482" y="90686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B5485EF-E820-EA46-8F56-4D47C96E7E3C}"/>
              </a:ext>
            </a:extLst>
          </p:cNvPr>
          <p:cNvSpPr>
            <a:spLocks noGrp="1"/>
          </p:cNvSpPr>
          <p:nvPr>
            <p:ph idx="1"/>
          </p:nvPr>
        </p:nvSpPr>
        <p:spPr>
          <a:xfrm>
            <a:off x="344973" y="1188479"/>
            <a:ext cx="8311347" cy="1371839"/>
          </a:xfrm>
        </p:spPr>
        <p:txBody>
          <a:bodyPr>
            <a:normAutofit/>
          </a:bodyPr>
          <a:lstStyle/>
          <a:p>
            <a:pPr marL="0" indent="0" algn="just">
              <a:lnSpc>
                <a:spcPct val="150000"/>
              </a:lnSpc>
              <a:buNone/>
            </a:pPr>
            <a:r>
              <a:rPr lang="en-US" altLang="en-US" sz="1228" b="1" dirty="0"/>
              <a:t>Statement: </a:t>
            </a:r>
            <a:r>
              <a:rPr lang="en-US" altLang="en-US" sz="1228" b="1" dirty="0">
                <a:solidFill>
                  <a:srgbClr val="31859C"/>
                </a:solidFill>
              </a:rPr>
              <a:t>Time Magazine (2006) used data from the USA to compare whites and blacks opinions of the death penalty. The data consisted of responses from 32,937 participants collected between 1972 and 1996. The outcome variable was whether the respondent did or did not support the death penalty. The survey provided a table of the percentage of whites and blacks each year that supported the death penalty. </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197</a:t>
            </a:fld>
            <a:endParaRPr lang="en-US" altLang="en-US"/>
          </a:p>
        </p:txBody>
      </p:sp>
      <p:graphicFrame>
        <p:nvGraphicFramePr>
          <p:cNvPr id="11" name="Table 10">
            <a:extLst>
              <a:ext uri="{FF2B5EF4-FFF2-40B4-BE49-F238E27FC236}">
                <a16:creationId xmlns:a16="http://schemas.microsoft.com/office/drawing/2014/main" id="{07B88155-E472-2206-8524-3621DCC3C9BF}"/>
              </a:ext>
            </a:extLst>
          </p:cNvPr>
          <p:cNvGraphicFramePr>
            <a:graphicFrameLocks noGrp="1"/>
          </p:cNvGraphicFramePr>
          <p:nvPr>
            <p:extLst>
              <p:ext uri="{D42A27DB-BD31-4B8C-83A1-F6EECF244321}">
                <p14:modId xmlns:p14="http://schemas.microsoft.com/office/powerpoint/2010/main" val="3260183524"/>
              </p:ext>
            </p:extLst>
          </p:nvPr>
        </p:nvGraphicFramePr>
        <p:xfrm>
          <a:off x="1608580" y="2602819"/>
          <a:ext cx="2892066" cy="3066702"/>
        </p:xfrm>
        <a:graphic>
          <a:graphicData uri="http://schemas.openxmlformats.org/drawingml/2006/table">
            <a:tbl>
              <a:tblPr firstRow="1" bandRow="1">
                <a:tableStyleId>{5C22544A-7EE6-4342-B048-85BDC9FD1C3A}</a:tableStyleId>
              </a:tblPr>
              <a:tblGrid>
                <a:gridCol w="964022">
                  <a:extLst>
                    <a:ext uri="{9D8B030D-6E8A-4147-A177-3AD203B41FA5}">
                      <a16:colId xmlns:a16="http://schemas.microsoft.com/office/drawing/2014/main" val="2477936318"/>
                    </a:ext>
                  </a:extLst>
                </a:gridCol>
                <a:gridCol w="964022">
                  <a:extLst>
                    <a:ext uri="{9D8B030D-6E8A-4147-A177-3AD203B41FA5}">
                      <a16:colId xmlns:a16="http://schemas.microsoft.com/office/drawing/2014/main" val="1471381611"/>
                    </a:ext>
                  </a:extLst>
                </a:gridCol>
                <a:gridCol w="964022">
                  <a:extLst>
                    <a:ext uri="{9D8B030D-6E8A-4147-A177-3AD203B41FA5}">
                      <a16:colId xmlns:a16="http://schemas.microsoft.com/office/drawing/2014/main" val="1519720249"/>
                    </a:ext>
                  </a:extLst>
                </a:gridCol>
              </a:tblGrid>
              <a:tr h="257441">
                <a:tc>
                  <a:txBody>
                    <a:bodyPr/>
                    <a:lstStyle/>
                    <a:p>
                      <a:pPr algn="ctr"/>
                      <a:r>
                        <a:rPr lang="en-US" sz="12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White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583888"/>
                  </a:ext>
                </a:extLst>
              </a:tr>
              <a:tr h="216097">
                <a:tc>
                  <a:txBody>
                    <a:bodyPr/>
                    <a:lstStyle/>
                    <a:p>
                      <a:pPr algn="ctr" fontAlgn="b"/>
                      <a:r>
                        <a:rPr lang="en-US" sz="1200" b="0" i="0" u="none" strike="noStrike" dirty="0">
                          <a:solidFill>
                            <a:srgbClr val="000000"/>
                          </a:solidFill>
                          <a:effectLst/>
                          <a:latin typeface="Calibri" panose="020F0502020204030204" pitchFamily="34" charset="0"/>
                        </a:rPr>
                        <a:t>1972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823696"/>
                  </a:ext>
                </a:extLst>
              </a:tr>
              <a:tr h="216097">
                <a:tc>
                  <a:txBody>
                    <a:bodyPr/>
                    <a:lstStyle/>
                    <a:p>
                      <a:pPr algn="ctr" fontAlgn="b"/>
                      <a:r>
                        <a:rPr lang="en-US" sz="1200" b="0" i="0" u="none" strike="noStrike">
                          <a:solidFill>
                            <a:srgbClr val="000000"/>
                          </a:solidFill>
                          <a:effectLst/>
                          <a:latin typeface="Calibri" panose="020F0502020204030204" pitchFamily="34" charset="0"/>
                        </a:rPr>
                        <a:t>1973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63.6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35.8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167512"/>
                  </a:ext>
                </a:extLst>
              </a:tr>
              <a:tr h="216097">
                <a:tc>
                  <a:txBody>
                    <a:bodyPr/>
                    <a:lstStyle/>
                    <a:p>
                      <a:pPr algn="ctr" fontAlgn="b"/>
                      <a:r>
                        <a:rPr lang="en-US" sz="1200" b="0" i="0" u="none" strike="noStrike">
                          <a:solidFill>
                            <a:srgbClr val="000000"/>
                          </a:solidFill>
                          <a:effectLst/>
                          <a:latin typeface="Calibri" panose="020F0502020204030204" pitchFamily="34" charset="0"/>
                        </a:rPr>
                        <a:t>1974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66.3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253876"/>
                  </a:ext>
                </a:extLst>
              </a:tr>
              <a:tr h="216097">
                <a:tc>
                  <a:txBody>
                    <a:bodyPr/>
                    <a:lstStyle/>
                    <a:p>
                      <a:pPr algn="ctr" fontAlgn="b"/>
                      <a:r>
                        <a:rPr lang="en-US" sz="1200" b="0" i="0" u="none" strike="noStrike">
                          <a:solidFill>
                            <a:srgbClr val="000000"/>
                          </a:solidFill>
                          <a:effectLst/>
                          <a:latin typeface="Calibri" panose="020F0502020204030204" pitchFamily="34" charset="0"/>
                        </a:rPr>
                        <a:t>1975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63.2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31.9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372430"/>
                  </a:ext>
                </a:extLst>
              </a:tr>
              <a:tr h="216097">
                <a:tc>
                  <a:txBody>
                    <a:bodyPr/>
                    <a:lstStyle/>
                    <a:p>
                      <a:pPr algn="ctr" fontAlgn="b"/>
                      <a:r>
                        <a:rPr lang="en-US" sz="1200" b="0" i="0" u="none" strike="noStrike">
                          <a:solidFill>
                            <a:srgbClr val="000000"/>
                          </a:solidFill>
                          <a:effectLst/>
                          <a:latin typeface="Calibri" panose="020F0502020204030204" pitchFamily="34" charset="0"/>
                        </a:rPr>
                        <a:t>1976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41.1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160873"/>
                  </a:ext>
                </a:extLst>
              </a:tr>
              <a:tr h="216097">
                <a:tc>
                  <a:txBody>
                    <a:bodyPr/>
                    <a:lstStyle/>
                    <a:p>
                      <a:pPr algn="ctr" fontAlgn="b"/>
                      <a:r>
                        <a:rPr lang="en-US" sz="1200" b="0" i="0" u="none" strike="noStrike">
                          <a:solidFill>
                            <a:srgbClr val="000000"/>
                          </a:solidFill>
                          <a:effectLst/>
                          <a:latin typeface="Calibri" panose="020F0502020204030204" pitchFamily="34" charset="0"/>
                        </a:rPr>
                        <a:t>1977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41.6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641277"/>
                  </a:ext>
                </a:extLst>
              </a:tr>
              <a:tr h="216097">
                <a:tc>
                  <a:txBody>
                    <a:bodyPr/>
                    <a:lstStyle/>
                    <a:p>
                      <a:pPr algn="ctr" fontAlgn="b"/>
                      <a:r>
                        <a:rPr lang="en-US" sz="1200" b="0" i="0" u="none" strike="noStrike">
                          <a:solidFill>
                            <a:srgbClr val="000000"/>
                          </a:solidFill>
                          <a:effectLst/>
                          <a:latin typeface="Calibri" panose="020F0502020204030204" pitchFamily="34" charset="0"/>
                        </a:rPr>
                        <a:t>1978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669700"/>
                  </a:ext>
                </a:extLst>
              </a:tr>
              <a:tr h="216097">
                <a:tc>
                  <a:txBody>
                    <a:bodyPr/>
                    <a:lstStyle/>
                    <a:p>
                      <a:pPr algn="ctr" fontAlgn="b"/>
                      <a:r>
                        <a:rPr lang="en-US" sz="1200" b="0" i="0" u="none" strike="noStrike">
                          <a:solidFill>
                            <a:srgbClr val="000000"/>
                          </a:solidFill>
                          <a:effectLst/>
                          <a:latin typeface="Calibri" panose="020F0502020204030204" pitchFamily="34" charset="0"/>
                        </a:rPr>
                        <a:t>1980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184836"/>
                  </a:ext>
                </a:extLst>
              </a:tr>
              <a:tr h="216097">
                <a:tc>
                  <a:txBody>
                    <a:bodyPr/>
                    <a:lstStyle/>
                    <a:p>
                      <a:pPr algn="ctr" fontAlgn="b"/>
                      <a:r>
                        <a:rPr lang="en-US" sz="1200" b="0" i="0" u="none" strike="noStrike">
                          <a:solidFill>
                            <a:srgbClr val="000000"/>
                          </a:solidFill>
                          <a:effectLst/>
                          <a:latin typeface="Calibri" panose="020F0502020204030204" pitchFamily="34" charset="0"/>
                        </a:rPr>
                        <a:t>1982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5620542"/>
                  </a:ext>
                </a:extLst>
              </a:tr>
              <a:tr h="216097">
                <a:tc>
                  <a:txBody>
                    <a:bodyPr/>
                    <a:lstStyle/>
                    <a:p>
                      <a:pPr algn="ctr" fontAlgn="b"/>
                      <a:r>
                        <a:rPr lang="en-US" sz="1200" b="0" i="0" u="none" strike="noStrike">
                          <a:solidFill>
                            <a:srgbClr val="000000"/>
                          </a:solidFill>
                          <a:effectLst/>
                          <a:latin typeface="Calibri" panose="020F0502020204030204" pitchFamily="34" charset="0"/>
                        </a:rPr>
                        <a:t>1983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358514"/>
                  </a:ext>
                </a:extLst>
              </a:tr>
              <a:tr h="216097">
                <a:tc>
                  <a:txBody>
                    <a:bodyPr/>
                    <a:lstStyle/>
                    <a:p>
                      <a:pPr algn="ctr" fontAlgn="b"/>
                      <a:r>
                        <a:rPr lang="en-US" sz="1200" b="0" i="0" u="none" strike="noStrike">
                          <a:solidFill>
                            <a:srgbClr val="000000"/>
                          </a:solidFill>
                          <a:effectLst/>
                          <a:latin typeface="Calibri" panose="020F0502020204030204" pitchFamily="34" charset="0"/>
                        </a:rPr>
                        <a:t>1984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43.5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01435"/>
                  </a:ext>
                </a:extLst>
              </a:tr>
              <a:tr h="216097">
                <a:tc>
                  <a:txBody>
                    <a:bodyPr/>
                    <a:lstStyle/>
                    <a:p>
                      <a:pPr algn="ctr" fontAlgn="b"/>
                      <a:r>
                        <a:rPr lang="en-US" sz="1200" b="0" i="0" u="none" strike="noStrike">
                          <a:solidFill>
                            <a:srgbClr val="000000"/>
                          </a:solidFill>
                          <a:effectLst/>
                          <a:latin typeface="Calibri" panose="020F0502020204030204" pitchFamily="34" charset="0"/>
                        </a:rPr>
                        <a:t>1985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49.7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638277"/>
                  </a:ext>
                </a:extLst>
              </a:tr>
              <a:tr h="216097">
                <a:tc>
                  <a:txBody>
                    <a:bodyPr/>
                    <a:lstStyle/>
                    <a:p>
                      <a:pPr algn="ctr" fontAlgn="b"/>
                      <a:r>
                        <a:rPr lang="en-US" sz="1200" b="0" i="0" u="none" strike="noStrike">
                          <a:solidFill>
                            <a:srgbClr val="000000"/>
                          </a:solidFill>
                          <a:effectLst/>
                          <a:latin typeface="Calibri" panose="020F0502020204030204" pitchFamily="34" charset="0"/>
                        </a:rPr>
                        <a:t>1986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638486"/>
                  </a:ext>
                </a:extLst>
              </a:tr>
            </a:tbl>
          </a:graphicData>
        </a:graphic>
      </p:graphicFrame>
      <p:graphicFrame>
        <p:nvGraphicFramePr>
          <p:cNvPr id="12" name="Table 11">
            <a:extLst>
              <a:ext uri="{FF2B5EF4-FFF2-40B4-BE49-F238E27FC236}">
                <a16:creationId xmlns:a16="http://schemas.microsoft.com/office/drawing/2014/main" id="{47678862-3575-69F2-2704-BFF3921FAAAD}"/>
              </a:ext>
            </a:extLst>
          </p:cNvPr>
          <p:cNvGraphicFramePr>
            <a:graphicFrameLocks noGrp="1"/>
          </p:cNvGraphicFramePr>
          <p:nvPr>
            <p:extLst>
              <p:ext uri="{D42A27DB-BD31-4B8C-83A1-F6EECF244321}">
                <p14:modId xmlns:p14="http://schemas.microsoft.com/office/powerpoint/2010/main" val="2829414805"/>
              </p:ext>
            </p:extLst>
          </p:nvPr>
        </p:nvGraphicFramePr>
        <p:xfrm>
          <a:off x="4584448" y="2602819"/>
          <a:ext cx="2834385" cy="2236453"/>
        </p:xfrm>
        <a:graphic>
          <a:graphicData uri="http://schemas.openxmlformats.org/drawingml/2006/table">
            <a:tbl>
              <a:tblPr firstRow="1" bandRow="1">
                <a:tableStyleId>{5C22544A-7EE6-4342-B048-85BDC9FD1C3A}</a:tableStyleId>
              </a:tblPr>
              <a:tblGrid>
                <a:gridCol w="944795">
                  <a:extLst>
                    <a:ext uri="{9D8B030D-6E8A-4147-A177-3AD203B41FA5}">
                      <a16:colId xmlns:a16="http://schemas.microsoft.com/office/drawing/2014/main" val="2323945604"/>
                    </a:ext>
                  </a:extLst>
                </a:gridCol>
                <a:gridCol w="944795">
                  <a:extLst>
                    <a:ext uri="{9D8B030D-6E8A-4147-A177-3AD203B41FA5}">
                      <a16:colId xmlns:a16="http://schemas.microsoft.com/office/drawing/2014/main" val="3695285577"/>
                    </a:ext>
                  </a:extLst>
                </a:gridCol>
                <a:gridCol w="944795">
                  <a:extLst>
                    <a:ext uri="{9D8B030D-6E8A-4147-A177-3AD203B41FA5}">
                      <a16:colId xmlns:a16="http://schemas.microsoft.com/office/drawing/2014/main" val="2365814960"/>
                    </a:ext>
                  </a:extLst>
                </a:gridCol>
              </a:tblGrid>
              <a:tr h="280589">
                <a:tc>
                  <a:txBody>
                    <a:bodyPr/>
                    <a:lstStyle/>
                    <a:p>
                      <a:pPr algn="ctr"/>
                      <a:r>
                        <a:rPr lang="en-US" sz="12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White</a:t>
                      </a:r>
                      <a:r>
                        <a:rPr lang="en-US" sz="1200" baseline="0" dirty="0"/>
                        <a:t> </a:t>
                      </a:r>
                      <a:r>
                        <a:rPr lang="en-US" sz="1200" dirty="0"/>
                        <a:t>(%)</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290459"/>
                  </a:ext>
                </a:extLst>
              </a:tr>
              <a:tr h="244483">
                <a:tc>
                  <a:txBody>
                    <a:bodyPr/>
                    <a:lstStyle/>
                    <a:p>
                      <a:pPr algn="ctr" fontAlgn="b"/>
                      <a:r>
                        <a:rPr lang="en-US" sz="1200" b="0" i="0" u="none" strike="noStrike" dirty="0">
                          <a:solidFill>
                            <a:srgbClr val="000000"/>
                          </a:solidFill>
                          <a:effectLst/>
                          <a:latin typeface="Calibri" panose="020F0502020204030204" pitchFamily="34" charset="0"/>
                        </a:rPr>
                        <a:t>1987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73.7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60485"/>
                  </a:ext>
                </a:extLst>
              </a:tr>
              <a:tr h="244483">
                <a:tc>
                  <a:txBody>
                    <a:bodyPr/>
                    <a:lstStyle/>
                    <a:p>
                      <a:pPr algn="ctr" fontAlgn="b"/>
                      <a:r>
                        <a:rPr lang="en-US" sz="1200" b="0" i="0" u="none" strike="noStrike">
                          <a:solidFill>
                            <a:srgbClr val="000000"/>
                          </a:solidFill>
                          <a:effectLst/>
                          <a:latin typeface="Calibri" panose="020F0502020204030204" pitchFamily="34" charset="0"/>
                        </a:rPr>
                        <a:t>1988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177634"/>
                  </a:ext>
                </a:extLst>
              </a:tr>
              <a:tr h="244483">
                <a:tc>
                  <a:txBody>
                    <a:bodyPr/>
                    <a:lstStyle/>
                    <a:p>
                      <a:pPr algn="ctr" fontAlgn="b"/>
                      <a:r>
                        <a:rPr lang="en-US" sz="1200" b="0" i="0" u="none" strike="noStrike">
                          <a:solidFill>
                            <a:srgbClr val="000000"/>
                          </a:solidFill>
                          <a:effectLst/>
                          <a:latin typeface="Calibri" panose="020F0502020204030204" pitchFamily="34" charset="0"/>
                        </a:rPr>
                        <a:t>1989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76.5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386431"/>
                  </a:ext>
                </a:extLst>
              </a:tr>
              <a:tr h="244483">
                <a:tc>
                  <a:txBody>
                    <a:bodyPr/>
                    <a:lstStyle/>
                    <a:p>
                      <a:pPr algn="ctr" fontAlgn="b"/>
                      <a:r>
                        <a:rPr lang="en-US" sz="1200" b="0" i="0" u="none" strike="noStrike">
                          <a:solidFill>
                            <a:srgbClr val="000000"/>
                          </a:solidFill>
                          <a:effectLst/>
                          <a:latin typeface="Calibri" panose="020F0502020204030204" pitchFamily="34" charset="0"/>
                        </a:rPr>
                        <a:t>1990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52.3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553090"/>
                  </a:ext>
                </a:extLst>
              </a:tr>
              <a:tr h="244483">
                <a:tc>
                  <a:txBody>
                    <a:bodyPr/>
                    <a:lstStyle/>
                    <a:p>
                      <a:pPr algn="ctr" fontAlgn="b"/>
                      <a:r>
                        <a:rPr lang="en-US" sz="1200" b="0" i="0" u="none" strike="noStrike">
                          <a:solidFill>
                            <a:srgbClr val="000000"/>
                          </a:solidFill>
                          <a:effectLst/>
                          <a:latin typeface="Calibri" panose="020F0502020204030204" pitchFamily="34" charset="0"/>
                        </a:rPr>
                        <a:t>1991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71.4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0215083"/>
                  </a:ext>
                </a:extLst>
              </a:tr>
              <a:tr h="244483">
                <a:tc>
                  <a:txBody>
                    <a:bodyPr/>
                    <a:lstStyle/>
                    <a:p>
                      <a:pPr algn="ctr" fontAlgn="b"/>
                      <a:r>
                        <a:rPr lang="en-US" sz="1200" b="0" i="0" u="none" strike="noStrike">
                          <a:solidFill>
                            <a:srgbClr val="000000"/>
                          </a:solidFill>
                          <a:effectLst/>
                          <a:latin typeface="Calibri" panose="020F0502020204030204" pitchFamily="34" charset="0"/>
                        </a:rPr>
                        <a:t>1993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51.5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162396"/>
                  </a:ext>
                </a:extLst>
              </a:tr>
              <a:tr h="244483">
                <a:tc>
                  <a:txBody>
                    <a:bodyPr/>
                    <a:lstStyle/>
                    <a:p>
                      <a:pPr algn="ctr" fontAlgn="b"/>
                      <a:r>
                        <a:rPr lang="en-US" sz="1200" b="0" i="0" u="none" strike="noStrike">
                          <a:solidFill>
                            <a:srgbClr val="000000"/>
                          </a:solidFill>
                          <a:effectLst/>
                          <a:latin typeface="Calibri" panose="020F0502020204030204" pitchFamily="34" charset="0"/>
                        </a:rPr>
                        <a:t>1994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50.7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166744"/>
                  </a:ext>
                </a:extLst>
              </a:tr>
              <a:tr h="244483">
                <a:tc>
                  <a:txBody>
                    <a:bodyPr/>
                    <a:lstStyle/>
                    <a:p>
                      <a:pPr algn="ctr" fontAlgn="b"/>
                      <a:r>
                        <a:rPr lang="en-US" sz="1200" b="0" i="0" u="none" strike="noStrike">
                          <a:solidFill>
                            <a:srgbClr val="000000"/>
                          </a:solidFill>
                          <a:effectLst/>
                          <a:latin typeface="Calibri" panose="020F0502020204030204" pitchFamily="34" charset="0"/>
                        </a:rPr>
                        <a:t>1996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50.3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944517"/>
                  </a:ext>
                </a:extLst>
              </a:tr>
            </a:tbl>
          </a:graphicData>
        </a:graphic>
      </p:graphicFrame>
      <p:sp>
        <p:nvSpPr>
          <p:cNvPr id="3" name="Date Placeholder 2">
            <a:extLst>
              <a:ext uri="{FF2B5EF4-FFF2-40B4-BE49-F238E27FC236}">
                <a16:creationId xmlns:a16="http://schemas.microsoft.com/office/drawing/2014/main" id="{D0A70C7A-F765-45D3-AA16-ABFAD0CBFAB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5ED6AE45-73E5-46A0-8D79-BEA29BAFA3A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9473377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D06EB5D-59F4-C242-AAD0-92B2B36F56F5}"/>
                  </a:ext>
                </a:extLst>
              </p:cNvPr>
              <p:cNvSpPr>
                <a:spLocks noGrp="1"/>
              </p:cNvSpPr>
              <p:nvPr>
                <p:ph type="title"/>
              </p:nvPr>
            </p:nvSpPr>
            <p:spPr>
              <a:xfrm>
                <a:off x="451010" y="345065"/>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a:t>
                </a:r>
              </a:p>
            </p:txBody>
          </p:sp>
        </mc:Choice>
        <mc:Fallback xmlns="">
          <p:sp>
            <p:nvSpPr>
              <p:cNvPr id="8"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451010" y="345065"/>
                <a:ext cx="8617932" cy="449094"/>
              </a:xfrm>
              <a:blipFill>
                <a:blip r:embed="rId2"/>
                <a:stretch>
                  <a:fillRect l="-2900" t="-38356" b="-54795"/>
                </a:stretch>
              </a:blipFill>
            </p:spPr>
            <p:txBody>
              <a:bodyPr/>
              <a:lstStyle/>
              <a:p>
                <a:r>
                  <a:rPr lang="en-IN">
                    <a:noFill/>
                  </a:rPr>
                  <a:t> </a:t>
                </a:r>
              </a:p>
            </p:txBody>
          </p:sp>
        </mc:Fallback>
      </mc:AlternateContent>
      <p:cxnSp>
        <p:nvCxnSpPr>
          <p:cNvPr id="9" name="Straight Connector 8"/>
          <p:cNvCxnSpPr/>
          <p:nvPr/>
        </p:nvCxnSpPr>
        <p:spPr>
          <a:xfrm>
            <a:off x="275482" y="85809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3F16C62-74F9-954B-9E1B-9AE20EE944DD}" type="slidenum">
              <a:rPr lang="en-US" altLang="en-US" smtClean="0"/>
              <a:pPr/>
              <a:t>198</a:t>
            </a:fld>
            <a:endParaRPr lang="en-US" altLang="en-US"/>
          </a:p>
        </p:txBody>
      </p:sp>
      <p:graphicFrame>
        <p:nvGraphicFramePr>
          <p:cNvPr id="6" name="Table 5"/>
          <p:cNvGraphicFramePr>
            <a:graphicFrameLocks noGrp="1"/>
          </p:cNvGraphicFramePr>
          <p:nvPr>
            <p:extLst>
              <p:ext uri="{D42A27DB-BD31-4B8C-83A1-F6EECF244321}">
                <p14:modId xmlns:p14="http://schemas.microsoft.com/office/powerpoint/2010/main" val="2569835135"/>
              </p:ext>
            </p:extLst>
          </p:nvPr>
        </p:nvGraphicFramePr>
        <p:xfrm>
          <a:off x="1721440" y="2240085"/>
          <a:ext cx="2892066" cy="3066702"/>
        </p:xfrm>
        <a:graphic>
          <a:graphicData uri="http://schemas.openxmlformats.org/drawingml/2006/table">
            <a:tbl>
              <a:tblPr firstRow="1" bandRow="1">
                <a:tableStyleId>{5C22544A-7EE6-4342-B048-85BDC9FD1C3A}</a:tableStyleId>
              </a:tblPr>
              <a:tblGrid>
                <a:gridCol w="964022">
                  <a:extLst>
                    <a:ext uri="{9D8B030D-6E8A-4147-A177-3AD203B41FA5}">
                      <a16:colId xmlns:a16="http://schemas.microsoft.com/office/drawing/2014/main" val="2477936318"/>
                    </a:ext>
                  </a:extLst>
                </a:gridCol>
                <a:gridCol w="964022">
                  <a:extLst>
                    <a:ext uri="{9D8B030D-6E8A-4147-A177-3AD203B41FA5}">
                      <a16:colId xmlns:a16="http://schemas.microsoft.com/office/drawing/2014/main" val="1471381611"/>
                    </a:ext>
                  </a:extLst>
                </a:gridCol>
                <a:gridCol w="964022">
                  <a:extLst>
                    <a:ext uri="{9D8B030D-6E8A-4147-A177-3AD203B41FA5}">
                      <a16:colId xmlns:a16="http://schemas.microsoft.com/office/drawing/2014/main" val="1519720249"/>
                    </a:ext>
                  </a:extLst>
                </a:gridCol>
              </a:tblGrid>
              <a:tr h="257441">
                <a:tc>
                  <a:txBody>
                    <a:bodyPr/>
                    <a:lstStyle/>
                    <a:p>
                      <a:pPr algn="ctr"/>
                      <a:r>
                        <a:rPr lang="en-US" sz="12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White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583888"/>
                  </a:ext>
                </a:extLst>
              </a:tr>
              <a:tr h="216097">
                <a:tc>
                  <a:txBody>
                    <a:bodyPr/>
                    <a:lstStyle/>
                    <a:p>
                      <a:pPr algn="ctr" fontAlgn="b"/>
                      <a:r>
                        <a:rPr lang="en-US" sz="1200" b="0" i="0" u="none" strike="noStrike" dirty="0">
                          <a:solidFill>
                            <a:srgbClr val="000000"/>
                          </a:solidFill>
                          <a:effectLst/>
                          <a:latin typeface="Calibri" panose="020F0502020204030204" pitchFamily="34" charset="0"/>
                        </a:rPr>
                        <a:t>1972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823696"/>
                  </a:ext>
                </a:extLst>
              </a:tr>
              <a:tr h="216097">
                <a:tc>
                  <a:txBody>
                    <a:bodyPr/>
                    <a:lstStyle/>
                    <a:p>
                      <a:pPr algn="ctr" fontAlgn="b"/>
                      <a:r>
                        <a:rPr lang="en-US" sz="1200" b="0" i="0" u="none" strike="noStrike">
                          <a:solidFill>
                            <a:srgbClr val="000000"/>
                          </a:solidFill>
                          <a:effectLst/>
                          <a:latin typeface="Calibri" panose="020F0502020204030204" pitchFamily="34" charset="0"/>
                        </a:rPr>
                        <a:t>1973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63.6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35.8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167512"/>
                  </a:ext>
                </a:extLst>
              </a:tr>
              <a:tr h="216097">
                <a:tc>
                  <a:txBody>
                    <a:bodyPr/>
                    <a:lstStyle/>
                    <a:p>
                      <a:pPr algn="ctr" fontAlgn="b"/>
                      <a:r>
                        <a:rPr lang="en-US" sz="1200" b="0" i="0" u="none" strike="noStrike">
                          <a:solidFill>
                            <a:srgbClr val="000000"/>
                          </a:solidFill>
                          <a:effectLst/>
                          <a:latin typeface="Calibri" panose="020F0502020204030204" pitchFamily="34" charset="0"/>
                        </a:rPr>
                        <a:t>1974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253876"/>
                  </a:ext>
                </a:extLst>
              </a:tr>
              <a:tr h="216097">
                <a:tc>
                  <a:txBody>
                    <a:bodyPr/>
                    <a:lstStyle/>
                    <a:p>
                      <a:pPr algn="ctr" fontAlgn="b"/>
                      <a:r>
                        <a:rPr lang="en-US" sz="1200" b="0" i="0" u="none" strike="noStrike">
                          <a:solidFill>
                            <a:srgbClr val="000000"/>
                          </a:solidFill>
                          <a:effectLst/>
                          <a:latin typeface="Calibri" panose="020F0502020204030204" pitchFamily="34" charset="0"/>
                        </a:rPr>
                        <a:t>1975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31.9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372430"/>
                  </a:ext>
                </a:extLst>
              </a:tr>
              <a:tr h="216097">
                <a:tc>
                  <a:txBody>
                    <a:bodyPr/>
                    <a:lstStyle/>
                    <a:p>
                      <a:pPr algn="ctr" fontAlgn="b"/>
                      <a:r>
                        <a:rPr lang="en-US" sz="1200" b="0" i="0" u="none" strike="noStrike">
                          <a:solidFill>
                            <a:srgbClr val="000000"/>
                          </a:solidFill>
                          <a:effectLst/>
                          <a:latin typeface="Calibri" panose="020F0502020204030204" pitchFamily="34" charset="0"/>
                        </a:rPr>
                        <a:t>1976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41.1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160873"/>
                  </a:ext>
                </a:extLst>
              </a:tr>
              <a:tr h="216097">
                <a:tc>
                  <a:txBody>
                    <a:bodyPr/>
                    <a:lstStyle/>
                    <a:p>
                      <a:pPr algn="ctr" fontAlgn="b"/>
                      <a:r>
                        <a:rPr lang="en-US" sz="1200" b="0" i="0" u="none" strike="noStrike">
                          <a:solidFill>
                            <a:srgbClr val="000000"/>
                          </a:solidFill>
                          <a:effectLst/>
                          <a:latin typeface="Calibri" panose="020F0502020204030204" pitchFamily="34" charset="0"/>
                        </a:rPr>
                        <a:t>1977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41.6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641277"/>
                  </a:ext>
                </a:extLst>
              </a:tr>
              <a:tr h="216097">
                <a:tc>
                  <a:txBody>
                    <a:bodyPr/>
                    <a:lstStyle/>
                    <a:p>
                      <a:pPr algn="ctr" fontAlgn="b"/>
                      <a:r>
                        <a:rPr lang="en-US" sz="1200" b="0" i="0" u="none" strike="noStrike">
                          <a:solidFill>
                            <a:srgbClr val="000000"/>
                          </a:solidFill>
                          <a:effectLst/>
                          <a:latin typeface="Calibri" panose="020F0502020204030204" pitchFamily="34" charset="0"/>
                        </a:rPr>
                        <a:t>1978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69.4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669700"/>
                  </a:ext>
                </a:extLst>
              </a:tr>
              <a:tr h="216097">
                <a:tc>
                  <a:txBody>
                    <a:bodyPr/>
                    <a:lstStyle/>
                    <a:p>
                      <a:pPr algn="ctr" fontAlgn="b"/>
                      <a:r>
                        <a:rPr lang="en-US" sz="1200" b="0" i="0" u="none" strike="noStrike">
                          <a:solidFill>
                            <a:srgbClr val="000000"/>
                          </a:solidFill>
                          <a:effectLst/>
                          <a:latin typeface="Calibri" panose="020F0502020204030204" pitchFamily="34" charset="0"/>
                        </a:rPr>
                        <a:t>1980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184836"/>
                  </a:ext>
                </a:extLst>
              </a:tr>
              <a:tr h="216097">
                <a:tc>
                  <a:txBody>
                    <a:bodyPr/>
                    <a:lstStyle/>
                    <a:p>
                      <a:pPr algn="ctr" fontAlgn="b"/>
                      <a:r>
                        <a:rPr lang="en-US" sz="1200" b="0" i="0" u="none" strike="noStrike">
                          <a:solidFill>
                            <a:srgbClr val="000000"/>
                          </a:solidFill>
                          <a:effectLst/>
                          <a:latin typeface="Calibri" panose="020F0502020204030204" pitchFamily="34" charset="0"/>
                        </a:rPr>
                        <a:t>1982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5620542"/>
                  </a:ext>
                </a:extLst>
              </a:tr>
              <a:tr h="216097">
                <a:tc>
                  <a:txBody>
                    <a:bodyPr/>
                    <a:lstStyle/>
                    <a:p>
                      <a:pPr algn="ctr" fontAlgn="b"/>
                      <a:r>
                        <a:rPr lang="en-US" sz="1200" b="0" i="0" u="none" strike="noStrike">
                          <a:solidFill>
                            <a:srgbClr val="000000"/>
                          </a:solidFill>
                          <a:effectLst/>
                          <a:latin typeface="Calibri" panose="020F0502020204030204" pitchFamily="34" charset="0"/>
                        </a:rPr>
                        <a:t>1983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358514"/>
                  </a:ext>
                </a:extLst>
              </a:tr>
              <a:tr h="216097">
                <a:tc>
                  <a:txBody>
                    <a:bodyPr/>
                    <a:lstStyle/>
                    <a:p>
                      <a:pPr algn="ctr" fontAlgn="b"/>
                      <a:r>
                        <a:rPr lang="en-US" sz="1200" b="0" i="0" u="none" strike="noStrike">
                          <a:solidFill>
                            <a:srgbClr val="000000"/>
                          </a:solidFill>
                          <a:effectLst/>
                          <a:latin typeface="Calibri" panose="020F0502020204030204" pitchFamily="34" charset="0"/>
                        </a:rPr>
                        <a:t>1984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43.5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01435"/>
                  </a:ext>
                </a:extLst>
              </a:tr>
              <a:tr h="216097">
                <a:tc>
                  <a:txBody>
                    <a:bodyPr/>
                    <a:lstStyle/>
                    <a:p>
                      <a:pPr algn="ctr" fontAlgn="b"/>
                      <a:r>
                        <a:rPr lang="en-US" sz="1200" b="0" i="0" u="none" strike="noStrike">
                          <a:solidFill>
                            <a:srgbClr val="000000"/>
                          </a:solidFill>
                          <a:effectLst/>
                          <a:latin typeface="Calibri" panose="020F0502020204030204" pitchFamily="34" charset="0"/>
                        </a:rPr>
                        <a:t>1985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49.7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638277"/>
                  </a:ext>
                </a:extLst>
              </a:tr>
              <a:tr h="216097">
                <a:tc>
                  <a:txBody>
                    <a:bodyPr/>
                    <a:lstStyle/>
                    <a:p>
                      <a:pPr algn="ctr" fontAlgn="b"/>
                      <a:r>
                        <a:rPr lang="en-US" sz="1200" b="0" i="0" u="none" strike="noStrike">
                          <a:solidFill>
                            <a:srgbClr val="000000"/>
                          </a:solidFill>
                          <a:effectLst/>
                          <a:latin typeface="Calibri" panose="020F0502020204030204" pitchFamily="34" charset="0"/>
                        </a:rPr>
                        <a:t>1986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6384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739940519"/>
              </p:ext>
            </p:extLst>
          </p:nvPr>
        </p:nvGraphicFramePr>
        <p:xfrm>
          <a:off x="4672599" y="2240085"/>
          <a:ext cx="2624313" cy="2363587"/>
        </p:xfrm>
        <a:graphic>
          <a:graphicData uri="http://schemas.openxmlformats.org/drawingml/2006/table">
            <a:tbl>
              <a:tblPr firstRow="1" bandRow="1">
                <a:tableStyleId>{5C22544A-7EE6-4342-B048-85BDC9FD1C3A}</a:tableStyleId>
              </a:tblPr>
              <a:tblGrid>
                <a:gridCol w="874771">
                  <a:extLst>
                    <a:ext uri="{9D8B030D-6E8A-4147-A177-3AD203B41FA5}">
                      <a16:colId xmlns:a16="http://schemas.microsoft.com/office/drawing/2014/main" val="2323945604"/>
                    </a:ext>
                  </a:extLst>
                </a:gridCol>
                <a:gridCol w="874771">
                  <a:extLst>
                    <a:ext uri="{9D8B030D-6E8A-4147-A177-3AD203B41FA5}">
                      <a16:colId xmlns:a16="http://schemas.microsoft.com/office/drawing/2014/main" val="3695285577"/>
                    </a:ext>
                  </a:extLst>
                </a:gridCol>
                <a:gridCol w="874771">
                  <a:extLst>
                    <a:ext uri="{9D8B030D-6E8A-4147-A177-3AD203B41FA5}">
                      <a16:colId xmlns:a16="http://schemas.microsoft.com/office/drawing/2014/main" val="2365814960"/>
                    </a:ext>
                  </a:extLst>
                </a:gridCol>
              </a:tblGrid>
              <a:tr h="289755">
                <a:tc>
                  <a:txBody>
                    <a:bodyPr/>
                    <a:lstStyle/>
                    <a:p>
                      <a:pPr algn="ctr"/>
                      <a:r>
                        <a:rPr lang="en-US" sz="12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White</a:t>
                      </a:r>
                      <a:r>
                        <a:rPr lang="en-US" sz="1200" baseline="0" dirty="0"/>
                        <a:t> </a:t>
                      </a:r>
                      <a:r>
                        <a:rPr lang="en-US" sz="1200" dirty="0"/>
                        <a:t>(%)</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290459"/>
                  </a:ext>
                </a:extLst>
              </a:tr>
              <a:tr h="259229">
                <a:tc>
                  <a:txBody>
                    <a:bodyPr/>
                    <a:lstStyle/>
                    <a:p>
                      <a:pPr algn="ctr" fontAlgn="b"/>
                      <a:r>
                        <a:rPr lang="en-US" sz="1200" b="0" i="0" u="none" strike="noStrike" dirty="0">
                          <a:solidFill>
                            <a:srgbClr val="000000"/>
                          </a:solidFill>
                          <a:effectLst/>
                          <a:latin typeface="Calibri" panose="020F0502020204030204" pitchFamily="34" charset="0"/>
                        </a:rPr>
                        <a:t>1987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73.7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60485"/>
                  </a:ext>
                </a:extLst>
              </a:tr>
              <a:tr h="259229">
                <a:tc>
                  <a:txBody>
                    <a:bodyPr/>
                    <a:lstStyle/>
                    <a:p>
                      <a:pPr algn="ctr" fontAlgn="b"/>
                      <a:r>
                        <a:rPr lang="en-US" sz="1200" b="0" i="0" u="none" strike="noStrike">
                          <a:solidFill>
                            <a:srgbClr val="000000"/>
                          </a:solidFill>
                          <a:effectLst/>
                          <a:latin typeface="Calibri" panose="020F0502020204030204" pitchFamily="34" charset="0"/>
                        </a:rPr>
                        <a:t>1988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177634"/>
                  </a:ext>
                </a:extLst>
              </a:tr>
              <a:tr h="259229">
                <a:tc>
                  <a:txBody>
                    <a:bodyPr/>
                    <a:lstStyle/>
                    <a:p>
                      <a:pPr algn="ctr" fontAlgn="b"/>
                      <a:r>
                        <a:rPr lang="en-US" sz="1200" b="0" i="0" u="none" strike="noStrike">
                          <a:solidFill>
                            <a:srgbClr val="000000"/>
                          </a:solidFill>
                          <a:effectLst/>
                          <a:latin typeface="Calibri" panose="020F0502020204030204" pitchFamily="34" charset="0"/>
                        </a:rPr>
                        <a:t>1989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76.5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56.1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386431"/>
                  </a:ext>
                </a:extLst>
              </a:tr>
              <a:tr h="259229">
                <a:tc>
                  <a:txBody>
                    <a:bodyPr/>
                    <a:lstStyle/>
                    <a:p>
                      <a:pPr algn="ctr" fontAlgn="b"/>
                      <a:r>
                        <a:rPr lang="en-US" sz="1200" b="0" i="0" u="none" strike="noStrike">
                          <a:solidFill>
                            <a:srgbClr val="000000"/>
                          </a:solidFill>
                          <a:effectLst/>
                          <a:latin typeface="Calibri" panose="020F0502020204030204" pitchFamily="34" charset="0"/>
                        </a:rPr>
                        <a:t>1990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52.3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553090"/>
                  </a:ext>
                </a:extLst>
              </a:tr>
              <a:tr h="259229">
                <a:tc>
                  <a:txBody>
                    <a:bodyPr/>
                    <a:lstStyle/>
                    <a:p>
                      <a:pPr algn="ctr" fontAlgn="b"/>
                      <a:r>
                        <a:rPr lang="en-US" sz="1200" b="0" i="0" u="none" strike="noStrike">
                          <a:solidFill>
                            <a:srgbClr val="000000"/>
                          </a:solidFill>
                          <a:effectLst/>
                          <a:latin typeface="Calibri" panose="020F0502020204030204" pitchFamily="34" charset="0"/>
                        </a:rPr>
                        <a:t>1991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71.4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0215083"/>
                  </a:ext>
                </a:extLst>
              </a:tr>
              <a:tr h="259229">
                <a:tc>
                  <a:txBody>
                    <a:bodyPr/>
                    <a:lstStyle/>
                    <a:p>
                      <a:pPr algn="ctr" fontAlgn="b"/>
                      <a:r>
                        <a:rPr lang="en-US" sz="1200" b="0" i="0" u="none" strike="noStrike">
                          <a:solidFill>
                            <a:srgbClr val="000000"/>
                          </a:solidFill>
                          <a:effectLst/>
                          <a:latin typeface="Calibri" panose="020F0502020204030204" pitchFamily="34" charset="0"/>
                        </a:rPr>
                        <a:t>1993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51.5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162396"/>
                  </a:ext>
                </a:extLst>
              </a:tr>
              <a:tr h="259229">
                <a:tc>
                  <a:txBody>
                    <a:bodyPr/>
                    <a:lstStyle/>
                    <a:p>
                      <a:pPr algn="ctr" fontAlgn="b"/>
                      <a:r>
                        <a:rPr lang="en-US" sz="1200" b="0" i="0" u="none" strike="noStrike">
                          <a:solidFill>
                            <a:srgbClr val="000000"/>
                          </a:solidFill>
                          <a:effectLst/>
                          <a:latin typeface="Calibri" panose="020F0502020204030204" pitchFamily="34" charset="0"/>
                        </a:rPr>
                        <a:t>1994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50.7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166744"/>
                  </a:ext>
                </a:extLst>
              </a:tr>
              <a:tr h="259229">
                <a:tc>
                  <a:txBody>
                    <a:bodyPr/>
                    <a:lstStyle/>
                    <a:p>
                      <a:pPr algn="ctr" fontAlgn="b"/>
                      <a:r>
                        <a:rPr lang="en-US" sz="1200" b="0" i="0" u="none" strike="noStrike" dirty="0">
                          <a:solidFill>
                            <a:srgbClr val="000000"/>
                          </a:solidFill>
                          <a:effectLst/>
                          <a:latin typeface="Calibri" panose="020F0502020204030204" pitchFamily="34" charset="0"/>
                        </a:rPr>
                        <a:t>1996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75.5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50.3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944517"/>
                  </a:ext>
                </a:extLst>
              </a:tr>
            </a:tbl>
          </a:graphicData>
        </a:graphic>
      </p:graphicFrame>
      <p:sp>
        <p:nvSpPr>
          <p:cNvPr id="11" name="TextBox 10">
            <a:extLst>
              <a:ext uri="{FF2B5EF4-FFF2-40B4-BE49-F238E27FC236}">
                <a16:creationId xmlns:a16="http://schemas.microsoft.com/office/drawing/2014/main" id="{83EA5CC9-EECC-E10F-5990-73096AD9A6D3}"/>
              </a:ext>
            </a:extLst>
          </p:cNvPr>
          <p:cNvSpPr txBox="1"/>
          <p:nvPr/>
        </p:nvSpPr>
        <p:spPr>
          <a:xfrm>
            <a:off x="387074" y="1040843"/>
            <a:ext cx="8394747" cy="1016497"/>
          </a:xfrm>
          <a:prstGeom prst="rect">
            <a:avLst/>
          </a:prstGeom>
          <a:noFill/>
        </p:spPr>
        <p:txBody>
          <a:bodyPr wrap="square">
            <a:spAutoFit/>
          </a:bodyPr>
          <a:lstStyle/>
          <a:p>
            <a:pPr algn="just">
              <a:lnSpc>
                <a:spcPct val="150000"/>
              </a:lnSpc>
            </a:pPr>
            <a:r>
              <a:rPr lang="en-US" altLang="en-US" sz="1382" b="1" dirty="0">
                <a:solidFill>
                  <a:srgbClr val="002060"/>
                </a:solidFill>
              </a:rPr>
              <a:t>Convert the percentages given in the table to the In(odds) within each race and year, and plot ln(odds) versus year. Comment on any patterns you see. If there is a trend in time, does it appear linear or quadratic? </a:t>
            </a:r>
          </a:p>
        </p:txBody>
      </p:sp>
      <p:sp>
        <p:nvSpPr>
          <p:cNvPr id="3" name="Date Placeholder 2">
            <a:extLst>
              <a:ext uri="{FF2B5EF4-FFF2-40B4-BE49-F238E27FC236}">
                <a16:creationId xmlns:a16="http://schemas.microsoft.com/office/drawing/2014/main" id="{55299591-291B-4515-B920-353F8908E76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B9F7B5FB-F35D-4038-A2A2-1BD0190AEE8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7042859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D06EB5D-59F4-C242-AAD0-92B2B36F56F5}"/>
                  </a:ext>
                </a:extLst>
              </p:cNvPr>
              <p:cNvSpPr>
                <a:spLocks noGrp="1"/>
              </p:cNvSpPr>
              <p:nvPr>
                <p:ph type="title"/>
              </p:nvPr>
            </p:nvSpPr>
            <p:spPr>
              <a:xfrm>
                <a:off x="310768" y="403059"/>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 : Solution</a:t>
                </a:r>
              </a:p>
            </p:txBody>
          </p:sp>
        </mc:Choice>
        <mc:Fallback xmlns="">
          <p:sp>
            <p:nvSpPr>
              <p:cNvPr id="6"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310768" y="403059"/>
                <a:ext cx="8617932" cy="449094"/>
              </a:xfrm>
              <a:blipFill>
                <a:blip r:embed="rId2"/>
                <a:stretch>
                  <a:fillRect l="-2900" t="-37838" b="-52703"/>
                </a:stretch>
              </a:blipFill>
            </p:spPr>
            <p:txBody>
              <a:bodyPr/>
              <a:lstStyle/>
              <a:p>
                <a:r>
                  <a:rPr lang="en-IN">
                    <a:noFill/>
                  </a:rPr>
                  <a:t> </a:t>
                </a:r>
              </a:p>
            </p:txBody>
          </p:sp>
        </mc:Fallback>
      </mc:AlternateContent>
      <p:cxnSp>
        <p:nvCxnSpPr>
          <p:cNvPr id="7" name="Straight Connector 6"/>
          <p:cNvCxnSpPr/>
          <p:nvPr/>
        </p:nvCxnSpPr>
        <p:spPr>
          <a:xfrm>
            <a:off x="213316" y="93734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3F16C62-74F9-954B-9E1B-9AE20EE944DD}" type="slidenum">
              <a:rPr lang="en-US" altLang="en-US" smtClean="0"/>
              <a:pPr/>
              <a:t>199</a:t>
            </a:fld>
            <a:endParaRPr lang="en-US" altLang="en-US"/>
          </a:p>
        </p:txBody>
      </p:sp>
      <p:graphicFrame>
        <p:nvGraphicFramePr>
          <p:cNvPr id="8" name="Table 7"/>
          <p:cNvGraphicFramePr>
            <a:graphicFrameLocks noGrp="1"/>
          </p:cNvGraphicFramePr>
          <p:nvPr>
            <p:extLst>
              <p:ext uri="{D42A27DB-BD31-4B8C-83A1-F6EECF244321}">
                <p14:modId xmlns:p14="http://schemas.microsoft.com/office/powerpoint/2010/main" val="1647220553"/>
              </p:ext>
            </p:extLst>
          </p:nvPr>
        </p:nvGraphicFramePr>
        <p:xfrm>
          <a:off x="660735" y="1444786"/>
          <a:ext cx="3650979" cy="3060054"/>
        </p:xfrm>
        <a:graphic>
          <a:graphicData uri="http://schemas.openxmlformats.org/drawingml/2006/table">
            <a:tbl>
              <a:tblPr firstRow="1" bandRow="1">
                <a:tableStyleId>{5C22544A-7EE6-4342-B048-85BDC9FD1C3A}</a:tableStyleId>
              </a:tblPr>
              <a:tblGrid>
                <a:gridCol w="527739">
                  <a:extLst>
                    <a:ext uri="{9D8B030D-6E8A-4147-A177-3AD203B41FA5}">
                      <a16:colId xmlns:a16="http://schemas.microsoft.com/office/drawing/2014/main" val="2477936318"/>
                    </a:ext>
                  </a:extLst>
                </a:gridCol>
                <a:gridCol w="957318">
                  <a:extLst>
                    <a:ext uri="{9D8B030D-6E8A-4147-A177-3AD203B41FA5}">
                      <a16:colId xmlns:a16="http://schemas.microsoft.com/office/drawing/2014/main" val="1471381611"/>
                    </a:ext>
                  </a:extLst>
                </a:gridCol>
                <a:gridCol w="1110533">
                  <a:extLst>
                    <a:ext uri="{9D8B030D-6E8A-4147-A177-3AD203B41FA5}">
                      <a16:colId xmlns:a16="http://schemas.microsoft.com/office/drawing/2014/main" val="1519720249"/>
                    </a:ext>
                  </a:extLst>
                </a:gridCol>
                <a:gridCol w="1055389">
                  <a:extLst>
                    <a:ext uri="{9D8B030D-6E8A-4147-A177-3AD203B41FA5}">
                      <a16:colId xmlns:a16="http://schemas.microsoft.com/office/drawing/2014/main" val="1207940019"/>
                    </a:ext>
                  </a:extLst>
                </a:gridCol>
              </a:tblGrid>
              <a:tr h="377918">
                <a:tc>
                  <a:txBody>
                    <a:bodyPr/>
                    <a:lstStyle/>
                    <a:p>
                      <a:pPr algn="ctr"/>
                      <a:r>
                        <a:rPr lang="en-US" sz="12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White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Odds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ln(odds)</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583888"/>
                  </a:ext>
                </a:extLst>
              </a:tr>
              <a:tr h="203221">
                <a:tc>
                  <a:txBody>
                    <a:bodyPr/>
                    <a:lstStyle/>
                    <a:p>
                      <a:pPr algn="ctr" fontAlgn="b"/>
                      <a:r>
                        <a:rPr lang="en-US" sz="1100" b="0" i="0" u="none" strike="noStrike" dirty="0">
                          <a:solidFill>
                            <a:srgbClr val="000000"/>
                          </a:solidFill>
                          <a:effectLst/>
                          <a:latin typeface="Calibri" panose="020F0502020204030204" pitchFamily="34" charset="0"/>
                        </a:rPr>
                        <a:t>1972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57.4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1.347418</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0.29819005</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823696"/>
                  </a:ext>
                </a:extLst>
              </a:tr>
              <a:tr h="203221">
                <a:tc>
                  <a:txBody>
                    <a:bodyPr/>
                    <a:lstStyle/>
                    <a:p>
                      <a:pPr algn="ctr" fontAlgn="b"/>
                      <a:r>
                        <a:rPr lang="en-US" sz="1100" b="0" i="0" u="none" strike="noStrike" dirty="0">
                          <a:solidFill>
                            <a:srgbClr val="000000"/>
                          </a:solidFill>
                          <a:effectLst/>
                          <a:latin typeface="Calibri" panose="020F0502020204030204" pitchFamily="34" charset="0"/>
                        </a:rPr>
                        <a:t>1973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63.6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1.747253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0.558044696</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167512"/>
                  </a:ext>
                </a:extLst>
              </a:tr>
              <a:tr h="203221">
                <a:tc>
                  <a:txBody>
                    <a:bodyPr/>
                    <a:lstStyle/>
                    <a:p>
                      <a:pPr algn="ctr" fontAlgn="b"/>
                      <a:r>
                        <a:rPr lang="en-US" sz="1100" b="0" i="0" u="none" strike="noStrike">
                          <a:solidFill>
                            <a:srgbClr val="000000"/>
                          </a:solidFill>
                          <a:effectLst/>
                          <a:latin typeface="Calibri" panose="020F0502020204030204" pitchFamily="34" charset="0"/>
                        </a:rPr>
                        <a:t>1974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1.967359</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0.67669206</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253876"/>
                  </a:ext>
                </a:extLst>
              </a:tr>
              <a:tr h="203221">
                <a:tc>
                  <a:txBody>
                    <a:bodyPr/>
                    <a:lstStyle/>
                    <a:p>
                      <a:pPr algn="ctr" fontAlgn="b"/>
                      <a:r>
                        <a:rPr lang="en-US" sz="1100" b="0" i="0" u="none" strike="noStrike">
                          <a:solidFill>
                            <a:srgbClr val="000000"/>
                          </a:solidFill>
                          <a:effectLst/>
                          <a:latin typeface="Calibri" panose="020F0502020204030204" pitchFamily="34" charset="0"/>
                        </a:rPr>
                        <a:t>1975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63.2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1.717391</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0.540806456</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372430"/>
                  </a:ext>
                </a:extLst>
              </a:tr>
              <a:tr h="243484">
                <a:tc>
                  <a:txBody>
                    <a:bodyPr/>
                    <a:lstStyle/>
                    <a:p>
                      <a:pPr algn="ctr" fontAlgn="b"/>
                      <a:r>
                        <a:rPr lang="en-US" sz="1100" b="0" i="0" u="none" strike="noStrike">
                          <a:solidFill>
                            <a:srgbClr val="000000"/>
                          </a:solidFill>
                          <a:effectLst/>
                          <a:latin typeface="Calibri" panose="020F0502020204030204" pitchFamily="34" charset="0"/>
                        </a:rPr>
                        <a:t>1976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2.076923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0.730887509</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160873"/>
                  </a:ext>
                </a:extLst>
              </a:tr>
              <a:tr h="203221">
                <a:tc>
                  <a:txBody>
                    <a:bodyPr/>
                    <a:lstStyle/>
                    <a:p>
                      <a:pPr algn="ctr" fontAlgn="b"/>
                      <a:r>
                        <a:rPr lang="en-US" sz="1100" b="0" i="0" u="none" strike="noStrike">
                          <a:solidFill>
                            <a:srgbClr val="000000"/>
                          </a:solidFill>
                          <a:effectLst/>
                          <a:latin typeface="Calibri" panose="020F0502020204030204" pitchFamily="34" charset="0"/>
                        </a:rPr>
                        <a:t>1977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2.333333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0.84729786</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641277"/>
                  </a:ext>
                </a:extLst>
              </a:tr>
              <a:tr h="203221">
                <a:tc>
                  <a:txBody>
                    <a:bodyPr/>
                    <a:lstStyle/>
                    <a:p>
                      <a:pPr algn="ctr" fontAlgn="b"/>
                      <a:r>
                        <a:rPr lang="en-US" sz="1100" b="0" i="0" u="none" strike="noStrike">
                          <a:solidFill>
                            <a:srgbClr val="000000"/>
                          </a:solidFill>
                          <a:effectLst/>
                          <a:latin typeface="Calibri" panose="020F0502020204030204" pitchFamily="34" charset="0"/>
                        </a:rPr>
                        <a:t>1978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2.267974</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0.818886859</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669700"/>
                  </a:ext>
                </a:extLst>
              </a:tr>
              <a:tr h="203221">
                <a:tc>
                  <a:txBody>
                    <a:bodyPr/>
                    <a:lstStyle/>
                    <a:p>
                      <a:pPr algn="ctr" fontAlgn="b"/>
                      <a:r>
                        <a:rPr lang="en-US" sz="1100" b="0" i="0" u="none" strike="noStrike">
                          <a:solidFill>
                            <a:srgbClr val="000000"/>
                          </a:solidFill>
                          <a:effectLst/>
                          <a:latin typeface="Calibri" panose="020F0502020204030204" pitchFamily="34" charset="0"/>
                        </a:rPr>
                        <a:t>1980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2.367003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0.861624753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184836"/>
                  </a:ext>
                </a:extLst>
              </a:tr>
              <a:tr h="203221">
                <a:tc>
                  <a:txBody>
                    <a:bodyPr/>
                    <a:lstStyle/>
                    <a:p>
                      <a:pPr algn="ctr" fontAlgn="b"/>
                      <a:r>
                        <a:rPr lang="en-US" sz="1100" b="0" i="0" u="none" strike="noStrike">
                          <a:solidFill>
                            <a:srgbClr val="000000"/>
                          </a:solidFill>
                          <a:effectLst/>
                          <a:latin typeface="Calibri" panose="020F0502020204030204" pitchFamily="34" charset="0"/>
                        </a:rPr>
                        <a:t>1982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76.9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3.329004</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1.202673259</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5620542"/>
                  </a:ext>
                </a:extLst>
              </a:tr>
              <a:tr h="203221">
                <a:tc>
                  <a:txBody>
                    <a:bodyPr/>
                    <a:lstStyle/>
                    <a:p>
                      <a:pPr algn="ctr" fontAlgn="b"/>
                      <a:r>
                        <a:rPr lang="en-US" sz="1100" b="0" i="0" u="none" strike="noStrike">
                          <a:solidFill>
                            <a:srgbClr val="000000"/>
                          </a:solidFill>
                          <a:effectLst/>
                          <a:latin typeface="Calibri" panose="020F0502020204030204" pitchFamily="34" charset="0"/>
                        </a:rPr>
                        <a:t>1983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76.2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3.201681</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1.163675882</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358514"/>
                  </a:ext>
                </a:extLst>
              </a:tr>
              <a:tr h="203221">
                <a:tc>
                  <a:txBody>
                    <a:bodyPr/>
                    <a:lstStyle/>
                    <a:p>
                      <a:pPr algn="ctr" fontAlgn="b"/>
                      <a:r>
                        <a:rPr lang="en-US" sz="1100" b="0" i="0" u="none" strike="noStrike">
                          <a:solidFill>
                            <a:srgbClr val="000000"/>
                          </a:solidFill>
                          <a:effectLst/>
                          <a:latin typeface="Calibri" panose="020F0502020204030204" pitchFamily="34" charset="0"/>
                        </a:rPr>
                        <a:t>1984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2.921569</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1.072120673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01435"/>
                  </a:ext>
                </a:extLst>
              </a:tr>
              <a:tr h="203221">
                <a:tc>
                  <a:txBody>
                    <a:bodyPr/>
                    <a:lstStyle/>
                    <a:p>
                      <a:pPr algn="ctr" fontAlgn="b"/>
                      <a:r>
                        <a:rPr lang="en-US" sz="1100" b="0" i="0" u="none" strike="noStrike">
                          <a:solidFill>
                            <a:srgbClr val="000000"/>
                          </a:solidFill>
                          <a:effectLst/>
                          <a:latin typeface="Calibri" panose="020F0502020204030204" pitchFamily="34" charset="0"/>
                        </a:rPr>
                        <a:t>1985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3.761905</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1.324925415</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638277"/>
                  </a:ext>
                </a:extLst>
              </a:tr>
              <a:tr h="203221">
                <a:tc>
                  <a:txBody>
                    <a:bodyPr/>
                    <a:lstStyle/>
                    <a:p>
                      <a:pPr algn="ctr" fontAlgn="b"/>
                      <a:r>
                        <a:rPr lang="en-US" sz="1100" b="0" i="0" u="none" strike="noStrike">
                          <a:solidFill>
                            <a:srgbClr val="000000"/>
                          </a:solidFill>
                          <a:effectLst/>
                          <a:latin typeface="Calibri" panose="020F0502020204030204" pitchFamily="34" charset="0"/>
                        </a:rPr>
                        <a:t>1986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3.048583</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1.114676891</a:t>
                      </a:r>
                    </a:p>
                  </a:txBody>
                  <a:tcPr marL="7314" marR="7314" marT="731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6384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622110229"/>
              </p:ext>
            </p:extLst>
          </p:nvPr>
        </p:nvGraphicFramePr>
        <p:xfrm>
          <a:off x="4522282" y="1444786"/>
          <a:ext cx="3487763" cy="2503396"/>
        </p:xfrm>
        <a:graphic>
          <a:graphicData uri="http://schemas.openxmlformats.org/drawingml/2006/table">
            <a:tbl>
              <a:tblPr firstRow="1" bandRow="1">
                <a:tableStyleId>{5C22544A-7EE6-4342-B048-85BDC9FD1C3A}</a:tableStyleId>
              </a:tblPr>
              <a:tblGrid>
                <a:gridCol w="666092">
                  <a:extLst>
                    <a:ext uri="{9D8B030D-6E8A-4147-A177-3AD203B41FA5}">
                      <a16:colId xmlns:a16="http://schemas.microsoft.com/office/drawing/2014/main" val="2323945604"/>
                    </a:ext>
                  </a:extLst>
                </a:gridCol>
                <a:gridCol w="907527">
                  <a:extLst>
                    <a:ext uri="{9D8B030D-6E8A-4147-A177-3AD203B41FA5}">
                      <a16:colId xmlns:a16="http://schemas.microsoft.com/office/drawing/2014/main" val="3695285577"/>
                    </a:ext>
                  </a:extLst>
                </a:gridCol>
                <a:gridCol w="1042204">
                  <a:extLst>
                    <a:ext uri="{9D8B030D-6E8A-4147-A177-3AD203B41FA5}">
                      <a16:colId xmlns:a16="http://schemas.microsoft.com/office/drawing/2014/main" val="2365814960"/>
                    </a:ext>
                  </a:extLst>
                </a:gridCol>
                <a:gridCol w="871940">
                  <a:extLst>
                    <a:ext uri="{9D8B030D-6E8A-4147-A177-3AD203B41FA5}">
                      <a16:colId xmlns:a16="http://schemas.microsoft.com/office/drawing/2014/main" val="226077412"/>
                    </a:ext>
                  </a:extLst>
                </a:gridCol>
              </a:tblGrid>
              <a:tr h="0">
                <a:tc>
                  <a:txBody>
                    <a:bodyPr/>
                    <a:lstStyle/>
                    <a:p>
                      <a:pPr algn="ctr"/>
                      <a:r>
                        <a:rPr lang="en-US" sz="1100" dirty="0"/>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White</a:t>
                      </a:r>
                      <a:r>
                        <a:rPr lang="en-US" sz="1100" baseline="0" dirty="0"/>
                        <a:t> </a:t>
                      </a:r>
                      <a:r>
                        <a:rPr lang="en-US" sz="1100" dirty="0"/>
                        <a:t>(%)</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Odds</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ln(odds)</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290459"/>
                  </a:ext>
                </a:extLst>
              </a:tr>
              <a:tr h="262238">
                <a:tc>
                  <a:txBody>
                    <a:bodyPr/>
                    <a:lstStyle/>
                    <a:p>
                      <a:pPr algn="ctr" fontAlgn="b"/>
                      <a:r>
                        <a:rPr lang="en-US" sz="1100" b="0" i="0" u="none" strike="noStrike" dirty="0">
                          <a:solidFill>
                            <a:srgbClr val="000000"/>
                          </a:solidFill>
                          <a:effectLst/>
                          <a:latin typeface="Calibri" panose="020F0502020204030204" pitchFamily="34" charset="0"/>
                        </a:rPr>
                        <a:t>1987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73.7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2.802281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1.03043386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60485"/>
                  </a:ext>
                </a:extLst>
              </a:tr>
              <a:tr h="262238">
                <a:tc>
                  <a:txBody>
                    <a:bodyPr/>
                    <a:lstStyle/>
                    <a:p>
                      <a:pPr algn="ctr" fontAlgn="b"/>
                      <a:r>
                        <a:rPr lang="en-US" sz="1100" b="0" i="0" u="none" strike="noStrike">
                          <a:solidFill>
                            <a:srgbClr val="000000"/>
                          </a:solidFill>
                          <a:effectLst/>
                          <a:latin typeface="Calibri" panose="020F0502020204030204" pitchFamily="34" charset="0"/>
                        </a:rPr>
                        <a:t>1988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3.166667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1.15267951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177634"/>
                  </a:ext>
                </a:extLst>
              </a:tr>
              <a:tr h="262238">
                <a:tc>
                  <a:txBody>
                    <a:bodyPr/>
                    <a:lstStyle/>
                    <a:p>
                      <a:pPr algn="ctr" fontAlgn="b"/>
                      <a:r>
                        <a:rPr lang="en-US" sz="1100" b="0" i="0" u="none" strike="noStrike">
                          <a:solidFill>
                            <a:srgbClr val="000000"/>
                          </a:solidFill>
                          <a:effectLst/>
                          <a:latin typeface="Calibri" panose="020F0502020204030204" pitchFamily="34" charset="0"/>
                        </a:rPr>
                        <a:t>1989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76.5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3.255319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1.18029032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386431"/>
                  </a:ext>
                </a:extLst>
              </a:tr>
              <a:tr h="262238">
                <a:tc>
                  <a:txBody>
                    <a:bodyPr/>
                    <a:lstStyle/>
                    <a:p>
                      <a:pPr algn="ctr" fontAlgn="b"/>
                      <a:r>
                        <a:rPr lang="en-US" sz="1100" b="0" i="0" u="none" strike="noStrike">
                          <a:solidFill>
                            <a:srgbClr val="000000"/>
                          </a:solidFill>
                          <a:effectLst/>
                          <a:latin typeface="Calibri" panose="020F0502020204030204" pitchFamily="34" charset="0"/>
                        </a:rPr>
                        <a:t>1990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3.484305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1.248268579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553090"/>
                  </a:ext>
                </a:extLst>
              </a:tr>
              <a:tr h="262238">
                <a:tc>
                  <a:txBody>
                    <a:bodyPr/>
                    <a:lstStyle/>
                    <a:p>
                      <a:pPr algn="ctr" fontAlgn="b"/>
                      <a:r>
                        <a:rPr lang="en-US" sz="1100" b="0" i="0" u="none" strike="noStrike">
                          <a:solidFill>
                            <a:srgbClr val="000000"/>
                          </a:solidFill>
                          <a:effectLst/>
                          <a:latin typeface="Calibri" panose="020F0502020204030204" pitchFamily="34" charset="0"/>
                        </a:rPr>
                        <a:t>1991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71.4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2.496503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0.914891152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0215083"/>
                  </a:ext>
                </a:extLst>
              </a:tr>
              <a:tr h="262238">
                <a:tc>
                  <a:txBody>
                    <a:bodyPr/>
                    <a:lstStyle/>
                    <a:p>
                      <a:pPr algn="ctr" fontAlgn="b"/>
                      <a:r>
                        <a:rPr lang="en-US" sz="1100" b="0" i="0" u="none" strike="noStrike">
                          <a:solidFill>
                            <a:srgbClr val="000000"/>
                          </a:solidFill>
                          <a:effectLst/>
                          <a:latin typeface="Calibri" panose="020F0502020204030204" pitchFamily="34" charset="0"/>
                        </a:rPr>
                        <a:t>1993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3.065041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1.120060832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162396"/>
                  </a:ext>
                </a:extLst>
              </a:tr>
              <a:tr h="262238">
                <a:tc>
                  <a:txBody>
                    <a:bodyPr/>
                    <a:lstStyle/>
                    <a:p>
                      <a:pPr algn="ctr" fontAlgn="b"/>
                      <a:r>
                        <a:rPr lang="en-US" sz="1100" b="0" i="0" u="none" strike="noStrike">
                          <a:solidFill>
                            <a:srgbClr val="000000"/>
                          </a:solidFill>
                          <a:effectLst/>
                          <a:latin typeface="Calibri" panose="020F0502020204030204" pitchFamily="34" charset="0"/>
                        </a:rPr>
                        <a:t>1994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3.608295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1.283235342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166744"/>
                  </a:ext>
                </a:extLst>
              </a:tr>
              <a:tr h="262238">
                <a:tc>
                  <a:txBody>
                    <a:bodyPr/>
                    <a:lstStyle/>
                    <a:p>
                      <a:pPr algn="ctr" fontAlgn="b"/>
                      <a:r>
                        <a:rPr lang="en-US" sz="1100" b="0" i="0" u="none" strike="noStrike">
                          <a:solidFill>
                            <a:srgbClr val="000000"/>
                          </a:solidFill>
                          <a:effectLst/>
                          <a:latin typeface="Calibri" panose="020F0502020204030204" pitchFamily="34" charset="0"/>
                        </a:rPr>
                        <a:t>1996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3.081633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1.125459539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944517"/>
                  </a:ext>
                </a:extLst>
              </a:tr>
            </a:tbl>
          </a:graphicData>
        </a:graphic>
      </p:graphicFrame>
      <mc:AlternateContent xmlns:mc="http://schemas.openxmlformats.org/markup-compatibility/2006" xmlns:a14="http://schemas.microsoft.com/office/drawing/2010/main">
        <mc:Choice Requires="a14">
          <p:sp>
            <p:nvSpPr>
              <p:cNvPr id="2" name="TextBox 1"/>
              <p:cNvSpPr txBox="1"/>
              <p:nvPr/>
            </p:nvSpPr>
            <p:spPr>
              <a:xfrm>
                <a:off x="828957" y="5170647"/>
                <a:ext cx="7181088" cy="485133"/>
              </a:xfrm>
              <a:prstGeom prst="rect">
                <a:avLst/>
              </a:prstGeom>
              <a:noFill/>
            </p:spPr>
            <p:txBody>
              <a:bodyPr wrap="square" rtlCol="0">
                <a:spAutoFit/>
              </a:bodyPr>
              <a:lstStyle/>
              <a:p>
                <a:pPr>
                  <a:defRPr/>
                </a:pPr>
                <a14:m>
                  <m:oMathPara xmlns:m="http://schemas.openxmlformats.org/officeDocument/2006/math">
                    <m:oMathParaPr>
                      <m:jc m:val="left"/>
                    </m:oMathParaPr>
                    <m:oMath xmlns:m="http://schemas.openxmlformats.org/officeDocument/2006/math">
                      <m:r>
                        <a:rPr lang="en-US" sz="1228" i="1" dirty="0" smtClean="0">
                          <a:latin typeface="Cambria Math" panose="02040503050406030204" pitchFamily="18" charset="0"/>
                        </a:rPr>
                        <m:t>𝑂𝑑𝑑𝑠</m:t>
                      </m:r>
                      <m:r>
                        <a:rPr lang="en-US" sz="1228" i="1" dirty="0" smtClean="0">
                          <a:latin typeface="Cambria Math" panose="02040503050406030204" pitchFamily="18" charset="0"/>
                        </a:rPr>
                        <m:t> </m:t>
                      </m:r>
                      <m:d>
                        <m:dPr>
                          <m:ctrlPr>
                            <a:rPr lang="en-US" sz="1228" i="1" dirty="0">
                              <a:latin typeface="Cambria Math" panose="02040503050406030204" pitchFamily="18" charset="0"/>
                            </a:rPr>
                          </m:ctrlPr>
                        </m:dPr>
                        <m:e>
                          <m:r>
                            <a:rPr lang="en-US" sz="1228" i="1" dirty="0">
                              <a:latin typeface="Cambria Math" panose="02040503050406030204" pitchFamily="18" charset="0"/>
                            </a:rPr>
                            <m:t>𝑤h𝑖𝑡𝑒</m:t>
                          </m:r>
                          <m:r>
                            <a:rPr lang="en-US" sz="1228" i="1" dirty="0">
                              <a:latin typeface="Cambria Math" panose="02040503050406030204" pitchFamily="18" charset="0"/>
                            </a:rPr>
                            <m:t> </m:t>
                          </m:r>
                          <m:r>
                            <a:rPr lang="en-US" sz="1228" i="1" dirty="0">
                              <a:latin typeface="Cambria Math" panose="02040503050406030204" pitchFamily="18" charset="0"/>
                            </a:rPr>
                            <m:t>𝑠𝑢𝑝𝑝𝑜𝑟𝑡𝑖𝑛𝑔</m:t>
                          </m:r>
                          <m:r>
                            <a:rPr lang="en-US" sz="1228" i="1" dirty="0">
                              <a:latin typeface="Cambria Math" panose="02040503050406030204" pitchFamily="18" charset="0"/>
                            </a:rPr>
                            <m:t> </m:t>
                          </m:r>
                          <m:r>
                            <a:rPr lang="en-US" sz="1228" i="1" dirty="0">
                              <a:latin typeface="Cambria Math" panose="02040503050406030204" pitchFamily="18" charset="0"/>
                            </a:rPr>
                            <m:t>𝑑𝑒𝑎𝑡h</m:t>
                          </m:r>
                          <m:r>
                            <a:rPr lang="en-US" sz="1228" i="1" dirty="0">
                              <a:latin typeface="Cambria Math" panose="02040503050406030204" pitchFamily="18" charset="0"/>
                            </a:rPr>
                            <m:t> </m:t>
                          </m:r>
                          <m:r>
                            <a:rPr lang="en-US" sz="1228" i="1" dirty="0">
                              <a:latin typeface="Cambria Math" panose="02040503050406030204" pitchFamily="18" charset="0"/>
                            </a:rPr>
                            <m:t>𝑝𝑒𝑛𝑎𝑙𝑡𝑦</m:t>
                          </m:r>
                        </m:e>
                      </m:d>
                      <m:r>
                        <a:rPr lang="en-US" sz="1228" i="1" dirty="0">
                          <a:latin typeface="Cambria Math" panose="02040503050406030204" pitchFamily="18" charset="0"/>
                        </a:rPr>
                        <m:t>=</m:t>
                      </m:r>
                      <m:f>
                        <m:fPr>
                          <m:ctrlPr>
                            <a:rPr lang="en-US" sz="1228" i="1" dirty="0">
                              <a:latin typeface="Cambria Math" panose="02040503050406030204" pitchFamily="18" charset="0"/>
                            </a:rPr>
                          </m:ctrlPr>
                        </m:fPr>
                        <m:num>
                          <m:r>
                            <a:rPr lang="en-US" sz="1228" i="1" dirty="0">
                              <a:latin typeface="Cambria Math" panose="02040503050406030204" pitchFamily="18" charset="0"/>
                            </a:rPr>
                            <m:t>% </m:t>
                          </m:r>
                          <m:r>
                            <a:rPr lang="en-US" sz="1228" i="1" dirty="0">
                              <a:latin typeface="Cambria Math" panose="02040503050406030204" pitchFamily="18" charset="0"/>
                            </a:rPr>
                            <m:t>𝑜𝑓</m:t>
                          </m:r>
                          <m:r>
                            <a:rPr lang="en-US" sz="1228" i="1" dirty="0">
                              <a:latin typeface="Cambria Math" panose="02040503050406030204" pitchFamily="18" charset="0"/>
                            </a:rPr>
                            <m:t> </m:t>
                          </m:r>
                          <m:r>
                            <a:rPr lang="en-US" sz="1228" i="1" dirty="0">
                              <a:latin typeface="Cambria Math" panose="02040503050406030204" pitchFamily="18" charset="0"/>
                            </a:rPr>
                            <m:t>𝑤h𝑖𝑡𝑒</m:t>
                          </m:r>
                          <m:r>
                            <a:rPr lang="en-US" sz="1228" i="1" dirty="0">
                              <a:latin typeface="Cambria Math" panose="02040503050406030204" pitchFamily="18" charset="0"/>
                            </a:rPr>
                            <m:t> </m:t>
                          </m:r>
                          <m:r>
                            <a:rPr lang="en-US" sz="1228" i="1" dirty="0">
                              <a:latin typeface="Cambria Math" panose="02040503050406030204" pitchFamily="18" charset="0"/>
                            </a:rPr>
                            <m:t>𝑝𝑒𝑟𝑠𝑜𝑛𝑠</m:t>
                          </m:r>
                          <m:r>
                            <a:rPr lang="en-US" sz="1228" i="1" dirty="0">
                              <a:latin typeface="Cambria Math" panose="02040503050406030204" pitchFamily="18" charset="0"/>
                            </a:rPr>
                            <m:t> </m:t>
                          </m:r>
                          <m:r>
                            <a:rPr lang="en-US" sz="1228" i="1" dirty="0">
                              <a:latin typeface="Cambria Math" panose="02040503050406030204" pitchFamily="18" charset="0"/>
                            </a:rPr>
                            <m:t>𝑠𝑢𝑝𝑝𝑜𝑟𝑡𝑖𝑛𝑔</m:t>
                          </m:r>
                          <m:r>
                            <a:rPr lang="en-US" sz="1228" i="1" dirty="0">
                              <a:latin typeface="Cambria Math" panose="02040503050406030204" pitchFamily="18" charset="0"/>
                            </a:rPr>
                            <m:t> </m:t>
                          </m:r>
                        </m:num>
                        <m:den>
                          <m:r>
                            <a:rPr lang="en-US" sz="1228" i="1" dirty="0">
                              <a:latin typeface="Cambria Math" panose="02040503050406030204" pitchFamily="18" charset="0"/>
                            </a:rPr>
                            <m:t>% </m:t>
                          </m:r>
                          <m:r>
                            <a:rPr lang="en-US" sz="1228" i="1" dirty="0">
                              <a:latin typeface="Cambria Math" panose="02040503050406030204" pitchFamily="18" charset="0"/>
                            </a:rPr>
                            <m:t>𝑜𝑓</m:t>
                          </m:r>
                          <m:r>
                            <a:rPr lang="en-US" sz="1228" i="1" dirty="0">
                              <a:latin typeface="Cambria Math" panose="02040503050406030204" pitchFamily="18" charset="0"/>
                            </a:rPr>
                            <m:t> </m:t>
                          </m:r>
                          <m:r>
                            <a:rPr lang="en-US" sz="1228" i="1" dirty="0">
                              <a:latin typeface="Cambria Math" panose="02040503050406030204" pitchFamily="18" charset="0"/>
                            </a:rPr>
                            <m:t>𝑤h𝑖𝑡𝑒</m:t>
                          </m:r>
                          <m:r>
                            <a:rPr lang="en-US" sz="1228" i="1" dirty="0">
                              <a:latin typeface="Cambria Math" panose="02040503050406030204" pitchFamily="18" charset="0"/>
                            </a:rPr>
                            <m:t> </m:t>
                          </m:r>
                          <m:r>
                            <a:rPr lang="en-US" sz="1228" i="1" dirty="0">
                              <a:latin typeface="Cambria Math" panose="02040503050406030204" pitchFamily="18" charset="0"/>
                            </a:rPr>
                            <m:t>𝑝𝑒𝑟𝑠𝑜𝑛𝑠</m:t>
                          </m:r>
                          <m:r>
                            <a:rPr lang="en-US" sz="1228" i="1" dirty="0">
                              <a:latin typeface="Cambria Math" panose="02040503050406030204" pitchFamily="18" charset="0"/>
                            </a:rPr>
                            <m:t> </m:t>
                          </m:r>
                          <m:r>
                            <a:rPr lang="en-US" sz="1228" i="1" dirty="0">
                              <a:latin typeface="Cambria Math" panose="02040503050406030204" pitchFamily="18" charset="0"/>
                            </a:rPr>
                            <m:t>𝑜𝑝𝑝𝑜𝑠𝑖𝑛𝑔</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r>
                            <a:rPr lang="en-US" sz="1228" i="1" dirty="0">
                              <a:latin typeface="Cambria Math" panose="02040503050406030204" pitchFamily="18" charset="0"/>
                            </a:rPr>
                            <m:t>57.4</m:t>
                          </m:r>
                        </m:num>
                        <m:den>
                          <m:r>
                            <a:rPr lang="en-US" sz="1228" i="1" dirty="0">
                              <a:latin typeface="Cambria Math" panose="02040503050406030204" pitchFamily="18" charset="0"/>
                            </a:rPr>
                            <m:t>100−57.4</m:t>
                          </m:r>
                        </m:den>
                      </m:f>
                      <m:r>
                        <a:rPr lang="en-US" sz="1228" i="1" dirty="0">
                          <a:latin typeface="Cambria Math" panose="02040503050406030204" pitchFamily="18" charset="0"/>
                        </a:rPr>
                        <m:t>)</m:t>
                      </m:r>
                    </m:oMath>
                  </m:oMathPara>
                </a14:m>
                <a:endParaRPr lang="en-US" sz="1228" dirty="0"/>
              </a:p>
            </p:txBody>
          </p:sp>
        </mc:Choice>
        <mc:Fallback xmlns="">
          <p:sp>
            <p:nvSpPr>
              <p:cNvPr id="2" name="TextBox 1"/>
              <p:cNvSpPr txBox="1">
                <a:spLocks noRot="1" noChangeAspect="1" noMove="1" noResize="1" noEditPoints="1" noAdjustHandles="1" noChangeArrowheads="1" noChangeShapeType="1" noTextEdit="1"/>
              </p:cNvSpPr>
              <p:nvPr/>
            </p:nvSpPr>
            <p:spPr>
              <a:xfrm>
                <a:off x="828957" y="5170647"/>
                <a:ext cx="7181088" cy="485133"/>
              </a:xfrm>
              <a:prstGeom prst="rect">
                <a:avLst/>
              </a:prstGeom>
              <a:blipFill>
                <a:blip r:embed="rId3"/>
                <a:stretch>
                  <a:fillRect b="-3750"/>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6A2838CE-FF1C-4B59-851F-5AD3C6C2D94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22AE5F3B-BE1A-4DAA-AF30-B2243D7DCE5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42041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284" y="1041441"/>
            <a:ext cx="8944302" cy="5952026"/>
          </a:xfrm>
          <a:prstGeom prst="rect">
            <a:avLst/>
          </a:prstGeom>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a:t>Quote of the day..</a:t>
            </a:r>
            <a:endParaRPr lang="en-GB" dirty="0"/>
          </a:p>
        </p:txBody>
      </p:sp>
      <p:sp>
        <p:nvSpPr>
          <p:cNvPr id="3" name="Content Placeholder 2"/>
          <p:cNvSpPr>
            <a:spLocks noGrp="1"/>
          </p:cNvSpPr>
          <p:nvPr>
            <p:ph idx="1"/>
          </p:nvPr>
        </p:nvSpPr>
        <p:spPr>
          <a:xfrm>
            <a:off x="1210927" y="2732702"/>
            <a:ext cx="7173959" cy="3384376"/>
          </a:xfrm>
        </p:spPr>
        <p:txBody>
          <a:bodyPr/>
          <a:lstStyle/>
          <a:p>
            <a:pPr marL="0" indent="0">
              <a:buNone/>
            </a:pPr>
            <a:r>
              <a:rPr lang="en-US" dirty="0">
                <a:solidFill>
                  <a:srgbClr val="FF66FF"/>
                </a:solidFill>
                <a:effectLst>
                  <a:outerShdw blurRad="38100" dist="38100" dir="2700000" algn="tl">
                    <a:srgbClr val="000000">
                      <a:alpha val="43137"/>
                    </a:srgbClr>
                  </a:outerShdw>
                </a:effectLst>
              </a:rPr>
              <a:t>Nothing great was ever achieved without enthusiasm.</a:t>
            </a:r>
            <a:endParaRPr lang="en-US" cap="all" dirty="0">
              <a:solidFill>
                <a:srgbClr val="FF66FF"/>
              </a:solidFill>
              <a:effectLst>
                <a:outerShdw blurRad="38100" dist="38100" dir="2700000" algn="tl">
                  <a:srgbClr val="000000">
                    <a:alpha val="43137"/>
                  </a:srgbClr>
                </a:outerShdw>
              </a:effectLst>
            </a:endParaRPr>
          </a:p>
          <a:p>
            <a:pPr lvl="5"/>
            <a:r>
              <a:rPr lang="en-US" cap="all" dirty="0">
                <a:solidFill>
                  <a:srgbClr val="00B0F0"/>
                </a:solidFill>
              </a:rPr>
              <a:t>Ralph Waldo Emerson</a:t>
            </a:r>
            <a:r>
              <a:rPr lang="en-US" dirty="0">
                <a:solidFill>
                  <a:srgbClr val="00B0F0"/>
                </a:solidFill>
              </a:rPr>
              <a:t>, American philosopher</a:t>
            </a:r>
            <a:br>
              <a:rPr lang="en-US" dirty="0">
                <a:solidFill>
                  <a:schemeClr val="bg1"/>
                </a:solidFill>
              </a:rPr>
            </a:br>
            <a:endParaRPr lang="en-GB" dirty="0">
              <a:solidFill>
                <a:schemeClr val="bg1"/>
              </a:solidFill>
            </a:endParaRPr>
          </a:p>
        </p:txBody>
      </p:sp>
      <p:sp>
        <p:nvSpPr>
          <p:cNvPr id="8" name="Footer Placeholder 7"/>
          <p:cNvSpPr>
            <a:spLocks noGrp="1"/>
          </p:cNvSpPr>
          <p:nvPr>
            <p:ph type="ftr" sz="quarter" idx="11"/>
          </p:nvPr>
        </p:nvSpPr>
        <p:spPr/>
        <p:txBody>
          <a:bodyPr/>
          <a:lstStyle/>
          <a:p>
            <a:pPr algn="ctr"/>
            <a:r>
              <a:rPr lang="en-IN">
                <a:solidFill>
                  <a:srgbClr val="04617B">
                    <a:shade val="90000"/>
                  </a:srgbClr>
                </a:solidFill>
              </a:rPr>
              <a:t>Data Aanalytics (CS61061)</a:t>
            </a:r>
            <a:endParaRPr lang="en-IN" dirty="0">
              <a:solidFill>
                <a:srgbClr val="04617B">
                  <a:shade val="90000"/>
                </a:srgbClr>
              </a:solidFill>
            </a:endParaRPr>
          </a:p>
        </p:txBody>
      </p:sp>
      <p:sp>
        <p:nvSpPr>
          <p:cNvPr id="6" name="Date Placeholder 5">
            <a:extLst>
              <a:ext uri="{FF2B5EF4-FFF2-40B4-BE49-F238E27FC236}">
                <a16:creationId xmlns:a16="http://schemas.microsoft.com/office/drawing/2014/main" id="{E0664A5A-F18A-204B-AA10-99E2E4E47879}"/>
              </a:ext>
            </a:extLst>
          </p:cNvPr>
          <p:cNvSpPr>
            <a:spLocks noGrp="1"/>
          </p:cNvSpPr>
          <p:nvPr>
            <p:ph type="dt" sz="half" idx="10"/>
          </p:nvPr>
        </p:nvSpPr>
        <p:spPr/>
        <p:txBody>
          <a:bodyPr/>
          <a:lstStyle/>
          <a:p>
            <a:r>
              <a:rPr lang="en-IN">
                <a:solidFill>
                  <a:srgbClr val="04617B">
                    <a:shade val="90000"/>
                  </a:srgbClr>
                </a:solidFill>
              </a:rPr>
              <a:t>DSamanta@IIT Khragpur</a:t>
            </a:r>
            <a:endParaRPr lang="en-IN" dirty="0">
              <a:solidFill>
                <a:srgbClr val="04617B">
                  <a:shade val="90000"/>
                </a:srgbClr>
              </a:solidFill>
            </a:endParaRPr>
          </a:p>
        </p:txBody>
      </p:sp>
      <p:sp>
        <p:nvSpPr>
          <p:cNvPr id="7" name="Slide Number Placeholder 6">
            <a:extLst>
              <a:ext uri="{FF2B5EF4-FFF2-40B4-BE49-F238E27FC236}">
                <a16:creationId xmlns:a16="http://schemas.microsoft.com/office/drawing/2014/main" id="{D2075706-8776-E045-B79B-2B79D23F9769}"/>
              </a:ext>
            </a:extLst>
          </p:cNvPr>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Tree>
    <p:extLst>
      <p:ext uri="{BB962C8B-B14F-4D97-AF65-F5344CB8AC3E}">
        <p14:creationId xmlns:p14="http://schemas.microsoft.com/office/powerpoint/2010/main" val="3040778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557491"/>
            <a:ext cx="8617932" cy="436382"/>
          </a:xfrm>
        </p:spPr>
        <p:txBody>
          <a:bodyPr>
            <a:noAutofit/>
          </a:bodyPr>
          <a:lstStyle/>
          <a:p>
            <a:r>
              <a:rPr lang="en-US" altLang="en-US" sz="4000" b="1" dirty="0">
                <a:solidFill>
                  <a:srgbClr val="C00000"/>
                </a:solidFill>
              </a:rPr>
              <a:t>Form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20</a:t>
            </a:fld>
            <a:endParaRPr lang="en-US" altLang="en-US" sz="921">
              <a:solidFill>
                <a:srgbClr val="898989"/>
              </a:solidFill>
            </a:endParaRPr>
          </a:p>
        </p:txBody>
      </p:sp>
      <p:cxnSp>
        <p:nvCxnSpPr>
          <p:cNvPr id="7" name="Straight Connector 6"/>
          <p:cNvCxnSpPr/>
          <p:nvPr/>
        </p:nvCxnSpPr>
        <p:spPr>
          <a:xfrm>
            <a:off x="371778" y="1114438"/>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10A01DA-3AA4-4049-88AA-C50E7BCF76D3}"/>
              </a:ext>
            </a:extLst>
          </p:cNvPr>
          <p:cNvSpPr/>
          <p:nvPr/>
        </p:nvSpPr>
        <p:spPr>
          <a:xfrm>
            <a:off x="440204" y="2896071"/>
            <a:ext cx="8219171" cy="363205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lgn="just"/>
            <a:endParaRPr lang="en-US" sz="1536" dirty="0"/>
          </a:p>
          <a:p>
            <a:pPr algn="just"/>
            <a:r>
              <a:rPr lang="en-US" dirty="0"/>
              <a:t>Monotonic correlation: In a monotonic relationship, the variables tend to move in the same relative direction or opposite direction, but not necessarily at a constant rate. </a:t>
            </a:r>
          </a:p>
        </p:txBody>
      </p:sp>
      <p:sp>
        <p:nvSpPr>
          <p:cNvPr id="3" name="Rectangle 2"/>
          <p:cNvSpPr/>
          <p:nvPr/>
        </p:nvSpPr>
        <p:spPr>
          <a:xfrm>
            <a:off x="440204" y="1343257"/>
            <a:ext cx="8391043" cy="835076"/>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2000" dirty="0"/>
              <a:t>Concerning the form of a correlation , it could be linear, non-linear, or </a:t>
            </a:r>
            <a:r>
              <a:rPr lang="en-US" sz="2000" b="1" dirty="0">
                <a:solidFill>
                  <a:schemeClr val="tx1"/>
                </a:solidFill>
              </a:rPr>
              <a:t>monotonic</a:t>
            </a:r>
            <a:r>
              <a:rPr lang="en-US" sz="2000" dirty="0"/>
              <a:t> :</a:t>
            </a:r>
          </a:p>
        </p:txBody>
      </p:sp>
      <p:sp>
        <p:nvSpPr>
          <p:cNvPr id="8" name="Rectangle 7"/>
          <p:cNvSpPr/>
          <p:nvPr/>
        </p:nvSpPr>
        <p:spPr>
          <a:xfrm>
            <a:off x="702112" y="2642579"/>
            <a:ext cx="4413898" cy="407742"/>
          </a:xfrm>
          <a:prstGeom prst="rect">
            <a:avLst/>
          </a:prstGeom>
          <a:solidFill>
            <a:srgbClr val="00B0F0"/>
          </a:solidFill>
          <a:ln>
            <a:solidFill>
              <a:srgbClr val="00B0F0"/>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solidFill>
                  <a:schemeClr val="tx1"/>
                </a:solidFill>
              </a:rPr>
              <a:t>Monotonic and non-monotonic relations</a:t>
            </a:r>
          </a:p>
        </p:txBody>
      </p:sp>
      <p:pic>
        <p:nvPicPr>
          <p:cNvPr id="10" name="Content Placeholder 4">
            <a:extLst>
              <a:ext uri="{FF2B5EF4-FFF2-40B4-BE49-F238E27FC236}">
                <a16:creationId xmlns:a16="http://schemas.microsoft.com/office/drawing/2014/main" id="{A178F75A-4987-40B9-A05E-EE5AB3D347A3}"/>
              </a:ext>
            </a:extLst>
          </p:cNvPr>
          <p:cNvPicPr>
            <a:picLocks noGrp="1" noChangeAspect="1"/>
          </p:cNvPicPr>
          <p:nvPr>
            <p:ph idx="1"/>
          </p:nvPr>
        </p:nvPicPr>
        <p:blipFill>
          <a:blip r:embed="rId2"/>
          <a:stretch>
            <a:fillRect/>
          </a:stretch>
        </p:blipFill>
        <p:spPr>
          <a:xfrm>
            <a:off x="1094852" y="4215422"/>
            <a:ext cx="6190746" cy="2157054"/>
          </a:xfrm>
          <a:prstGeom prst="rect">
            <a:avLst/>
          </a:prstGeom>
        </p:spPr>
      </p:pic>
      <p:sp>
        <p:nvSpPr>
          <p:cNvPr id="2" name="Date Placeholder 1">
            <a:extLst>
              <a:ext uri="{FF2B5EF4-FFF2-40B4-BE49-F238E27FC236}">
                <a16:creationId xmlns:a16="http://schemas.microsoft.com/office/drawing/2014/main" id="{676FBDE4-7E13-32D3-9925-839F4F37843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6224744E-FF11-7687-7207-65CFBA9B835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748067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ED06EB5D-59F4-C242-AAD0-92B2B36F56F5}"/>
                  </a:ext>
                </a:extLst>
              </p:cNvPr>
              <p:cNvSpPr>
                <a:spLocks noGrp="1"/>
              </p:cNvSpPr>
              <p:nvPr>
                <p:ph type="title"/>
              </p:nvPr>
            </p:nvSpPr>
            <p:spPr>
              <a:xfrm>
                <a:off x="275482" y="403059"/>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 : Solution</a:t>
                </a:r>
              </a:p>
            </p:txBody>
          </p:sp>
        </mc:Choice>
        <mc:Fallback xmlns="">
          <p:sp>
            <p:nvSpPr>
              <p:cNvPr id="6"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275482" y="403059"/>
                <a:ext cx="8617932" cy="449094"/>
              </a:xfrm>
              <a:blipFill>
                <a:blip r:embed="rId2"/>
                <a:stretch>
                  <a:fillRect l="-2829" t="-37838" b="-52703"/>
                </a:stretch>
              </a:blipFill>
            </p:spPr>
            <p:txBody>
              <a:bodyPr/>
              <a:lstStyle/>
              <a:p>
                <a:r>
                  <a:rPr lang="en-IN">
                    <a:noFill/>
                  </a:rPr>
                  <a:t> </a:t>
                </a:r>
              </a:p>
            </p:txBody>
          </p:sp>
        </mc:Fallback>
      </mc:AlternateContent>
      <p:cxnSp>
        <p:nvCxnSpPr>
          <p:cNvPr id="7" name="Straight Connector 6"/>
          <p:cNvCxnSpPr/>
          <p:nvPr/>
        </p:nvCxnSpPr>
        <p:spPr>
          <a:xfrm>
            <a:off x="275482" y="95563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23F16C62-74F9-954B-9E1B-9AE20EE944DD}" type="slidenum">
              <a:rPr lang="en-US" altLang="en-US" smtClean="0"/>
              <a:pPr/>
              <a:t>200</a:t>
            </a:fld>
            <a:endParaRPr lang="en-US" altLang="en-US"/>
          </a:p>
        </p:txBody>
      </p:sp>
      <p:graphicFrame>
        <p:nvGraphicFramePr>
          <p:cNvPr id="10" name="Chart 9"/>
          <p:cNvGraphicFramePr>
            <a:graphicFrameLocks/>
          </p:cNvGraphicFramePr>
          <p:nvPr>
            <p:extLst>
              <p:ext uri="{D42A27DB-BD31-4B8C-83A1-F6EECF244321}">
                <p14:modId xmlns:p14="http://schemas.microsoft.com/office/powerpoint/2010/main" val="3706787121"/>
              </p:ext>
            </p:extLst>
          </p:nvPr>
        </p:nvGraphicFramePr>
        <p:xfrm>
          <a:off x="2535307" y="1275827"/>
          <a:ext cx="4290874" cy="243087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2" name="TextBox 1"/>
              <p:cNvSpPr txBox="1"/>
              <p:nvPr/>
            </p:nvSpPr>
            <p:spPr>
              <a:xfrm>
                <a:off x="377952" y="4011836"/>
                <a:ext cx="8400288" cy="1160446"/>
              </a:xfrm>
              <a:prstGeom prst="rect">
                <a:avLst/>
              </a:prstGeom>
              <a:noFill/>
            </p:spPr>
            <p:txBody>
              <a:bodyPr wrap="square" rtlCol="0">
                <a:spAutoFit/>
              </a:bodyPr>
              <a:lstStyle/>
              <a:p>
                <a:pPr algn="just"/>
                <a:r>
                  <a:rPr lang="en-US" sz="1382" dirty="0"/>
                  <a:t>Given figure is a scatter plot of ln(odds) of white persons support the death penalty versus year. Two regression lines, one linear and one quadratic is fitted through the data. Visually we can observe that the quadratic line fits the data more. It is also evident from the </a:t>
                </a:r>
                <a14:m>
                  <m:oMath xmlns:m="http://schemas.openxmlformats.org/officeDocument/2006/math">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𝑅</m:t>
                        </m:r>
                      </m:e>
                      <m:sup>
                        <m:r>
                          <a:rPr lang="en-US" sz="1382" i="1">
                            <a:solidFill>
                              <a:srgbClr val="002060"/>
                            </a:solidFill>
                            <a:latin typeface="Cambria Math" panose="02040503050406030204" pitchFamily="18" charset="0"/>
                          </a:rPr>
                          <m:t>2</m:t>
                        </m:r>
                      </m:sup>
                    </m:sSup>
                    <m:r>
                      <a:rPr lang="en-US" sz="1382" i="1">
                        <a:latin typeface="Cambria Math" panose="02040503050406030204" pitchFamily="18" charset="0"/>
                      </a:rPr>
                      <m:t> </m:t>
                    </m:r>
                  </m:oMath>
                </a14:m>
                <a:r>
                  <a:rPr lang="en-US" sz="1382" dirty="0"/>
                  <a:t>value:</a:t>
                </a:r>
              </a:p>
              <a:p>
                <a:pPr algn="just"/>
                <a:endParaRPr lang="en-US" sz="1382" dirty="0"/>
              </a:p>
              <a:p>
                <a:pPr algn="just"/>
                <a14:m>
                  <m:oMathPara xmlns:m="http://schemas.openxmlformats.org/officeDocument/2006/math">
                    <m:oMathParaPr>
                      <m:jc m:val="centerGroup"/>
                    </m:oMathParaPr>
                    <m:oMath xmlns:m="http://schemas.openxmlformats.org/officeDocument/2006/math">
                      <m:sSup>
                        <m:sSupPr>
                          <m:ctrlPr>
                            <a:rPr lang="en-US" sz="1382" b="1" i="1">
                              <a:solidFill>
                                <a:srgbClr val="002060"/>
                              </a:solidFill>
                              <a:latin typeface="Cambria Math" panose="02040503050406030204" pitchFamily="18" charset="0"/>
                            </a:rPr>
                          </m:ctrlPr>
                        </m:sSupPr>
                        <m:e>
                          <m:r>
                            <a:rPr lang="en-US" sz="1382" b="1" i="1">
                              <a:solidFill>
                                <a:srgbClr val="002060"/>
                              </a:solidFill>
                              <a:latin typeface="Cambria Math" panose="02040503050406030204" pitchFamily="18" charset="0"/>
                            </a:rPr>
                            <m:t>𝑹</m:t>
                          </m:r>
                        </m:e>
                        <m:sup>
                          <m:r>
                            <a:rPr lang="en-US" sz="1382" b="1" i="1">
                              <a:solidFill>
                                <a:srgbClr val="002060"/>
                              </a:solidFill>
                              <a:latin typeface="Cambria Math" panose="02040503050406030204" pitchFamily="18" charset="0"/>
                            </a:rPr>
                            <m:t>𝟐</m:t>
                          </m:r>
                        </m:sup>
                      </m:sSup>
                      <m:r>
                        <m:rPr>
                          <m:nor/>
                        </m:rPr>
                        <a:rPr lang="en-US" sz="1382" b="1">
                          <a:solidFill>
                            <a:srgbClr val="002060"/>
                          </a:solidFill>
                          <a:latin typeface="Cambria Math" panose="02040503050406030204" pitchFamily="18" charset="0"/>
                        </a:rPr>
                        <m:t>(</m:t>
                      </m:r>
                      <m:r>
                        <m:rPr>
                          <m:nor/>
                        </m:rPr>
                        <a:rPr lang="en-US" sz="1382" b="1" dirty="0">
                          <a:solidFill>
                            <a:srgbClr val="002060"/>
                          </a:solidFill>
                        </a:rPr>
                        <m:t>Quadratic</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𝟎</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𝟖𝟒𝟐𝟖</m:t>
                      </m:r>
                      <m:r>
                        <a:rPr lang="en-US" sz="1382" b="1" i="1" dirty="0">
                          <a:solidFill>
                            <a:srgbClr val="002060"/>
                          </a:solidFill>
                          <a:latin typeface="Cambria Math" panose="02040503050406030204" pitchFamily="18" charset="0"/>
                        </a:rPr>
                        <m:t>&gt;</m:t>
                      </m:r>
                      <m:sSup>
                        <m:sSupPr>
                          <m:ctrlPr>
                            <a:rPr lang="en-US" sz="1382" b="1" i="1">
                              <a:solidFill>
                                <a:srgbClr val="002060"/>
                              </a:solidFill>
                              <a:latin typeface="Cambria Math" panose="02040503050406030204" pitchFamily="18" charset="0"/>
                            </a:rPr>
                          </m:ctrlPr>
                        </m:sSupPr>
                        <m:e>
                          <m:r>
                            <a:rPr lang="en-US" sz="1382" b="1" i="1">
                              <a:solidFill>
                                <a:srgbClr val="002060"/>
                              </a:solidFill>
                              <a:latin typeface="Cambria Math" panose="02040503050406030204" pitchFamily="18" charset="0"/>
                            </a:rPr>
                            <m:t>𝑹</m:t>
                          </m:r>
                        </m:e>
                        <m:sup>
                          <m:r>
                            <a:rPr lang="en-US" sz="1382" b="1" i="1">
                              <a:solidFill>
                                <a:srgbClr val="002060"/>
                              </a:solidFill>
                              <a:latin typeface="Cambria Math" panose="02040503050406030204" pitchFamily="18" charset="0"/>
                            </a:rPr>
                            <m:t>𝟐</m:t>
                          </m:r>
                        </m:sup>
                      </m:sSup>
                      <m:d>
                        <m:dPr>
                          <m:ctrlPr>
                            <a:rPr lang="en-US" sz="1382" b="1" i="1" dirty="0">
                              <a:solidFill>
                                <a:srgbClr val="002060"/>
                              </a:solidFill>
                              <a:latin typeface="Cambria Math" panose="02040503050406030204" pitchFamily="18" charset="0"/>
                            </a:rPr>
                          </m:ctrlPr>
                        </m:dPr>
                        <m:e>
                          <m:r>
                            <a:rPr lang="en-US" sz="1382" b="1" i="1" dirty="0">
                              <a:solidFill>
                                <a:srgbClr val="002060"/>
                              </a:solidFill>
                              <a:latin typeface="Cambria Math" panose="02040503050406030204" pitchFamily="18" charset="0"/>
                            </a:rPr>
                            <m:t>𝒍𝒊𝒏𝒆𝒂𝒓</m:t>
                          </m:r>
                        </m:e>
                      </m:d>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𝟎</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𝟔𝟓𝟑𝟐</m:t>
                      </m:r>
                    </m:oMath>
                  </m:oMathPara>
                </a14:m>
                <a:endParaRPr lang="en-US" sz="1382" b="1" dirty="0">
                  <a:solidFill>
                    <a:srgbClr val="00206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77952" y="4011836"/>
                <a:ext cx="8400288" cy="1160446"/>
              </a:xfrm>
              <a:prstGeom prst="rect">
                <a:avLst/>
              </a:prstGeom>
              <a:blipFill>
                <a:blip r:embed="rId4"/>
                <a:stretch>
                  <a:fillRect l="-218" t="-1053" r="-218" b="-2105"/>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01C42891-35B2-462C-9FF0-FD3754CD911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E8B4973D-9639-4BB4-A492-095BAF13E0E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8363460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D06EB5D-59F4-C242-AAD0-92B2B36F56F5}"/>
                  </a:ext>
                </a:extLst>
              </p:cNvPr>
              <p:cNvSpPr>
                <a:spLocks noGrp="1"/>
              </p:cNvSpPr>
              <p:nvPr>
                <p:ph type="title"/>
              </p:nvPr>
            </p:nvSpPr>
            <p:spPr>
              <a:xfrm>
                <a:off x="371778" y="444344"/>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 Solution</a:t>
                </a:r>
              </a:p>
            </p:txBody>
          </p:sp>
        </mc:Choice>
        <mc:Fallback xmlns="">
          <p:sp>
            <p:nvSpPr>
              <p:cNvPr id="8"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371778" y="444344"/>
                <a:ext cx="8617932" cy="449094"/>
              </a:xfrm>
              <a:blipFill>
                <a:blip r:embed="rId2"/>
                <a:stretch>
                  <a:fillRect l="-2900" t="-37838" b="-52703"/>
                </a:stretch>
              </a:blipFill>
            </p:spPr>
            <p:txBody>
              <a:bodyPr/>
              <a:lstStyle/>
              <a:p>
                <a:r>
                  <a:rPr lang="en-IN">
                    <a:noFill/>
                  </a:rPr>
                  <a:t> </a:t>
                </a:r>
              </a:p>
            </p:txBody>
          </p:sp>
        </mc:Fallback>
      </mc:AlternateContent>
      <p:cxnSp>
        <p:nvCxnSpPr>
          <p:cNvPr id="9" name="Straight Connector 8"/>
          <p:cNvCxnSpPr/>
          <p:nvPr/>
        </p:nvCxnSpPr>
        <p:spPr>
          <a:xfrm>
            <a:off x="337647" y="97392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3F16C62-74F9-954B-9E1B-9AE20EE944DD}" type="slidenum">
              <a:rPr lang="en-US" altLang="en-US" smtClean="0"/>
              <a:pPr/>
              <a:t>201</a:t>
            </a:fld>
            <a:endParaRPr lang="en-US" altLang="en-US"/>
          </a:p>
        </p:txBody>
      </p:sp>
      <p:sp>
        <p:nvSpPr>
          <p:cNvPr id="7" name="TextBox 6">
            <a:extLst>
              <a:ext uri="{FF2B5EF4-FFF2-40B4-BE49-F238E27FC236}">
                <a16:creationId xmlns:a16="http://schemas.microsoft.com/office/drawing/2014/main" id="{A9F5D33A-FCD9-434E-B405-61B81C69F80F}"/>
              </a:ext>
            </a:extLst>
          </p:cNvPr>
          <p:cNvSpPr txBox="1"/>
          <p:nvPr/>
        </p:nvSpPr>
        <p:spPr>
          <a:xfrm>
            <a:off x="892095" y="1869899"/>
            <a:ext cx="1139899" cy="305020"/>
          </a:xfrm>
          <a:prstGeom prst="rect">
            <a:avLst/>
          </a:prstGeom>
          <a:noFill/>
        </p:spPr>
        <p:txBody>
          <a:bodyPr wrap="square" rtlCol="0">
            <a:spAutoFit/>
          </a:bodyPr>
          <a:lstStyle/>
          <a:p>
            <a:r>
              <a:rPr lang="en-IN" sz="1382" dirty="0"/>
              <a:t>Table</a:t>
            </a:r>
          </a:p>
        </p:txBody>
      </p:sp>
      <p:graphicFrame>
        <p:nvGraphicFramePr>
          <p:cNvPr id="6" name="Table 5"/>
          <p:cNvGraphicFramePr>
            <a:graphicFrameLocks noGrp="1"/>
          </p:cNvGraphicFramePr>
          <p:nvPr>
            <p:extLst>
              <p:ext uri="{D42A27DB-BD31-4B8C-83A1-F6EECF244321}">
                <p14:modId xmlns:p14="http://schemas.microsoft.com/office/powerpoint/2010/main" val="2487884234"/>
              </p:ext>
            </p:extLst>
          </p:nvPr>
        </p:nvGraphicFramePr>
        <p:xfrm>
          <a:off x="337647" y="1687526"/>
          <a:ext cx="3464975" cy="3200471"/>
        </p:xfrm>
        <a:graphic>
          <a:graphicData uri="http://schemas.openxmlformats.org/drawingml/2006/table">
            <a:tbl>
              <a:tblPr firstRow="1" bandRow="1">
                <a:tableStyleId>{5C22544A-7EE6-4342-B048-85BDC9FD1C3A}</a:tableStyleId>
              </a:tblPr>
              <a:tblGrid>
                <a:gridCol w="866244">
                  <a:extLst>
                    <a:ext uri="{9D8B030D-6E8A-4147-A177-3AD203B41FA5}">
                      <a16:colId xmlns:a16="http://schemas.microsoft.com/office/drawing/2014/main" val="2477936318"/>
                    </a:ext>
                  </a:extLst>
                </a:gridCol>
                <a:gridCol w="826077">
                  <a:extLst>
                    <a:ext uri="{9D8B030D-6E8A-4147-A177-3AD203B41FA5}">
                      <a16:colId xmlns:a16="http://schemas.microsoft.com/office/drawing/2014/main" val="1519720249"/>
                    </a:ext>
                  </a:extLst>
                </a:gridCol>
                <a:gridCol w="1038811">
                  <a:extLst>
                    <a:ext uri="{9D8B030D-6E8A-4147-A177-3AD203B41FA5}">
                      <a16:colId xmlns:a16="http://schemas.microsoft.com/office/drawing/2014/main" val="64784957"/>
                    </a:ext>
                  </a:extLst>
                </a:gridCol>
                <a:gridCol w="733843">
                  <a:extLst>
                    <a:ext uri="{9D8B030D-6E8A-4147-A177-3AD203B41FA5}">
                      <a16:colId xmlns:a16="http://schemas.microsoft.com/office/drawing/2014/main" val="1293274838"/>
                    </a:ext>
                  </a:extLst>
                </a:gridCol>
              </a:tblGrid>
              <a:tr h="391210">
                <a:tc>
                  <a:txBody>
                    <a:bodyPr/>
                    <a:lstStyle/>
                    <a:p>
                      <a:pPr algn="ctr"/>
                      <a:r>
                        <a:rPr lang="en-US" sz="1100" dirty="0">
                          <a:latin typeface="+mn-lt"/>
                        </a:rPr>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Odds</a:t>
                      </a:r>
                      <a:r>
                        <a:rPr lang="en-US" sz="1100" baseline="0" dirty="0">
                          <a:latin typeface="+mn-lt"/>
                        </a:rPr>
                        <a:t> </a:t>
                      </a:r>
                      <a:r>
                        <a:rPr lang="en-US" sz="1100" dirty="0">
                          <a:latin typeface="+mn-lt"/>
                        </a:rPr>
                        <a:t>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ln(odds)</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1583888"/>
                  </a:ext>
                </a:extLst>
              </a:tr>
              <a:tr h="216097">
                <a:tc>
                  <a:txBody>
                    <a:bodyPr/>
                    <a:lstStyle/>
                    <a:p>
                      <a:pPr algn="ctr" fontAlgn="b"/>
                      <a:r>
                        <a:rPr lang="en-US" sz="1100" b="0" i="0" u="none" strike="noStrike" dirty="0">
                          <a:solidFill>
                            <a:srgbClr val="000000"/>
                          </a:solidFill>
                          <a:effectLst/>
                          <a:latin typeface="+mn-lt"/>
                        </a:rPr>
                        <a:t>1972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28.8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0.404494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-0.90512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8823696"/>
                  </a:ext>
                </a:extLst>
              </a:tr>
              <a:tr h="216097">
                <a:tc>
                  <a:txBody>
                    <a:bodyPr/>
                    <a:lstStyle/>
                    <a:p>
                      <a:pPr algn="ctr" fontAlgn="b"/>
                      <a:r>
                        <a:rPr lang="en-US" sz="1100" b="0" i="0" u="none" strike="noStrike">
                          <a:solidFill>
                            <a:srgbClr val="000000"/>
                          </a:solidFill>
                          <a:effectLst/>
                          <a:latin typeface="+mn-lt"/>
                        </a:rPr>
                        <a:t>1973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35.8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0.557632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-0.58406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27167512"/>
                  </a:ext>
                </a:extLst>
              </a:tr>
              <a:tr h="216097">
                <a:tc>
                  <a:txBody>
                    <a:bodyPr/>
                    <a:lstStyle/>
                    <a:p>
                      <a:pPr algn="ctr" fontAlgn="b"/>
                      <a:r>
                        <a:rPr lang="en-US" sz="1100" b="0" i="0" u="none" strike="noStrike">
                          <a:solidFill>
                            <a:srgbClr val="000000"/>
                          </a:solidFill>
                          <a:effectLst/>
                          <a:latin typeface="+mn-lt"/>
                        </a:rPr>
                        <a:t>1974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36.3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0.569859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-0.56237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4253876"/>
                  </a:ext>
                </a:extLst>
              </a:tr>
              <a:tr h="216097">
                <a:tc>
                  <a:txBody>
                    <a:bodyPr/>
                    <a:lstStyle/>
                    <a:p>
                      <a:pPr algn="ctr" fontAlgn="b"/>
                      <a:r>
                        <a:rPr lang="en-US" sz="1100" b="0" i="0" u="none" strike="noStrike">
                          <a:solidFill>
                            <a:srgbClr val="000000"/>
                          </a:solidFill>
                          <a:effectLst/>
                          <a:latin typeface="+mn-lt"/>
                        </a:rPr>
                        <a:t>1975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31.9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0.468429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-0.75837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3372430"/>
                  </a:ext>
                </a:extLst>
              </a:tr>
              <a:tr h="216097">
                <a:tc>
                  <a:txBody>
                    <a:bodyPr/>
                    <a:lstStyle/>
                    <a:p>
                      <a:pPr algn="ctr" fontAlgn="b"/>
                      <a:r>
                        <a:rPr lang="en-US" sz="1100" b="0" i="0" u="none" strike="noStrike">
                          <a:solidFill>
                            <a:srgbClr val="000000"/>
                          </a:solidFill>
                          <a:effectLst/>
                          <a:latin typeface="+mn-lt"/>
                        </a:rPr>
                        <a:t>1976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41.1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0.697793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-0.35983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8160873"/>
                  </a:ext>
                </a:extLst>
              </a:tr>
              <a:tr h="216097">
                <a:tc>
                  <a:txBody>
                    <a:bodyPr/>
                    <a:lstStyle/>
                    <a:p>
                      <a:pPr algn="ctr" fontAlgn="b"/>
                      <a:r>
                        <a:rPr lang="en-US" sz="1100" b="0" i="0" u="none" strike="noStrike">
                          <a:solidFill>
                            <a:srgbClr val="000000"/>
                          </a:solidFill>
                          <a:effectLst/>
                          <a:latin typeface="+mn-lt"/>
                        </a:rPr>
                        <a:t>1977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41.6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0.712329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-0.33922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641277"/>
                  </a:ext>
                </a:extLst>
              </a:tr>
              <a:tr h="216097">
                <a:tc>
                  <a:txBody>
                    <a:bodyPr/>
                    <a:lstStyle/>
                    <a:p>
                      <a:pPr algn="ctr" fontAlgn="b"/>
                      <a:r>
                        <a:rPr lang="en-US" sz="1100" b="0" i="0" u="none" strike="noStrike">
                          <a:solidFill>
                            <a:srgbClr val="000000"/>
                          </a:solidFill>
                          <a:effectLst/>
                          <a:latin typeface="+mn-lt"/>
                        </a:rPr>
                        <a:t>1978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0.754386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-0.28185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669700"/>
                  </a:ext>
                </a:extLst>
              </a:tr>
              <a:tr h="216097">
                <a:tc>
                  <a:txBody>
                    <a:bodyPr/>
                    <a:lstStyle/>
                    <a:p>
                      <a:pPr algn="ctr" fontAlgn="b"/>
                      <a:r>
                        <a:rPr lang="en-US" sz="1100" b="0" i="0" u="none" strike="noStrike">
                          <a:solidFill>
                            <a:srgbClr val="000000"/>
                          </a:solidFill>
                          <a:effectLst/>
                          <a:latin typeface="+mn-lt"/>
                        </a:rPr>
                        <a:t>1980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39.1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0.642036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-0.44311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184836"/>
                  </a:ext>
                </a:extLst>
              </a:tr>
              <a:tr h="216097">
                <a:tc>
                  <a:txBody>
                    <a:bodyPr/>
                    <a:lstStyle/>
                    <a:p>
                      <a:pPr algn="ctr" fontAlgn="b"/>
                      <a:r>
                        <a:rPr lang="en-US" sz="1100" b="0" i="0" u="none" strike="noStrike">
                          <a:solidFill>
                            <a:srgbClr val="000000"/>
                          </a:solidFill>
                          <a:effectLst/>
                          <a:latin typeface="+mn-lt"/>
                        </a:rPr>
                        <a:t>1982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0.937984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-0.06402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5620542"/>
                  </a:ext>
                </a:extLst>
              </a:tr>
              <a:tr h="216097">
                <a:tc>
                  <a:txBody>
                    <a:bodyPr/>
                    <a:lstStyle/>
                    <a:p>
                      <a:pPr algn="ctr" fontAlgn="b"/>
                      <a:r>
                        <a:rPr lang="en-US" sz="1100" b="0" i="0" u="none" strike="noStrike">
                          <a:solidFill>
                            <a:srgbClr val="000000"/>
                          </a:solidFill>
                          <a:effectLst/>
                          <a:latin typeface="+mn-lt"/>
                        </a:rPr>
                        <a:t>1983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0.818182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-0.20067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358514"/>
                  </a:ext>
                </a:extLst>
              </a:tr>
              <a:tr h="216097">
                <a:tc>
                  <a:txBody>
                    <a:bodyPr/>
                    <a:lstStyle/>
                    <a:p>
                      <a:pPr algn="ctr" fontAlgn="b"/>
                      <a:r>
                        <a:rPr lang="en-US" sz="1100" b="0" i="0" u="none" strike="noStrike">
                          <a:solidFill>
                            <a:srgbClr val="000000"/>
                          </a:solidFill>
                          <a:effectLst/>
                          <a:latin typeface="+mn-lt"/>
                        </a:rPr>
                        <a:t>1984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43.5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0.769912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-0.26148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01435"/>
                  </a:ext>
                </a:extLst>
              </a:tr>
              <a:tr h="216097">
                <a:tc>
                  <a:txBody>
                    <a:bodyPr/>
                    <a:lstStyle/>
                    <a:p>
                      <a:pPr algn="ctr" fontAlgn="b"/>
                      <a:r>
                        <a:rPr lang="en-US" sz="1100" b="0" i="0" u="none" strike="noStrike">
                          <a:solidFill>
                            <a:srgbClr val="000000"/>
                          </a:solidFill>
                          <a:effectLst/>
                          <a:latin typeface="+mn-lt"/>
                        </a:rPr>
                        <a:t>1985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49.7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0.988072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-0.012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638277"/>
                  </a:ext>
                </a:extLst>
              </a:tr>
              <a:tr h="216097">
                <a:tc>
                  <a:txBody>
                    <a:bodyPr/>
                    <a:lstStyle/>
                    <a:p>
                      <a:pPr algn="ctr" fontAlgn="b"/>
                      <a:r>
                        <a:rPr lang="en-US" sz="1100" b="0" i="0" u="none" strike="noStrike">
                          <a:solidFill>
                            <a:srgbClr val="000000"/>
                          </a:solidFill>
                          <a:effectLst/>
                          <a:latin typeface="+mn-lt"/>
                        </a:rPr>
                        <a:t>1986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0.745201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-0.2941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163848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641836505"/>
              </p:ext>
            </p:extLst>
          </p:nvPr>
        </p:nvGraphicFramePr>
        <p:xfrm>
          <a:off x="4068268" y="1687527"/>
          <a:ext cx="3212531" cy="2503396"/>
        </p:xfrm>
        <a:graphic>
          <a:graphicData uri="http://schemas.openxmlformats.org/drawingml/2006/table">
            <a:tbl>
              <a:tblPr firstRow="1" bandRow="1">
                <a:tableStyleId>{5C22544A-7EE6-4342-B048-85BDC9FD1C3A}</a:tableStyleId>
              </a:tblPr>
              <a:tblGrid>
                <a:gridCol w="664419">
                  <a:extLst>
                    <a:ext uri="{9D8B030D-6E8A-4147-A177-3AD203B41FA5}">
                      <a16:colId xmlns:a16="http://schemas.microsoft.com/office/drawing/2014/main" val="2323945604"/>
                    </a:ext>
                  </a:extLst>
                </a:gridCol>
                <a:gridCol w="808577">
                  <a:extLst>
                    <a:ext uri="{9D8B030D-6E8A-4147-A177-3AD203B41FA5}">
                      <a16:colId xmlns:a16="http://schemas.microsoft.com/office/drawing/2014/main" val="2365814960"/>
                    </a:ext>
                  </a:extLst>
                </a:gridCol>
                <a:gridCol w="936402">
                  <a:extLst>
                    <a:ext uri="{9D8B030D-6E8A-4147-A177-3AD203B41FA5}">
                      <a16:colId xmlns:a16="http://schemas.microsoft.com/office/drawing/2014/main" val="4276233143"/>
                    </a:ext>
                  </a:extLst>
                </a:gridCol>
                <a:gridCol w="803133">
                  <a:extLst>
                    <a:ext uri="{9D8B030D-6E8A-4147-A177-3AD203B41FA5}">
                      <a16:colId xmlns:a16="http://schemas.microsoft.com/office/drawing/2014/main" val="1555757395"/>
                    </a:ext>
                  </a:extLst>
                </a:gridCol>
              </a:tblGrid>
              <a:tr h="385113">
                <a:tc>
                  <a:txBody>
                    <a:bodyPr/>
                    <a:lstStyle/>
                    <a:p>
                      <a:pPr algn="ctr"/>
                      <a:r>
                        <a:rPr lang="en-US" sz="1100" dirty="0">
                          <a:latin typeface="+mn-lt"/>
                        </a:rPr>
                        <a:t>Year</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Black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Odds</a:t>
                      </a:r>
                      <a:r>
                        <a:rPr lang="en-US" sz="1100" baseline="0" dirty="0">
                          <a:latin typeface="+mn-lt"/>
                        </a:rPr>
                        <a:t> </a:t>
                      </a:r>
                      <a:r>
                        <a:rPr lang="en-US" sz="1100" dirty="0">
                          <a:latin typeface="+mn-lt"/>
                        </a:rPr>
                        <a:t> </a:t>
                      </a: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mn-lt"/>
                        </a:rPr>
                        <a:t>ln(odds)</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latin typeface="+mn-lt"/>
                      </a:endParaRPr>
                    </a:p>
                  </a:txBody>
                  <a:tcPr marL="70211" marR="70211" marT="35106" marB="351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0290459"/>
                  </a:ext>
                </a:extLst>
              </a:tr>
              <a:tr h="262238">
                <a:tc>
                  <a:txBody>
                    <a:bodyPr/>
                    <a:lstStyle/>
                    <a:p>
                      <a:pPr algn="ctr" fontAlgn="b"/>
                      <a:r>
                        <a:rPr lang="en-US" sz="1100" b="0" i="0" u="none" strike="noStrike" dirty="0">
                          <a:solidFill>
                            <a:srgbClr val="000000"/>
                          </a:solidFill>
                          <a:effectLst/>
                          <a:latin typeface="+mn-lt"/>
                        </a:rPr>
                        <a:t>1987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42.9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0.751313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-0.28593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23360485"/>
                  </a:ext>
                </a:extLst>
              </a:tr>
              <a:tr h="262238">
                <a:tc>
                  <a:txBody>
                    <a:bodyPr/>
                    <a:lstStyle/>
                    <a:p>
                      <a:pPr algn="ctr" fontAlgn="b"/>
                      <a:r>
                        <a:rPr lang="en-US" sz="1100" b="0" i="0" u="none" strike="noStrike">
                          <a:solidFill>
                            <a:srgbClr val="000000"/>
                          </a:solidFill>
                          <a:effectLst/>
                          <a:latin typeface="+mn-lt"/>
                        </a:rPr>
                        <a:t>1988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42.5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0.73913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-0.30228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177634"/>
                  </a:ext>
                </a:extLst>
              </a:tr>
              <a:tr h="262238">
                <a:tc>
                  <a:txBody>
                    <a:bodyPr/>
                    <a:lstStyle/>
                    <a:p>
                      <a:pPr algn="ctr" fontAlgn="b"/>
                      <a:r>
                        <a:rPr lang="en-US" sz="1100" b="0" i="0" u="none" strike="noStrike">
                          <a:solidFill>
                            <a:srgbClr val="000000"/>
                          </a:solidFill>
                          <a:effectLst/>
                          <a:latin typeface="+mn-lt"/>
                        </a:rPr>
                        <a:t>1989</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56.1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1.277904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0.245221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386431"/>
                  </a:ext>
                </a:extLst>
              </a:tr>
              <a:tr h="262238">
                <a:tc>
                  <a:txBody>
                    <a:bodyPr/>
                    <a:lstStyle/>
                    <a:p>
                      <a:pPr algn="ctr" fontAlgn="b"/>
                      <a:r>
                        <a:rPr lang="en-US" sz="1100" b="0" i="0" u="none" strike="noStrike">
                          <a:solidFill>
                            <a:srgbClr val="000000"/>
                          </a:solidFill>
                          <a:effectLst/>
                          <a:latin typeface="+mn-lt"/>
                        </a:rPr>
                        <a:t>1990</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52.3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1.096436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0.092065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0553090"/>
                  </a:ext>
                </a:extLst>
              </a:tr>
              <a:tr h="262238">
                <a:tc>
                  <a:txBody>
                    <a:bodyPr/>
                    <a:lstStyle/>
                    <a:p>
                      <a:pPr algn="ctr" fontAlgn="b"/>
                      <a:r>
                        <a:rPr lang="en-US" sz="1100" b="0" i="0" u="none" strike="noStrike">
                          <a:solidFill>
                            <a:srgbClr val="000000"/>
                          </a:solidFill>
                          <a:effectLst/>
                          <a:latin typeface="+mn-lt"/>
                        </a:rPr>
                        <a:t>1991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42.7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0.745201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-0.2941</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0215083"/>
                  </a:ext>
                </a:extLst>
              </a:tr>
              <a:tr h="262238">
                <a:tc>
                  <a:txBody>
                    <a:bodyPr/>
                    <a:lstStyle/>
                    <a:p>
                      <a:pPr algn="ctr" fontAlgn="b"/>
                      <a:r>
                        <a:rPr lang="en-US" sz="1100" b="0" i="0" u="none" strike="noStrike">
                          <a:solidFill>
                            <a:srgbClr val="000000"/>
                          </a:solidFill>
                          <a:effectLst/>
                          <a:latin typeface="+mn-lt"/>
                        </a:rPr>
                        <a:t>1993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51.5</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1.061856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0.060018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162396"/>
                  </a:ext>
                </a:extLst>
              </a:tr>
              <a:tr h="262238">
                <a:tc>
                  <a:txBody>
                    <a:bodyPr/>
                    <a:lstStyle/>
                    <a:p>
                      <a:pPr algn="ctr" fontAlgn="b"/>
                      <a:r>
                        <a:rPr lang="en-US" sz="1100" b="0" i="0" u="none" strike="noStrike">
                          <a:solidFill>
                            <a:srgbClr val="000000"/>
                          </a:solidFill>
                          <a:effectLst/>
                          <a:latin typeface="+mn-lt"/>
                        </a:rPr>
                        <a:t>1994</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50.7</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1.028398</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0.028002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9166744"/>
                  </a:ext>
                </a:extLst>
              </a:tr>
              <a:tr h="262238">
                <a:tc>
                  <a:txBody>
                    <a:bodyPr/>
                    <a:lstStyle/>
                    <a:p>
                      <a:pPr algn="ctr" fontAlgn="b"/>
                      <a:r>
                        <a:rPr lang="en-US" sz="1100" b="0" i="0" u="none" strike="noStrike">
                          <a:solidFill>
                            <a:srgbClr val="000000"/>
                          </a:solidFill>
                          <a:effectLst/>
                          <a:latin typeface="+mn-lt"/>
                        </a:rPr>
                        <a:t>1996</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50.3</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mn-lt"/>
                        </a:rPr>
                        <a:t>1.012072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mn-lt"/>
                        </a:rPr>
                        <a:t>0.012</a:t>
                      </a:r>
                    </a:p>
                  </a:txBody>
                  <a:tcPr marL="7314" marR="7314" marT="73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1944517"/>
                  </a:ext>
                </a:extLst>
              </a:tr>
            </a:tbl>
          </a:graphicData>
        </a:graphic>
      </p:graphicFrame>
      <p:sp>
        <p:nvSpPr>
          <p:cNvPr id="3" name="Date Placeholder 2">
            <a:extLst>
              <a:ext uri="{FF2B5EF4-FFF2-40B4-BE49-F238E27FC236}">
                <a16:creationId xmlns:a16="http://schemas.microsoft.com/office/drawing/2014/main" id="{35DD7CBB-DF3C-4481-B59D-2773AA2943F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FD14E1B9-9636-4124-AE98-751C7423936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2943427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D06EB5D-59F4-C242-AAD0-92B2B36F56F5}"/>
                  </a:ext>
                </a:extLst>
              </p:cNvPr>
              <p:cNvSpPr>
                <a:spLocks noGrp="1"/>
              </p:cNvSpPr>
              <p:nvPr>
                <p:ph type="title"/>
              </p:nvPr>
            </p:nvSpPr>
            <p:spPr>
              <a:xfrm>
                <a:off x="483952" y="433387"/>
                <a:ext cx="8617932" cy="449094"/>
              </a:xfrm>
            </p:spPr>
            <p:txBody>
              <a:bodyPr>
                <a:noAutofit/>
              </a:bodyPr>
              <a:lstStyle/>
              <a:p>
                <a:r>
                  <a:rPr lang="en-US" altLang="en-US" sz="3200" b="1" dirty="0">
                    <a:solidFill>
                      <a:srgbClr val="C00000"/>
                    </a:solidFill>
                    <a:latin typeface="Times New Roman" panose="02020603050405020304" pitchFamily="18" charset="0"/>
                    <a:cs typeface="Times New Roman" panose="02020603050405020304" pitchFamily="18" charset="0"/>
                  </a:rPr>
                  <a:t>Problem</a:t>
                </a:r>
                <a14:m>
                  <m:oMath xmlns:m="http://schemas.openxmlformats.org/officeDocument/2006/math">
                    <m:r>
                      <a:rPr lang="en-US" altLang="en-US" sz="3200" b="1" i="1" dirty="0">
                        <a:solidFill>
                          <a:srgbClr val="C00000"/>
                        </a:solidFill>
                        <a:latin typeface="Cambria Math" panose="02040503050406030204" pitchFamily="18" charset="0"/>
                      </a:rPr>
                      <m:t>−</m:t>
                    </m:r>
                  </m:oMath>
                </a14:m>
                <a:r>
                  <a:rPr lang="en-US" altLang="en-US" sz="3200" b="1" dirty="0">
                    <a:solidFill>
                      <a:srgbClr val="C00000"/>
                    </a:solidFill>
                    <a:latin typeface="Times New Roman" panose="02020603050405020304" pitchFamily="18" charset="0"/>
                    <a:cs typeface="Times New Roman" panose="02020603050405020304" pitchFamily="18" charset="0"/>
                  </a:rPr>
                  <a:t>2: Solution</a:t>
                </a:r>
              </a:p>
            </p:txBody>
          </p:sp>
        </mc:Choice>
        <mc:Fallback xmlns="">
          <p:sp>
            <p:nvSpPr>
              <p:cNvPr id="8" name="Title 1">
                <a:extLst>
                  <a:ext uri="{FF2B5EF4-FFF2-40B4-BE49-F238E27FC236}">
                    <a16:creationId xmlns:a16="http://schemas.microsoft.com/office/drawing/2014/main" id="{ED06EB5D-59F4-C242-AAD0-92B2B36F56F5}"/>
                  </a:ext>
                </a:extLst>
              </p:cNvPr>
              <p:cNvSpPr>
                <a:spLocks noGrp="1" noRot="1" noChangeAspect="1" noMove="1" noResize="1" noEditPoints="1" noAdjustHandles="1" noChangeArrowheads="1" noChangeShapeType="1" noTextEdit="1"/>
              </p:cNvSpPr>
              <p:nvPr>
                <p:ph type="title"/>
              </p:nvPr>
            </p:nvSpPr>
            <p:spPr>
              <a:xfrm>
                <a:off x="483952" y="433387"/>
                <a:ext cx="8617932" cy="449094"/>
              </a:xfrm>
              <a:blipFill>
                <a:blip r:embed="rId2"/>
                <a:stretch>
                  <a:fillRect l="-2829" t="-37838" b="-52703"/>
                </a:stretch>
              </a:blipFill>
            </p:spPr>
            <p:txBody>
              <a:bodyPr/>
              <a:lstStyle/>
              <a:p>
                <a:r>
                  <a:rPr lang="en-IN">
                    <a:noFill/>
                  </a:rPr>
                  <a:t> </a:t>
                </a:r>
              </a:p>
            </p:txBody>
          </p:sp>
        </mc:Fallback>
      </mc:AlternateContent>
      <p:cxnSp>
        <p:nvCxnSpPr>
          <p:cNvPr id="9" name="Straight Connector 8"/>
          <p:cNvCxnSpPr/>
          <p:nvPr/>
        </p:nvCxnSpPr>
        <p:spPr>
          <a:xfrm>
            <a:off x="314726" y="98001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23F16C62-74F9-954B-9E1B-9AE20EE944DD}" type="slidenum">
              <a:rPr lang="en-US" altLang="en-US" smtClean="0"/>
              <a:pPr/>
              <a:t>202</a:t>
            </a:fld>
            <a:endParaRPr lang="en-US" altLang="en-US"/>
          </a:p>
        </p:txBody>
      </p:sp>
      <p:graphicFrame>
        <p:nvGraphicFramePr>
          <p:cNvPr id="11" name="Chart 10"/>
          <p:cNvGraphicFramePr>
            <a:graphicFrameLocks/>
          </p:cNvGraphicFramePr>
          <p:nvPr>
            <p:extLst>
              <p:ext uri="{D42A27DB-BD31-4B8C-83A1-F6EECF244321}">
                <p14:modId xmlns:p14="http://schemas.microsoft.com/office/powerpoint/2010/main" val="2468536438"/>
              </p:ext>
            </p:extLst>
          </p:nvPr>
        </p:nvGraphicFramePr>
        <p:xfrm>
          <a:off x="2354661" y="1679807"/>
          <a:ext cx="4464991" cy="269874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3" name="TextBox 2"/>
              <p:cNvSpPr txBox="1"/>
              <p:nvPr/>
            </p:nvSpPr>
            <p:spPr>
              <a:xfrm>
                <a:off x="312861" y="4874124"/>
                <a:ext cx="8735766" cy="1373133"/>
              </a:xfrm>
              <a:prstGeom prst="rect">
                <a:avLst/>
              </a:prstGeom>
              <a:noFill/>
            </p:spPr>
            <p:txBody>
              <a:bodyPr wrap="square" rtlCol="0">
                <a:spAutoFit/>
              </a:bodyPr>
              <a:lstStyle/>
              <a:p>
                <a:r>
                  <a:rPr lang="en-US" sz="1382" dirty="0"/>
                  <a:t>Given figure is a scatter plot of ln(odds) of black persons support the death penalty versus year. Two regression lines, one linear and one quadratic is fitted through the data. Visually we can observe that the quadratic line fits the data more. It is also evident from the </a:t>
                </a:r>
                <a14:m>
                  <m:oMath xmlns:m="http://schemas.openxmlformats.org/officeDocument/2006/math">
                    <m:sSup>
                      <m:sSupPr>
                        <m:ctrlPr>
                          <a:rPr lang="en-US" sz="1382" i="1">
                            <a:solidFill>
                              <a:srgbClr val="002060"/>
                            </a:solidFill>
                            <a:latin typeface="Cambria Math" panose="02040503050406030204" pitchFamily="18" charset="0"/>
                          </a:rPr>
                        </m:ctrlPr>
                      </m:sSupPr>
                      <m:e>
                        <m:r>
                          <a:rPr lang="en-US" sz="1382" i="1">
                            <a:solidFill>
                              <a:srgbClr val="002060"/>
                            </a:solidFill>
                            <a:latin typeface="Cambria Math" panose="02040503050406030204" pitchFamily="18" charset="0"/>
                          </a:rPr>
                          <m:t>𝑅</m:t>
                        </m:r>
                      </m:e>
                      <m:sup>
                        <m:r>
                          <a:rPr lang="en-US" sz="1382" i="1">
                            <a:solidFill>
                              <a:srgbClr val="002060"/>
                            </a:solidFill>
                            <a:latin typeface="Cambria Math" panose="02040503050406030204" pitchFamily="18" charset="0"/>
                          </a:rPr>
                          <m:t>2</m:t>
                        </m:r>
                      </m:sup>
                    </m:sSup>
                    <m:r>
                      <a:rPr lang="en-US" sz="1382" i="1">
                        <a:latin typeface="Cambria Math" panose="02040503050406030204" pitchFamily="18" charset="0"/>
                      </a:rPr>
                      <m:t> </m:t>
                    </m:r>
                  </m:oMath>
                </a14:m>
                <a:r>
                  <a:rPr lang="en-US" sz="1382" dirty="0"/>
                  <a:t>value:</a:t>
                </a:r>
              </a:p>
              <a:p>
                <a:endParaRPr lang="en-US" sz="1382" dirty="0"/>
              </a:p>
              <a:p>
                <a:r>
                  <a:rPr lang="en-US" sz="1382" b="1" dirty="0">
                    <a:solidFill>
                      <a:srgbClr val="002060"/>
                    </a:solidFill>
                  </a:rPr>
                  <a:t> </a:t>
                </a:r>
                <a14:m>
                  <m:oMath xmlns:m="http://schemas.openxmlformats.org/officeDocument/2006/math">
                    <m:sSup>
                      <m:sSupPr>
                        <m:ctrlPr>
                          <a:rPr lang="en-US" sz="1382" b="1" i="1">
                            <a:solidFill>
                              <a:srgbClr val="002060"/>
                            </a:solidFill>
                            <a:latin typeface="Cambria Math" panose="02040503050406030204" pitchFamily="18" charset="0"/>
                          </a:rPr>
                        </m:ctrlPr>
                      </m:sSupPr>
                      <m:e>
                        <m:r>
                          <a:rPr lang="en-US" sz="1382" b="1" i="1">
                            <a:solidFill>
                              <a:srgbClr val="002060"/>
                            </a:solidFill>
                            <a:latin typeface="Cambria Math" panose="02040503050406030204" pitchFamily="18" charset="0"/>
                          </a:rPr>
                          <m:t>𝑹</m:t>
                        </m:r>
                      </m:e>
                      <m:sup>
                        <m:r>
                          <a:rPr lang="en-US" sz="1382" b="1" i="1">
                            <a:solidFill>
                              <a:srgbClr val="002060"/>
                            </a:solidFill>
                            <a:latin typeface="Cambria Math" panose="02040503050406030204" pitchFamily="18" charset="0"/>
                          </a:rPr>
                          <m:t>𝟐</m:t>
                        </m:r>
                      </m:sup>
                    </m:sSup>
                    <m:r>
                      <m:rPr>
                        <m:nor/>
                      </m:rPr>
                      <a:rPr lang="en-US" sz="1382" b="1">
                        <a:solidFill>
                          <a:srgbClr val="002060"/>
                        </a:solidFill>
                        <a:latin typeface="Cambria Math" panose="02040503050406030204" pitchFamily="18" charset="0"/>
                      </a:rPr>
                      <m:t>(</m:t>
                    </m:r>
                    <m:r>
                      <m:rPr>
                        <m:nor/>
                      </m:rPr>
                      <a:rPr lang="en-US" sz="1382" b="1" dirty="0">
                        <a:solidFill>
                          <a:srgbClr val="002060"/>
                        </a:solidFill>
                      </a:rPr>
                      <m:t>Quadratic</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𝟎</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𝟔𝟗𝟒𝟖</m:t>
                    </m:r>
                    <m:r>
                      <a:rPr lang="en-US" sz="1382" b="1" i="1" dirty="0">
                        <a:solidFill>
                          <a:srgbClr val="002060"/>
                        </a:solidFill>
                        <a:latin typeface="Cambria Math" panose="02040503050406030204" pitchFamily="18" charset="0"/>
                      </a:rPr>
                      <m:t>&gt;</m:t>
                    </m:r>
                    <m:sSup>
                      <m:sSupPr>
                        <m:ctrlPr>
                          <a:rPr lang="en-US" sz="1382" b="1" i="1">
                            <a:solidFill>
                              <a:srgbClr val="002060"/>
                            </a:solidFill>
                            <a:latin typeface="Cambria Math" panose="02040503050406030204" pitchFamily="18" charset="0"/>
                          </a:rPr>
                        </m:ctrlPr>
                      </m:sSupPr>
                      <m:e>
                        <m:r>
                          <a:rPr lang="en-US" sz="1382" b="1" i="1">
                            <a:solidFill>
                              <a:srgbClr val="002060"/>
                            </a:solidFill>
                            <a:latin typeface="Cambria Math" panose="02040503050406030204" pitchFamily="18" charset="0"/>
                          </a:rPr>
                          <m:t>𝑹</m:t>
                        </m:r>
                      </m:e>
                      <m:sup>
                        <m:r>
                          <a:rPr lang="en-US" sz="1382" b="1" i="1">
                            <a:solidFill>
                              <a:srgbClr val="002060"/>
                            </a:solidFill>
                            <a:latin typeface="Cambria Math" panose="02040503050406030204" pitchFamily="18" charset="0"/>
                          </a:rPr>
                          <m:t>𝟐</m:t>
                        </m:r>
                      </m:sup>
                    </m:sSup>
                    <m:d>
                      <m:dPr>
                        <m:ctrlPr>
                          <a:rPr lang="en-US" sz="1382" b="1" i="1" dirty="0">
                            <a:solidFill>
                              <a:srgbClr val="002060"/>
                            </a:solidFill>
                            <a:latin typeface="Cambria Math" panose="02040503050406030204" pitchFamily="18" charset="0"/>
                          </a:rPr>
                        </m:ctrlPr>
                      </m:dPr>
                      <m:e>
                        <m:r>
                          <a:rPr lang="en-US" sz="1382" b="1" i="1" dirty="0">
                            <a:solidFill>
                              <a:srgbClr val="002060"/>
                            </a:solidFill>
                            <a:latin typeface="Cambria Math" panose="02040503050406030204" pitchFamily="18" charset="0"/>
                          </a:rPr>
                          <m:t>𝒍𝒊𝒏𝒆𝒂𝒓</m:t>
                        </m:r>
                      </m:e>
                    </m:d>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𝟎</m:t>
                    </m:r>
                    <m:r>
                      <a:rPr lang="en-US" sz="1382" b="1" i="1" dirty="0">
                        <a:solidFill>
                          <a:srgbClr val="002060"/>
                        </a:solidFill>
                        <a:latin typeface="Cambria Math" panose="02040503050406030204" pitchFamily="18" charset="0"/>
                      </a:rPr>
                      <m:t>.</m:t>
                    </m:r>
                    <m:r>
                      <a:rPr lang="en-US" sz="1382" b="1" i="1" dirty="0">
                        <a:solidFill>
                          <a:srgbClr val="002060"/>
                        </a:solidFill>
                        <a:latin typeface="Cambria Math" panose="02040503050406030204" pitchFamily="18" charset="0"/>
                      </a:rPr>
                      <m:t>𝟔𝟒𝟓𝟏</m:t>
                    </m:r>
                  </m:oMath>
                </a14:m>
                <a:endParaRPr lang="en-US" sz="1382" b="1" dirty="0">
                  <a:solidFill>
                    <a:srgbClr val="002060"/>
                  </a:solidFill>
                </a:endParaRPr>
              </a:p>
              <a:p>
                <a:endParaRPr lang="en-US" sz="1382" dirty="0"/>
              </a:p>
            </p:txBody>
          </p:sp>
        </mc:Choice>
        <mc:Fallback xmlns="">
          <p:sp>
            <p:nvSpPr>
              <p:cNvPr id="3" name="TextBox 2"/>
              <p:cNvSpPr txBox="1">
                <a:spLocks noRot="1" noChangeAspect="1" noMove="1" noResize="1" noEditPoints="1" noAdjustHandles="1" noChangeArrowheads="1" noChangeShapeType="1" noTextEdit="1"/>
              </p:cNvSpPr>
              <p:nvPr/>
            </p:nvSpPr>
            <p:spPr>
              <a:xfrm>
                <a:off x="312861" y="4874124"/>
                <a:ext cx="8735766" cy="1373133"/>
              </a:xfrm>
              <a:prstGeom prst="rect">
                <a:avLst/>
              </a:prstGeom>
              <a:blipFill>
                <a:blip r:embed="rId4"/>
                <a:stretch>
                  <a:fillRect l="-209" t="-889"/>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8BD602EA-3A1D-4CC8-8611-095D1AED7C0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3B51F64C-0C23-4358-898E-5DBCB574FF7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1530214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54"/>
          <p:cNvSpPr txBox="1"/>
          <p:nvPr/>
        </p:nvSpPr>
        <p:spPr>
          <a:xfrm>
            <a:off x="210878" y="1440904"/>
            <a:ext cx="4767288" cy="590688"/>
          </a:xfrm>
          <a:prstGeom prst="rect">
            <a:avLst/>
          </a:prstGeom>
          <a:noFill/>
          <a:ln>
            <a:noFill/>
          </a:ln>
        </p:spPr>
        <p:txBody>
          <a:bodyPr spcFirstLastPara="1" wrap="square" lIns="70200" tIns="35090" rIns="70200" bIns="35090" anchor="t" anchorCtr="0">
            <a:spAutoFit/>
          </a:bodyPr>
          <a:lstStyle/>
          <a:p>
            <a:pPr defTabSz="702076">
              <a:buClr>
                <a:srgbClr val="FFC000"/>
              </a:buClr>
              <a:buSzPts val="4400"/>
              <a:defRPr/>
            </a:pPr>
            <a:r>
              <a:rPr lang="en-US" sz="3378" kern="0">
                <a:solidFill>
                  <a:srgbClr val="FFC000"/>
                </a:solidFill>
                <a:latin typeface="Aharoni"/>
                <a:ea typeface="Aharoni"/>
                <a:cs typeface="Aharoni"/>
                <a:sym typeface="Aharoni"/>
              </a:rPr>
              <a:t>REFERENCES</a:t>
            </a:r>
            <a:endParaRPr sz="1075" kern="0">
              <a:solidFill>
                <a:srgbClr val="000000"/>
              </a:solidFill>
              <a:latin typeface="Arial"/>
              <a:cs typeface="Arial"/>
              <a:sym typeface="Arial"/>
            </a:endParaRPr>
          </a:p>
        </p:txBody>
      </p:sp>
      <p:sp>
        <p:nvSpPr>
          <p:cNvPr id="847" name="Google Shape;847;p54"/>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defTabSz="702076">
              <a:buClr>
                <a:srgbClr val="898989"/>
              </a:buClr>
              <a:buSzPts val="1200"/>
              <a:defRPr/>
            </a:pPr>
            <a:fld id="{00000000-1234-1234-1234-123412341234}" type="slidenum">
              <a:rPr lang="en-US" sz="921" kern="0">
                <a:solidFill>
                  <a:srgbClr val="898989"/>
                </a:solidFill>
                <a:latin typeface="Calibri"/>
                <a:ea typeface="Calibri"/>
                <a:cs typeface="Calibri"/>
                <a:sym typeface="Calibri"/>
              </a:rPr>
              <a:pPr defTabSz="702076">
                <a:buClr>
                  <a:srgbClr val="898989"/>
                </a:buClr>
                <a:buSzPts val="1200"/>
                <a:defRPr/>
              </a:pPr>
              <a:t>203</a:t>
            </a:fld>
            <a:endParaRPr sz="921" kern="0">
              <a:solidFill>
                <a:srgbClr val="898989"/>
              </a:solidFill>
              <a:latin typeface="Calibri"/>
              <a:ea typeface="Calibri"/>
              <a:cs typeface="Calibri"/>
              <a:sym typeface="Calibri"/>
            </a:endParaRPr>
          </a:p>
        </p:txBody>
      </p:sp>
      <p:sp>
        <p:nvSpPr>
          <p:cNvPr id="2" name="TextBox 1">
            <a:extLst>
              <a:ext uri="{FF2B5EF4-FFF2-40B4-BE49-F238E27FC236}">
                <a16:creationId xmlns:a16="http://schemas.microsoft.com/office/drawing/2014/main" id="{AADC7C18-2813-44D1-BEED-27F080DF928B}"/>
              </a:ext>
            </a:extLst>
          </p:cNvPr>
          <p:cNvSpPr txBox="1"/>
          <p:nvPr/>
        </p:nvSpPr>
        <p:spPr>
          <a:xfrm>
            <a:off x="374955" y="2828630"/>
            <a:ext cx="4439134" cy="1413016"/>
          </a:xfrm>
          <a:prstGeom prst="rect">
            <a:avLst/>
          </a:prstGeom>
          <a:noFill/>
        </p:spPr>
        <p:txBody>
          <a:bodyPr wrap="square" rtlCol="0">
            <a:spAutoFit/>
          </a:bodyPr>
          <a:lstStyle/>
          <a:p>
            <a:pPr marL="219399" indent="-219399" defTabSz="702076" eaLnBrk="0" fontAlgn="base" hangingPunct="0">
              <a:spcBef>
                <a:spcPct val="0"/>
              </a:spcBef>
              <a:spcAft>
                <a:spcPct val="0"/>
              </a:spcAft>
              <a:buBlip>
                <a:blip r:embed="rId3"/>
              </a:buBlip>
              <a:defRPr/>
            </a:pPr>
            <a:r>
              <a:rPr lang="en-IN" dirty="0">
                <a:solidFill>
                  <a:srgbClr val="073C8B"/>
                </a:solidFill>
                <a:latin typeface="Calibri" panose="020F0502020204030204" pitchFamily="34" charset="0"/>
              </a:rPr>
              <a:t>The Elements of Statistical Learning, Data Mining, Inference, and Prediction (2</a:t>
            </a:r>
            <a:r>
              <a:rPr lang="en-IN" baseline="30000" dirty="0">
                <a:solidFill>
                  <a:srgbClr val="073C8B"/>
                </a:solidFill>
                <a:latin typeface="Calibri" panose="020F0502020204030204" pitchFamily="34" charset="0"/>
              </a:rPr>
              <a:t>nd</a:t>
            </a:r>
            <a:r>
              <a:rPr lang="en-IN" dirty="0">
                <a:solidFill>
                  <a:srgbClr val="073C8B"/>
                </a:solidFill>
                <a:latin typeface="Calibri" panose="020F0502020204030204" pitchFamily="34" charset="0"/>
              </a:rPr>
              <a:t> </a:t>
            </a:r>
            <a:r>
              <a:rPr lang="en-IN" dirty="0" err="1">
                <a:solidFill>
                  <a:srgbClr val="073C8B"/>
                </a:solidFill>
                <a:latin typeface="Calibri" panose="020F0502020204030204" pitchFamily="34" charset="0"/>
              </a:rPr>
              <a:t>Edn</a:t>
            </a:r>
            <a:r>
              <a:rPr lang="en-IN" dirty="0">
                <a:solidFill>
                  <a:srgbClr val="073C8B"/>
                </a:solidFill>
                <a:latin typeface="Calibri" panose="020F0502020204030204" pitchFamily="34" charset="0"/>
              </a:rPr>
              <a:t>.), Trevor Hastie, Robert </a:t>
            </a:r>
            <a:r>
              <a:rPr lang="en-IN" dirty="0" err="1">
                <a:solidFill>
                  <a:srgbClr val="073C8B"/>
                </a:solidFill>
                <a:latin typeface="Calibri" panose="020F0502020204030204" pitchFamily="34" charset="0"/>
              </a:rPr>
              <a:t>Tibshirani</a:t>
            </a:r>
            <a:r>
              <a:rPr lang="en-IN" dirty="0">
                <a:solidFill>
                  <a:srgbClr val="073C8B"/>
                </a:solidFill>
                <a:latin typeface="Calibri" panose="020F0502020204030204" pitchFamily="34" charset="0"/>
              </a:rPr>
              <a:t>, Jerome Friedman, Springer, 2014.</a:t>
            </a:r>
          </a:p>
          <a:p>
            <a:pPr defTabSz="702076" eaLnBrk="0" fontAlgn="base" hangingPunct="0">
              <a:spcBef>
                <a:spcPct val="0"/>
              </a:spcBef>
              <a:spcAft>
                <a:spcPct val="0"/>
              </a:spcAft>
              <a:defRPr/>
            </a:pPr>
            <a:endParaRPr lang="en-IN" sz="1382" dirty="0">
              <a:solidFill>
                <a:srgbClr val="000000"/>
              </a:solidFill>
              <a:latin typeface="Calibri" panose="020F0502020204030204" pitchFamily="34" charset="0"/>
            </a:endParaRPr>
          </a:p>
        </p:txBody>
      </p:sp>
      <p:pic>
        <p:nvPicPr>
          <p:cNvPr id="4" name="Picture 3">
            <a:extLst>
              <a:ext uri="{FF2B5EF4-FFF2-40B4-BE49-F238E27FC236}">
                <a16:creationId xmlns:a16="http://schemas.microsoft.com/office/drawing/2014/main" id="{E47EEF3F-D9F4-4D51-B1C4-F3F7179E1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7280" y="1332833"/>
            <a:ext cx="3219021" cy="4484078"/>
          </a:xfrm>
          <a:prstGeom prst="rect">
            <a:avLst/>
          </a:prstGeom>
        </p:spPr>
      </p:pic>
      <p:sp>
        <p:nvSpPr>
          <p:cNvPr id="3" name="Date Placeholder 2">
            <a:extLst>
              <a:ext uri="{FF2B5EF4-FFF2-40B4-BE49-F238E27FC236}">
                <a16:creationId xmlns:a16="http://schemas.microsoft.com/office/drawing/2014/main" id="{52CA63F4-60FF-F541-E29F-5BB7C905A8B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CE2F78D2-3304-EEBE-6661-D43B8C96363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57894205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124461"/>
            <a:ext cx="8760279" cy="764060"/>
          </a:xfrm>
        </p:spPr>
        <p:txBody>
          <a:bodyPr>
            <a:normAutofit/>
          </a:bodyPr>
          <a:lstStyle/>
          <a:p>
            <a:r>
              <a:rPr lang="en-US" sz="4000" dirty="0">
                <a:solidFill>
                  <a:srgbClr val="A50021"/>
                </a:solidFill>
                <a:latin typeface="Times New Roman" pitchFamily="18" charset="0"/>
                <a:cs typeface="Times New Roman" pitchFamily="18" charset="0"/>
              </a:rPr>
              <a:t>Reference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204</a:t>
            </a:fld>
            <a:endParaRPr lang="en-IN" dirty="0">
              <a:solidFill>
                <a:srgbClr val="04617B">
                  <a:shade val="90000"/>
                </a:srgbClr>
              </a:solidFill>
            </a:endParaRPr>
          </a:p>
        </p:txBody>
      </p:sp>
      <p:sp>
        <p:nvSpPr>
          <p:cNvPr id="12" name="Content Placeholder 4"/>
          <p:cNvSpPr txBox="1">
            <a:spLocks/>
          </p:cNvSpPr>
          <p:nvPr/>
        </p:nvSpPr>
        <p:spPr>
          <a:xfrm>
            <a:off x="261256" y="1807078"/>
            <a:ext cx="8760279" cy="3151783"/>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a:solidFill>
                  <a:prstClr val="black"/>
                </a:solidFill>
              </a:rPr>
              <a:t>The detail material related to this lecture can be found in</a:t>
            </a:r>
          </a:p>
          <a:p>
            <a:pPr marL="393192" lvl="1" indent="0">
              <a:buClr>
                <a:srgbClr val="0BD0D9"/>
              </a:buClr>
              <a:buNone/>
            </a:pPr>
            <a:endParaRPr lang="en-US" dirty="0">
              <a:solidFill>
                <a:srgbClr val="073C8B"/>
              </a:solidFill>
            </a:endParaRPr>
          </a:p>
          <a:p>
            <a:pPr marL="393192" lvl="1" indent="0">
              <a:buClr>
                <a:srgbClr val="0BD0D9"/>
              </a:buClr>
              <a:buNone/>
            </a:pPr>
            <a:r>
              <a:rPr lang="en-US" dirty="0"/>
              <a:t>Web:  </a:t>
            </a:r>
            <a:r>
              <a:rPr lang="en-US" u="sng" dirty="0">
                <a:solidFill>
                  <a:srgbClr val="073C8B"/>
                </a:solidFill>
                <a:hlinkClick r:id="rId2">
                  <a:extLst>
                    <a:ext uri="{A12FA001-AC4F-418D-AE19-62706E023703}">
                      <ahyp:hlinkClr xmlns:ahyp="http://schemas.microsoft.com/office/drawing/2018/hyperlinkcolor" val="tx"/>
                    </a:ext>
                  </a:extLst>
                </a:hlinkClick>
              </a:rPr>
              <a:t>https://en.wikipedia.org/wiki/Logistic_regression</a:t>
            </a:r>
            <a:r>
              <a:rPr lang="en-US" dirty="0">
                <a:solidFill>
                  <a:srgbClr val="073C8B"/>
                </a:solidFill>
              </a:rPr>
              <a:t> </a:t>
            </a:r>
          </a:p>
          <a:p>
            <a:pPr marL="0" indent="0">
              <a:buClr>
                <a:srgbClr val="0BD0D9"/>
              </a:buClr>
              <a:buFont typeface="Wingdings 2"/>
              <a:buNone/>
            </a:pPr>
            <a:r>
              <a:rPr lang="en-US" dirty="0">
                <a:solidFill>
                  <a:prstClr val="black"/>
                </a:solidFill>
              </a:rPr>
              <a:t>	</a:t>
            </a:r>
            <a:endParaRPr lang="en-IN" dirty="0">
              <a:solidFill>
                <a:prstClr val="black"/>
              </a:solidFill>
            </a:endParaRPr>
          </a:p>
        </p:txBody>
      </p:sp>
      <p:cxnSp>
        <p:nvCxnSpPr>
          <p:cNvPr id="7" name="Straight Connector 6"/>
          <p:cNvCxnSpPr/>
          <p:nvPr/>
        </p:nvCxnSpPr>
        <p:spPr>
          <a:xfrm>
            <a:off x="261257" y="955498"/>
            <a:ext cx="876027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261EDF38-DF27-4028-B48E-4F6730DF1F1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520465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66" y="2420888"/>
            <a:ext cx="8425339" cy="936104"/>
          </a:xfrm>
        </p:spPr>
        <p:txBody>
          <a:bodyPr>
            <a:normAutofit fontScale="92500" lnSpcReduction="10000"/>
          </a:bodyPr>
          <a:lstStyle/>
          <a:p>
            <a:pPr marL="0" indent="0" algn="ctr">
              <a:buNone/>
            </a:pPr>
            <a:r>
              <a:rPr lang="en-US" altLang="zh-CN" sz="6000" dirty="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205</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2" name="Rectangle 1"/>
          <p:cNvSpPr/>
          <p:nvPr/>
        </p:nvSpPr>
        <p:spPr>
          <a:xfrm>
            <a:off x="478666" y="4302673"/>
            <a:ext cx="7381104" cy="369332"/>
          </a:xfrm>
          <a:prstGeom prst="rect">
            <a:avLst/>
          </a:prstGeom>
        </p:spPr>
        <p:txBody>
          <a:bodyPr wrap="square">
            <a:spAutoFit/>
          </a:bodyPr>
          <a:lstStyle/>
          <a:p>
            <a:pPr lvl="1" algn="ctr"/>
            <a:r>
              <a:rPr lang="en-IN" dirty="0">
                <a:solidFill>
                  <a:srgbClr val="7CCA62">
                    <a:lumMod val="50000"/>
                  </a:srgbClr>
                </a:solidFill>
              </a:rPr>
              <a:t>dsamanta@iitkgp.ac.in</a:t>
            </a:r>
          </a:p>
        </p:txBody>
      </p:sp>
      <p:sp>
        <p:nvSpPr>
          <p:cNvPr id="4" name="Footer Placeholder 3">
            <a:extLst>
              <a:ext uri="{FF2B5EF4-FFF2-40B4-BE49-F238E27FC236}">
                <a16:creationId xmlns:a16="http://schemas.microsoft.com/office/drawing/2014/main" id="{D29E3B49-CE4B-4CB8-95E4-CB0E6619D37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9359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77614"/>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defTabSz="702076" fontAlgn="base">
              <a:lnSpc>
                <a:spcPct val="100000"/>
              </a:lnSpc>
              <a:spcBef>
                <a:spcPct val="0"/>
              </a:spcBef>
              <a:spcAft>
                <a:spcPct val="0"/>
              </a:spcAft>
              <a:buNone/>
              <a:defRPr/>
            </a:pPr>
            <a:fld id="{C3D658C1-780A-4444-936B-0A28993D5F35}" type="slidenum">
              <a:rPr lang="en-US" altLang="en-US" sz="921">
                <a:solidFill>
                  <a:srgbClr val="898989"/>
                </a:solidFill>
              </a:rPr>
              <a:pPr defTabSz="702076" fontAlgn="base">
                <a:lnSpc>
                  <a:spcPct val="100000"/>
                </a:lnSpc>
                <a:spcBef>
                  <a:spcPct val="0"/>
                </a:spcBef>
                <a:spcAft>
                  <a:spcPct val="0"/>
                </a:spcAft>
                <a:buNone/>
                <a:defRPr/>
              </a:pPr>
              <a:t>21</a:t>
            </a:fld>
            <a:endParaRPr lang="en-US" altLang="en-US" sz="921">
              <a:solidFill>
                <a:srgbClr val="898989"/>
              </a:solidFill>
            </a:endParaRPr>
          </a:p>
        </p:txBody>
      </p:sp>
      <p:cxnSp>
        <p:nvCxnSpPr>
          <p:cNvPr id="7" name="Straight Connector 6"/>
          <p:cNvCxnSpPr/>
          <p:nvPr/>
        </p:nvCxnSpPr>
        <p:spPr>
          <a:xfrm>
            <a:off x="337648" y="103341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97BB78E5-D1B3-44C3-B79E-0AE90B306DCB}"/>
                  </a:ext>
                </a:extLst>
              </p:cNvPr>
              <p:cNvGraphicFramePr>
                <a:graphicFrameLocks noGrp="1"/>
              </p:cNvGraphicFramePr>
              <p:nvPr>
                <p:extLst>
                  <p:ext uri="{D42A27DB-BD31-4B8C-83A1-F6EECF244321}">
                    <p14:modId xmlns:p14="http://schemas.microsoft.com/office/powerpoint/2010/main" val="3278610352"/>
                  </p:ext>
                </p:extLst>
              </p:nvPr>
            </p:nvGraphicFramePr>
            <p:xfrm>
              <a:off x="337648" y="2566505"/>
              <a:ext cx="3129852" cy="3789852"/>
            </p:xfrm>
            <a:graphic>
              <a:graphicData uri="http://schemas.openxmlformats.org/drawingml/2006/table">
                <a:tbl>
                  <a:tblPr firstRow="1" bandRow="1">
                    <a:tableStyleId>{5C22544A-7EE6-4342-B048-85BDC9FD1C3A}</a:tableStyleId>
                  </a:tblPr>
                  <a:tblGrid>
                    <a:gridCol w="1564926">
                      <a:extLst>
                        <a:ext uri="{9D8B030D-6E8A-4147-A177-3AD203B41FA5}">
                          <a16:colId xmlns:a16="http://schemas.microsoft.com/office/drawing/2014/main" val="20000"/>
                        </a:ext>
                      </a:extLst>
                    </a:gridCol>
                    <a:gridCol w="1564926">
                      <a:extLst>
                        <a:ext uri="{9D8B030D-6E8A-4147-A177-3AD203B41FA5}">
                          <a16:colId xmlns:a16="http://schemas.microsoft.com/office/drawing/2014/main" val="20001"/>
                        </a:ext>
                      </a:extLst>
                    </a:gridCol>
                  </a:tblGrid>
                  <a:tr h="280845">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𝑯𝒐𝒖𝒓𝒔</m:t>
                                </m:r>
                                <m:r>
                                  <a:rPr lang="en-US" sz="1800" b="1" i="1" dirty="0" smtClean="0">
                                    <a:solidFill>
                                      <a:schemeClr val="bg1"/>
                                    </a:solidFill>
                                    <a:latin typeface="Cambria Math" panose="02040503050406030204" pitchFamily="18" charset="0"/>
                                  </a:rPr>
                                  <m:t> </m:t>
                                </m:r>
                                <m:r>
                                  <a:rPr lang="en-US" sz="1800" b="1" i="1" dirty="0" smtClean="0">
                                    <a:solidFill>
                                      <a:schemeClr val="bg1"/>
                                    </a:solidFill>
                                    <a:latin typeface="Cambria Math" panose="02040503050406030204" pitchFamily="18" charset="0"/>
                                  </a:rPr>
                                  <m:t>𝑺𝒕𝒖𝒅𝒚</m:t>
                                </m:r>
                              </m:oMath>
                            </m:oMathPara>
                          </a14:m>
                          <a:endParaRPr lang="en-US" sz="1800" b="1" dirty="0">
                            <a:solidFill>
                              <a:schemeClr val="bg1"/>
                            </a:solidFill>
                          </a:endParaRPr>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𝑬𝒙𝒂𝒎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𝑺𝒄𝒐𝒓𝒆</m:t>
                                </m:r>
                              </m:oMath>
                            </m:oMathPara>
                          </a14:m>
                          <a:endParaRPr lang="en-US" sz="1800" b="1" dirty="0"/>
                        </a:p>
                      </a:txBody>
                      <a:tcPr marL="70211" marR="70211" marT="35106" marB="35106"/>
                    </a:tc>
                    <a:extLst>
                      <a:ext uri="{0D108BD9-81ED-4DB2-BD59-A6C34878D82A}">
                        <a16:rowId xmlns:a16="http://schemas.microsoft.com/office/drawing/2014/main" val="10000"/>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80</m:t>
                                </m:r>
                              </m:oMath>
                            </m:oMathPara>
                          </a14:m>
                          <a:endParaRPr lang="en-US" sz="1800" dirty="0"/>
                        </a:p>
                      </a:txBody>
                      <a:tcPr marL="70211" marR="70211" marT="35106" marB="35106"/>
                    </a:tc>
                    <a:extLst>
                      <a:ext uri="{0D108BD9-81ED-4DB2-BD59-A6C34878D82A}">
                        <a16:rowId xmlns:a16="http://schemas.microsoft.com/office/drawing/2014/main" val="10001"/>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90</m:t>
                                </m:r>
                              </m:oMath>
                            </m:oMathPara>
                          </a14:m>
                          <a:endParaRPr lang="en-US" sz="1800" dirty="0"/>
                        </a:p>
                      </a:txBody>
                      <a:tcPr marL="70211" marR="70211" marT="35106" marB="35106"/>
                    </a:tc>
                    <a:extLst>
                      <a:ext uri="{0D108BD9-81ED-4DB2-BD59-A6C34878D82A}">
                        <a16:rowId xmlns:a16="http://schemas.microsoft.com/office/drawing/2014/main" val="10002"/>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75</m:t>
                                </m:r>
                              </m:oMath>
                            </m:oMathPara>
                          </a14:m>
                          <a:endParaRPr lang="en-US" sz="1800" dirty="0"/>
                        </a:p>
                      </a:txBody>
                      <a:tcPr marL="70211" marR="70211" marT="35106" marB="35106"/>
                    </a:tc>
                    <a:extLst>
                      <a:ext uri="{0D108BD9-81ED-4DB2-BD59-A6C34878D82A}">
                        <a16:rowId xmlns:a16="http://schemas.microsoft.com/office/drawing/2014/main" val="10003"/>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6</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80</m:t>
                                </m:r>
                              </m:oMath>
                            </m:oMathPara>
                          </a14:m>
                          <a:endParaRPr lang="en-US" sz="1800" dirty="0"/>
                        </a:p>
                      </a:txBody>
                      <a:tcPr marL="70211" marR="70211" marT="35106" marB="35106"/>
                    </a:tc>
                    <a:extLst>
                      <a:ext uri="{0D108BD9-81ED-4DB2-BD59-A6C34878D82A}">
                        <a16:rowId xmlns:a16="http://schemas.microsoft.com/office/drawing/2014/main" val="10004"/>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90</m:t>
                                </m:r>
                              </m:oMath>
                            </m:oMathPara>
                          </a14:m>
                          <a:endParaRPr lang="en-US" sz="1800" dirty="0"/>
                        </a:p>
                      </a:txBody>
                      <a:tcPr marL="70211" marR="70211" marT="35106" marB="35106"/>
                    </a:tc>
                    <a:extLst>
                      <a:ext uri="{0D108BD9-81ED-4DB2-BD59-A6C34878D82A}">
                        <a16:rowId xmlns:a16="http://schemas.microsoft.com/office/drawing/2014/main" val="10005"/>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50</m:t>
                                </m:r>
                              </m:oMath>
                            </m:oMathPara>
                          </a14:m>
                          <a:endParaRPr lang="en-US" sz="1800" dirty="0"/>
                        </a:p>
                      </a:txBody>
                      <a:tcPr marL="70211" marR="70211" marT="35106" marB="35106"/>
                    </a:tc>
                    <a:extLst>
                      <a:ext uri="{0D108BD9-81ED-4DB2-BD59-A6C34878D82A}">
                        <a16:rowId xmlns:a16="http://schemas.microsoft.com/office/drawing/2014/main" val="10006"/>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65</m:t>
                                </m:r>
                              </m:oMath>
                            </m:oMathPara>
                          </a14:m>
                          <a:endParaRPr lang="en-US" sz="1800" dirty="0"/>
                        </a:p>
                      </a:txBody>
                      <a:tcPr marL="70211" marR="70211" marT="35106" marB="35106"/>
                    </a:tc>
                    <a:extLst>
                      <a:ext uri="{0D108BD9-81ED-4DB2-BD59-A6C34878D82A}">
                        <a16:rowId xmlns:a16="http://schemas.microsoft.com/office/drawing/2014/main" val="10007"/>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85</m:t>
                                </m:r>
                              </m:oMath>
                            </m:oMathPara>
                          </a14:m>
                          <a:endParaRPr lang="en-US" sz="1800" dirty="0"/>
                        </a:p>
                      </a:txBody>
                      <a:tcPr marL="70211" marR="70211" marT="35106" marB="35106"/>
                    </a:tc>
                    <a:extLst>
                      <a:ext uri="{0D108BD9-81ED-4DB2-BD59-A6C34878D82A}">
                        <a16:rowId xmlns:a16="http://schemas.microsoft.com/office/drawing/2014/main" val="10008"/>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40</m:t>
                                </m:r>
                              </m:oMath>
                            </m:oMathPara>
                          </a14:m>
                          <a:endParaRPr lang="en-US" sz="1800" dirty="0"/>
                        </a:p>
                      </a:txBody>
                      <a:tcPr marL="70211" marR="70211" marT="35106" marB="35106"/>
                    </a:tc>
                    <a:extLst>
                      <a:ext uri="{0D108BD9-81ED-4DB2-BD59-A6C34878D82A}">
                        <a16:rowId xmlns:a16="http://schemas.microsoft.com/office/drawing/2014/main" val="10009"/>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100</m:t>
                                </m:r>
                              </m:oMath>
                            </m:oMathPara>
                          </a14:m>
                          <a:endParaRPr lang="en-US" sz="1800" dirty="0"/>
                        </a:p>
                      </a:txBody>
                      <a:tcPr marL="70211" marR="70211" marT="35106" marB="35106"/>
                    </a:tc>
                    <a:extLst>
                      <a:ext uri="{0D108BD9-81ED-4DB2-BD59-A6C34878D82A}">
                        <a16:rowId xmlns:a16="http://schemas.microsoft.com/office/drawing/2014/main" val="10010"/>
                      </a:ext>
                    </a:extLst>
                  </a:tr>
                </a:tbl>
              </a:graphicData>
            </a:graphic>
          </p:graphicFrame>
        </mc:Choice>
        <mc:Fallback xmlns="">
          <p:graphicFrame>
            <p:nvGraphicFramePr>
              <p:cNvPr id="11" name="Table 10">
                <a:extLst>
                  <a:ext uri="{FF2B5EF4-FFF2-40B4-BE49-F238E27FC236}">
                    <a16:creationId xmlns:a16="http://schemas.microsoft.com/office/drawing/2014/main" id="{97BB78E5-D1B3-44C3-B79E-0AE90B306DCB}"/>
                  </a:ext>
                </a:extLst>
              </p:cNvPr>
              <p:cNvGraphicFramePr>
                <a:graphicFrameLocks noGrp="1"/>
              </p:cNvGraphicFramePr>
              <p:nvPr>
                <p:extLst>
                  <p:ext uri="{D42A27DB-BD31-4B8C-83A1-F6EECF244321}">
                    <p14:modId xmlns:p14="http://schemas.microsoft.com/office/powerpoint/2010/main" val="3278610352"/>
                  </p:ext>
                </p:extLst>
              </p:nvPr>
            </p:nvGraphicFramePr>
            <p:xfrm>
              <a:off x="337648" y="2566505"/>
              <a:ext cx="3129852" cy="3789852"/>
            </p:xfrm>
            <a:graphic>
              <a:graphicData uri="http://schemas.openxmlformats.org/drawingml/2006/table">
                <a:tbl>
                  <a:tblPr firstRow="1" bandRow="1">
                    <a:tableStyleId>{5C22544A-7EE6-4342-B048-85BDC9FD1C3A}</a:tableStyleId>
                  </a:tblPr>
                  <a:tblGrid>
                    <a:gridCol w="1564926">
                      <a:extLst>
                        <a:ext uri="{9D8B030D-6E8A-4147-A177-3AD203B41FA5}">
                          <a16:colId xmlns:a16="http://schemas.microsoft.com/office/drawing/2014/main" val="20000"/>
                        </a:ext>
                      </a:extLst>
                    </a:gridCol>
                    <a:gridCol w="1564926">
                      <a:extLst>
                        <a:ext uri="{9D8B030D-6E8A-4147-A177-3AD203B41FA5}">
                          <a16:colId xmlns:a16="http://schemas.microsoft.com/office/drawing/2014/main" val="20001"/>
                        </a:ext>
                      </a:extLst>
                    </a:gridCol>
                  </a:tblGrid>
                  <a:tr h="344532">
                    <a:tc>
                      <a:txBody>
                        <a:bodyPr/>
                        <a:lstStyle/>
                        <a:p>
                          <a:endParaRPr lang="en-US"/>
                        </a:p>
                      </a:txBody>
                      <a:tcPr marL="70211" marR="70211" marT="35106" marB="35106">
                        <a:blipFill>
                          <a:blip r:embed="rId3"/>
                          <a:stretch>
                            <a:fillRect l="-806" t="-3704" r="-101613" b="-1011111"/>
                          </a:stretch>
                        </a:blipFill>
                      </a:tcPr>
                    </a:tc>
                    <a:tc>
                      <a:txBody>
                        <a:bodyPr/>
                        <a:lstStyle/>
                        <a:p>
                          <a:endParaRPr lang="en-US"/>
                        </a:p>
                      </a:txBody>
                      <a:tcPr marL="70211" marR="70211" marT="35106" marB="35106">
                        <a:blipFill>
                          <a:blip r:embed="rId3"/>
                          <a:stretch>
                            <a:fillRect l="-100806" t="-3704" r="-1613" b="-1011111"/>
                          </a:stretch>
                        </a:blipFill>
                      </a:tcPr>
                    </a:tc>
                    <a:extLst>
                      <a:ext uri="{0D108BD9-81ED-4DB2-BD59-A6C34878D82A}">
                        <a16:rowId xmlns:a16="http://schemas.microsoft.com/office/drawing/2014/main" val="10000"/>
                      </a:ext>
                    </a:extLst>
                  </a:tr>
                  <a:tr h="344532">
                    <a:tc>
                      <a:txBody>
                        <a:bodyPr/>
                        <a:lstStyle/>
                        <a:p>
                          <a:endParaRPr lang="en-US"/>
                        </a:p>
                      </a:txBody>
                      <a:tcPr marL="70211" marR="70211" marT="35106" marB="35106">
                        <a:blipFill>
                          <a:blip r:embed="rId3"/>
                          <a:stretch>
                            <a:fillRect l="-806" t="-103704" r="-101613" b="-911111"/>
                          </a:stretch>
                        </a:blipFill>
                      </a:tcPr>
                    </a:tc>
                    <a:tc>
                      <a:txBody>
                        <a:bodyPr/>
                        <a:lstStyle/>
                        <a:p>
                          <a:endParaRPr lang="en-US"/>
                        </a:p>
                      </a:txBody>
                      <a:tcPr marL="70211" marR="70211" marT="35106" marB="35106">
                        <a:blipFill>
                          <a:blip r:embed="rId3"/>
                          <a:stretch>
                            <a:fillRect l="-100806" t="-103704" r="-1613" b="-911111"/>
                          </a:stretch>
                        </a:blipFill>
                      </a:tcPr>
                    </a:tc>
                    <a:extLst>
                      <a:ext uri="{0D108BD9-81ED-4DB2-BD59-A6C34878D82A}">
                        <a16:rowId xmlns:a16="http://schemas.microsoft.com/office/drawing/2014/main" val="10001"/>
                      </a:ext>
                    </a:extLst>
                  </a:tr>
                  <a:tr h="344532">
                    <a:tc>
                      <a:txBody>
                        <a:bodyPr/>
                        <a:lstStyle/>
                        <a:p>
                          <a:endParaRPr lang="en-US"/>
                        </a:p>
                      </a:txBody>
                      <a:tcPr marL="70211" marR="70211" marT="35106" marB="35106">
                        <a:blipFill>
                          <a:blip r:embed="rId3"/>
                          <a:stretch>
                            <a:fillRect l="-806" t="-196429" r="-101613" b="-778571"/>
                          </a:stretch>
                        </a:blipFill>
                      </a:tcPr>
                    </a:tc>
                    <a:tc>
                      <a:txBody>
                        <a:bodyPr/>
                        <a:lstStyle/>
                        <a:p>
                          <a:endParaRPr lang="en-US"/>
                        </a:p>
                      </a:txBody>
                      <a:tcPr marL="70211" marR="70211" marT="35106" marB="35106">
                        <a:blipFill>
                          <a:blip r:embed="rId3"/>
                          <a:stretch>
                            <a:fillRect l="-100806" t="-196429" r="-1613" b="-778571"/>
                          </a:stretch>
                        </a:blipFill>
                      </a:tcPr>
                    </a:tc>
                    <a:extLst>
                      <a:ext uri="{0D108BD9-81ED-4DB2-BD59-A6C34878D82A}">
                        <a16:rowId xmlns:a16="http://schemas.microsoft.com/office/drawing/2014/main" val="10002"/>
                      </a:ext>
                    </a:extLst>
                  </a:tr>
                  <a:tr h="344532">
                    <a:tc>
                      <a:txBody>
                        <a:bodyPr/>
                        <a:lstStyle/>
                        <a:p>
                          <a:endParaRPr lang="en-US"/>
                        </a:p>
                      </a:txBody>
                      <a:tcPr marL="70211" marR="70211" marT="35106" marB="35106">
                        <a:blipFill>
                          <a:blip r:embed="rId3"/>
                          <a:stretch>
                            <a:fillRect l="-806" t="-307407" r="-101613" b="-707407"/>
                          </a:stretch>
                        </a:blipFill>
                      </a:tcPr>
                    </a:tc>
                    <a:tc>
                      <a:txBody>
                        <a:bodyPr/>
                        <a:lstStyle/>
                        <a:p>
                          <a:endParaRPr lang="en-US"/>
                        </a:p>
                      </a:txBody>
                      <a:tcPr marL="70211" marR="70211" marT="35106" marB="35106">
                        <a:blipFill>
                          <a:blip r:embed="rId3"/>
                          <a:stretch>
                            <a:fillRect l="-100806" t="-307407" r="-1613" b="-707407"/>
                          </a:stretch>
                        </a:blipFill>
                      </a:tcPr>
                    </a:tc>
                    <a:extLst>
                      <a:ext uri="{0D108BD9-81ED-4DB2-BD59-A6C34878D82A}">
                        <a16:rowId xmlns:a16="http://schemas.microsoft.com/office/drawing/2014/main" val="10003"/>
                      </a:ext>
                    </a:extLst>
                  </a:tr>
                  <a:tr h="344532">
                    <a:tc>
                      <a:txBody>
                        <a:bodyPr/>
                        <a:lstStyle/>
                        <a:p>
                          <a:endParaRPr lang="en-US"/>
                        </a:p>
                      </a:txBody>
                      <a:tcPr marL="70211" marR="70211" marT="35106" marB="35106">
                        <a:blipFill>
                          <a:blip r:embed="rId3"/>
                          <a:stretch>
                            <a:fillRect l="-806" t="-407407" r="-101613" b="-607407"/>
                          </a:stretch>
                        </a:blipFill>
                      </a:tcPr>
                    </a:tc>
                    <a:tc>
                      <a:txBody>
                        <a:bodyPr/>
                        <a:lstStyle/>
                        <a:p>
                          <a:endParaRPr lang="en-US"/>
                        </a:p>
                      </a:txBody>
                      <a:tcPr marL="70211" marR="70211" marT="35106" marB="35106">
                        <a:blipFill>
                          <a:blip r:embed="rId3"/>
                          <a:stretch>
                            <a:fillRect l="-100806" t="-407407" r="-1613" b="-607407"/>
                          </a:stretch>
                        </a:blipFill>
                      </a:tcPr>
                    </a:tc>
                    <a:extLst>
                      <a:ext uri="{0D108BD9-81ED-4DB2-BD59-A6C34878D82A}">
                        <a16:rowId xmlns:a16="http://schemas.microsoft.com/office/drawing/2014/main" val="10004"/>
                      </a:ext>
                    </a:extLst>
                  </a:tr>
                  <a:tr h="344532">
                    <a:tc>
                      <a:txBody>
                        <a:bodyPr/>
                        <a:lstStyle/>
                        <a:p>
                          <a:endParaRPr lang="en-US"/>
                        </a:p>
                      </a:txBody>
                      <a:tcPr marL="70211" marR="70211" marT="35106" marB="35106">
                        <a:blipFill>
                          <a:blip r:embed="rId3"/>
                          <a:stretch>
                            <a:fillRect l="-806" t="-507407" r="-101613" b="-507407"/>
                          </a:stretch>
                        </a:blipFill>
                      </a:tcPr>
                    </a:tc>
                    <a:tc>
                      <a:txBody>
                        <a:bodyPr/>
                        <a:lstStyle/>
                        <a:p>
                          <a:endParaRPr lang="en-US"/>
                        </a:p>
                      </a:txBody>
                      <a:tcPr marL="70211" marR="70211" marT="35106" marB="35106">
                        <a:blipFill>
                          <a:blip r:embed="rId3"/>
                          <a:stretch>
                            <a:fillRect l="-100806" t="-507407" r="-1613" b="-507407"/>
                          </a:stretch>
                        </a:blipFill>
                      </a:tcPr>
                    </a:tc>
                    <a:extLst>
                      <a:ext uri="{0D108BD9-81ED-4DB2-BD59-A6C34878D82A}">
                        <a16:rowId xmlns:a16="http://schemas.microsoft.com/office/drawing/2014/main" val="10005"/>
                      </a:ext>
                    </a:extLst>
                  </a:tr>
                  <a:tr h="344532">
                    <a:tc>
                      <a:txBody>
                        <a:bodyPr/>
                        <a:lstStyle/>
                        <a:p>
                          <a:endParaRPr lang="en-US"/>
                        </a:p>
                      </a:txBody>
                      <a:tcPr marL="70211" marR="70211" marT="35106" marB="35106">
                        <a:blipFill>
                          <a:blip r:embed="rId3"/>
                          <a:stretch>
                            <a:fillRect l="-806" t="-607407" r="-101613" b="-407407"/>
                          </a:stretch>
                        </a:blipFill>
                      </a:tcPr>
                    </a:tc>
                    <a:tc>
                      <a:txBody>
                        <a:bodyPr/>
                        <a:lstStyle/>
                        <a:p>
                          <a:endParaRPr lang="en-US"/>
                        </a:p>
                      </a:txBody>
                      <a:tcPr marL="70211" marR="70211" marT="35106" marB="35106">
                        <a:blipFill>
                          <a:blip r:embed="rId3"/>
                          <a:stretch>
                            <a:fillRect l="-100806" t="-607407" r="-1613" b="-407407"/>
                          </a:stretch>
                        </a:blipFill>
                      </a:tcPr>
                    </a:tc>
                    <a:extLst>
                      <a:ext uri="{0D108BD9-81ED-4DB2-BD59-A6C34878D82A}">
                        <a16:rowId xmlns:a16="http://schemas.microsoft.com/office/drawing/2014/main" val="10006"/>
                      </a:ext>
                    </a:extLst>
                  </a:tr>
                  <a:tr h="344532">
                    <a:tc>
                      <a:txBody>
                        <a:bodyPr/>
                        <a:lstStyle/>
                        <a:p>
                          <a:endParaRPr lang="en-US"/>
                        </a:p>
                      </a:txBody>
                      <a:tcPr marL="70211" marR="70211" marT="35106" marB="35106">
                        <a:blipFill>
                          <a:blip r:embed="rId3"/>
                          <a:stretch>
                            <a:fillRect l="-806" t="-707407" r="-101613" b="-307407"/>
                          </a:stretch>
                        </a:blipFill>
                      </a:tcPr>
                    </a:tc>
                    <a:tc>
                      <a:txBody>
                        <a:bodyPr/>
                        <a:lstStyle/>
                        <a:p>
                          <a:endParaRPr lang="en-US"/>
                        </a:p>
                      </a:txBody>
                      <a:tcPr marL="70211" marR="70211" marT="35106" marB="35106">
                        <a:blipFill>
                          <a:blip r:embed="rId3"/>
                          <a:stretch>
                            <a:fillRect l="-100806" t="-707407" r="-1613" b="-307407"/>
                          </a:stretch>
                        </a:blipFill>
                      </a:tcPr>
                    </a:tc>
                    <a:extLst>
                      <a:ext uri="{0D108BD9-81ED-4DB2-BD59-A6C34878D82A}">
                        <a16:rowId xmlns:a16="http://schemas.microsoft.com/office/drawing/2014/main" val="10007"/>
                      </a:ext>
                    </a:extLst>
                  </a:tr>
                  <a:tr h="344532">
                    <a:tc>
                      <a:txBody>
                        <a:bodyPr/>
                        <a:lstStyle/>
                        <a:p>
                          <a:endParaRPr lang="en-US"/>
                        </a:p>
                      </a:txBody>
                      <a:tcPr marL="70211" marR="70211" marT="35106" marB="35106">
                        <a:blipFill>
                          <a:blip r:embed="rId3"/>
                          <a:stretch>
                            <a:fillRect l="-806" t="-778571" r="-101613" b="-196429"/>
                          </a:stretch>
                        </a:blipFill>
                      </a:tcPr>
                    </a:tc>
                    <a:tc>
                      <a:txBody>
                        <a:bodyPr/>
                        <a:lstStyle/>
                        <a:p>
                          <a:endParaRPr lang="en-US"/>
                        </a:p>
                      </a:txBody>
                      <a:tcPr marL="70211" marR="70211" marT="35106" marB="35106">
                        <a:blipFill>
                          <a:blip r:embed="rId3"/>
                          <a:stretch>
                            <a:fillRect l="-100806" t="-778571" r="-1613" b="-196429"/>
                          </a:stretch>
                        </a:blipFill>
                      </a:tcPr>
                    </a:tc>
                    <a:extLst>
                      <a:ext uri="{0D108BD9-81ED-4DB2-BD59-A6C34878D82A}">
                        <a16:rowId xmlns:a16="http://schemas.microsoft.com/office/drawing/2014/main" val="10008"/>
                      </a:ext>
                    </a:extLst>
                  </a:tr>
                  <a:tr h="344532">
                    <a:tc>
                      <a:txBody>
                        <a:bodyPr/>
                        <a:lstStyle/>
                        <a:p>
                          <a:endParaRPr lang="en-US"/>
                        </a:p>
                      </a:txBody>
                      <a:tcPr marL="70211" marR="70211" marT="35106" marB="35106">
                        <a:blipFill>
                          <a:blip r:embed="rId3"/>
                          <a:stretch>
                            <a:fillRect l="-806" t="-911111" r="-101613" b="-103704"/>
                          </a:stretch>
                        </a:blipFill>
                      </a:tcPr>
                    </a:tc>
                    <a:tc>
                      <a:txBody>
                        <a:bodyPr/>
                        <a:lstStyle/>
                        <a:p>
                          <a:endParaRPr lang="en-US"/>
                        </a:p>
                      </a:txBody>
                      <a:tcPr marL="70211" marR="70211" marT="35106" marB="35106">
                        <a:blipFill>
                          <a:blip r:embed="rId3"/>
                          <a:stretch>
                            <a:fillRect l="-100806" t="-911111" r="-1613" b="-103704"/>
                          </a:stretch>
                        </a:blipFill>
                      </a:tcPr>
                    </a:tc>
                    <a:extLst>
                      <a:ext uri="{0D108BD9-81ED-4DB2-BD59-A6C34878D82A}">
                        <a16:rowId xmlns:a16="http://schemas.microsoft.com/office/drawing/2014/main" val="10009"/>
                      </a:ext>
                    </a:extLst>
                  </a:tr>
                  <a:tr h="344532">
                    <a:tc>
                      <a:txBody>
                        <a:bodyPr/>
                        <a:lstStyle/>
                        <a:p>
                          <a:endParaRPr lang="en-US"/>
                        </a:p>
                      </a:txBody>
                      <a:tcPr marL="70211" marR="70211" marT="35106" marB="35106">
                        <a:blipFill>
                          <a:blip r:embed="rId3"/>
                          <a:stretch>
                            <a:fillRect l="-806" t="-1011111" r="-101613" b="-3704"/>
                          </a:stretch>
                        </a:blipFill>
                      </a:tcPr>
                    </a:tc>
                    <a:tc>
                      <a:txBody>
                        <a:bodyPr/>
                        <a:lstStyle/>
                        <a:p>
                          <a:endParaRPr lang="en-US"/>
                        </a:p>
                      </a:txBody>
                      <a:tcPr marL="70211" marR="70211" marT="35106" marB="35106">
                        <a:blipFill>
                          <a:blip r:embed="rId3"/>
                          <a:stretch>
                            <a:fillRect l="-100806" t="-1011111" r="-1613" b="-3704"/>
                          </a:stretch>
                        </a:blipFill>
                      </a:tcPr>
                    </a:tc>
                    <a:extLst>
                      <a:ext uri="{0D108BD9-81ED-4DB2-BD59-A6C34878D82A}">
                        <a16:rowId xmlns:a16="http://schemas.microsoft.com/office/drawing/2014/main" val="10010"/>
                      </a:ext>
                    </a:extLst>
                  </a:tr>
                </a:tbl>
              </a:graphicData>
            </a:graphic>
          </p:graphicFrame>
        </mc:Fallback>
      </mc:AlternateContent>
      <p:sp>
        <p:nvSpPr>
          <p:cNvPr id="6" name="Rectangle 5">
            <a:extLst>
              <a:ext uri="{FF2B5EF4-FFF2-40B4-BE49-F238E27FC236}">
                <a16:creationId xmlns:a16="http://schemas.microsoft.com/office/drawing/2014/main" id="{B7FB6AAF-3699-4243-BAA8-25C99521C48A}"/>
              </a:ext>
            </a:extLst>
          </p:cNvPr>
          <p:cNvSpPr/>
          <p:nvPr/>
        </p:nvSpPr>
        <p:spPr>
          <a:xfrm>
            <a:off x="337787" y="1327541"/>
            <a:ext cx="8389523" cy="729738"/>
          </a:xfrm>
          <a:prstGeom prst="rect">
            <a:avLst/>
          </a:prstGeom>
        </p:spPr>
        <p:style>
          <a:lnRef idx="0">
            <a:schemeClr val="accent5"/>
          </a:lnRef>
          <a:fillRef idx="3">
            <a:schemeClr val="accent5"/>
          </a:fillRef>
          <a:effectRef idx="3">
            <a:schemeClr val="accent5"/>
          </a:effectRef>
          <a:fontRef idx="minor">
            <a:schemeClr val="lt1"/>
          </a:fontRef>
        </p:style>
        <p:txBody>
          <a:bodyPr wrap="square" anchor="ctr">
            <a:noAutofit/>
          </a:bodyPr>
          <a:lstStyle/>
          <a:p>
            <a:pPr algn="ctr" defTabSz="702076" eaLnBrk="0" fontAlgn="base" hangingPunct="0">
              <a:spcBef>
                <a:spcPct val="0"/>
              </a:spcBef>
              <a:spcAft>
                <a:spcPct val="0"/>
              </a:spcAft>
              <a:defRPr/>
            </a:pPr>
            <a:r>
              <a:rPr lang="en-US" sz="2000" dirty="0">
                <a:solidFill>
                  <a:prstClr val="white"/>
                </a:solidFill>
                <a:latin typeface="Calibri"/>
                <a:cs typeface="Times New Roman" panose="02020603050405020304" pitchFamily="18" charset="0"/>
              </a:rPr>
              <a:t>We need to measure the degree of correlation between two attributes.</a:t>
            </a:r>
          </a:p>
        </p:txBody>
      </p:sp>
      <p:graphicFrame>
        <p:nvGraphicFramePr>
          <p:cNvPr id="13" name="Object 12">
            <a:extLst>
              <a:ext uri="{FF2B5EF4-FFF2-40B4-BE49-F238E27FC236}">
                <a16:creationId xmlns:a16="http://schemas.microsoft.com/office/drawing/2014/main" id="{3C6C427C-056D-4EB9-A10C-401819B5FCBD}"/>
              </a:ext>
            </a:extLst>
          </p:cNvPr>
          <p:cNvGraphicFramePr>
            <a:graphicFrameLocks noChangeAspect="1"/>
          </p:cNvGraphicFramePr>
          <p:nvPr>
            <p:extLst>
              <p:ext uri="{D42A27DB-BD31-4B8C-83A1-F6EECF244321}">
                <p14:modId xmlns:p14="http://schemas.microsoft.com/office/powerpoint/2010/main" val="2918263722"/>
              </p:ext>
            </p:extLst>
          </p:nvPr>
        </p:nvGraphicFramePr>
        <p:xfrm>
          <a:off x="3995739" y="2799984"/>
          <a:ext cx="3952770" cy="3829202"/>
        </p:xfrm>
        <a:graphic>
          <a:graphicData uri="http://schemas.openxmlformats.org/presentationml/2006/ole">
            <mc:AlternateContent xmlns:mc="http://schemas.openxmlformats.org/markup-compatibility/2006">
              <mc:Choice xmlns:v="urn:schemas-microsoft-com:vml" Requires="v">
                <p:oleObj spid="_x0000_s4135" name="Visio" r:id="rId4" imgW="3939150" imgH="3802246" progId="Visio.Drawing.11">
                  <p:embed/>
                </p:oleObj>
              </mc:Choice>
              <mc:Fallback>
                <p:oleObj name="Visio" r:id="rId4" imgW="3939150" imgH="3802246" progId="Visio.Drawing.11">
                  <p:embed/>
                  <p:pic>
                    <p:nvPicPr>
                      <p:cNvPr id="13" name="Object 12">
                        <a:extLst>
                          <a:ext uri="{FF2B5EF4-FFF2-40B4-BE49-F238E27FC236}">
                            <a16:creationId xmlns:a16="http://schemas.microsoft.com/office/drawing/2014/main" id="{3C6C427C-056D-4EB9-A10C-401819B5FCBD}"/>
                          </a:ext>
                        </a:extLst>
                      </p:cNvPr>
                      <p:cNvPicPr/>
                      <p:nvPr/>
                    </p:nvPicPr>
                    <p:blipFill>
                      <a:blip r:embed="rId5"/>
                      <a:stretch>
                        <a:fillRect/>
                      </a:stretch>
                    </p:blipFill>
                    <p:spPr>
                      <a:xfrm>
                        <a:off x="3995739" y="2799984"/>
                        <a:ext cx="3952770" cy="3829202"/>
                      </a:xfrm>
                      <a:prstGeom prst="rect">
                        <a:avLst/>
                      </a:prstGeom>
                      <a:ln>
                        <a:noFill/>
                      </a:ln>
                    </p:spPr>
                  </p:pic>
                </p:oleObj>
              </mc:Fallback>
            </mc:AlternateContent>
          </a:graphicData>
        </a:graphic>
      </p:graphicFrame>
      <p:sp>
        <p:nvSpPr>
          <p:cNvPr id="2" name="TextBox 1">
            <a:extLst>
              <a:ext uri="{FF2B5EF4-FFF2-40B4-BE49-F238E27FC236}">
                <a16:creationId xmlns:a16="http://schemas.microsoft.com/office/drawing/2014/main" id="{900B9070-CC7A-41C6-97C0-F22F2FFD0099}"/>
              </a:ext>
            </a:extLst>
          </p:cNvPr>
          <p:cNvSpPr txBox="1"/>
          <p:nvPr/>
        </p:nvSpPr>
        <p:spPr>
          <a:xfrm>
            <a:off x="3632281" y="3777241"/>
            <a:ext cx="397353" cy="937344"/>
          </a:xfrm>
          <a:prstGeom prst="rect">
            <a:avLst/>
          </a:prstGeom>
          <a:noFill/>
        </p:spPr>
        <p:txBody>
          <a:bodyPr vert="vert270" wrap="square" rtlCol="0">
            <a:spAutoFit/>
          </a:bodyPr>
          <a:lstStyle/>
          <a:p>
            <a:pPr defTabSz="702076" eaLnBrk="0" fontAlgn="base" hangingPunct="0">
              <a:spcBef>
                <a:spcPct val="0"/>
              </a:spcBef>
              <a:spcAft>
                <a:spcPct val="0"/>
              </a:spcAft>
              <a:defRPr/>
            </a:pPr>
            <a:r>
              <a:rPr lang="en-IN" sz="1382" dirty="0">
                <a:solidFill>
                  <a:prstClr val="black"/>
                </a:solidFill>
                <a:latin typeface="Times New Roman" panose="02020603050405020304" pitchFamily="18" charset="0"/>
                <a:cs typeface="Times New Roman" panose="02020603050405020304" pitchFamily="18" charset="0"/>
              </a:rPr>
              <a:t>Exam score</a:t>
            </a:r>
          </a:p>
        </p:txBody>
      </p:sp>
      <p:sp>
        <p:nvSpPr>
          <p:cNvPr id="3" name="Date Placeholder 2">
            <a:extLst>
              <a:ext uri="{FF2B5EF4-FFF2-40B4-BE49-F238E27FC236}">
                <a16:creationId xmlns:a16="http://schemas.microsoft.com/office/drawing/2014/main" id="{2B574CD1-3FE1-CE4C-39D4-47003EC75A9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E7AE4539-4BCA-4EC0-A540-CA8DD4EF84B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5807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Coefficient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22</a:t>
            </a:fld>
            <a:endParaRPr lang="en-US" altLang="en-US" sz="921">
              <a:solidFill>
                <a:srgbClr val="898989"/>
              </a:solidFill>
            </a:endParaRPr>
          </a:p>
        </p:txBody>
      </p:sp>
      <p:cxnSp>
        <p:nvCxnSpPr>
          <p:cNvPr id="7" name="Straight Connector 6"/>
          <p:cNvCxnSpPr/>
          <p:nvPr/>
        </p:nvCxnSpPr>
        <p:spPr>
          <a:xfrm>
            <a:off x="337648" y="102184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223117B9-0977-C1E8-393E-83E233C0D894}"/>
                  </a:ext>
                </a:extLst>
              </p:cNvPr>
              <p:cNvSpPr>
                <a:spLocks noGrp="1"/>
              </p:cNvSpPr>
              <p:nvPr>
                <p:ph idx="1"/>
              </p:nvPr>
            </p:nvSpPr>
            <p:spPr>
              <a:xfrm>
                <a:off x="337648" y="1714907"/>
                <a:ext cx="8555766" cy="4211323"/>
              </a:xfr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noAutofit/>
              </a:bodyPr>
              <a:lstStyle/>
              <a:p>
                <a:pPr algn="just">
                  <a:buBlip>
                    <a:blip r:embed="rId2"/>
                  </a:buBlip>
                </a:pPr>
                <a:r>
                  <a:rPr lang="en-US" sz="1800" b="1" dirty="0">
                    <a:cs typeface="Times New Roman" pitchFamily="18" charset="0"/>
                  </a:rPr>
                  <a:t>Correlation coefficient is used to measure the </a:t>
                </a:r>
                <a:r>
                  <a:rPr lang="en-US" sz="1800" b="1" dirty="0">
                    <a:solidFill>
                      <a:srgbClr val="C00000"/>
                    </a:solidFill>
                    <a:cs typeface="Times New Roman" pitchFamily="18" charset="0"/>
                  </a:rPr>
                  <a:t>degree of association.</a:t>
                </a:r>
              </a:p>
              <a:p>
                <a:pPr lvl="8" algn="just">
                  <a:buBlip>
                    <a:blip r:embed="rId2"/>
                  </a:buBlip>
                </a:pPr>
                <a:endParaRPr lang="en-US" sz="800" b="1" dirty="0">
                  <a:solidFill>
                    <a:srgbClr val="0B5ED7"/>
                  </a:solidFill>
                  <a:cs typeface="Times New Roman" pitchFamily="18" charset="0"/>
                </a:endParaRPr>
              </a:p>
              <a:p>
                <a:pPr algn="just">
                  <a:buBlip>
                    <a:blip r:embed="rId2"/>
                  </a:buBlip>
                </a:pPr>
                <a:r>
                  <a:rPr lang="en-US" sz="1800" dirty="0">
                    <a:cs typeface="Times New Roman" panose="02020603050405020304" pitchFamily="18" charset="0"/>
                  </a:rPr>
                  <a:t>It is usually denoted by </a:t>
                </a:r>
                <a:r>
                  <a:rPr lang="en-US" sz="1800" i="1" dirty="0">
                    <a:solidFill>
                      <a:srgbClr val="002060"/>
                    </a:solidFill>
                    <a:cs typeface="Times New Roman" panose="02020603050405020304" pitchFamily="18" charset="0"/>
                  </a:rPr>
                  <a:t>r</a:t>
                </a:r>
                <a:r>
                  <a:rPr lang="en-US" sz="1800" dirty="0">
                    <a:cs typeface="Times New Roman" panose="02020603050405020304" pitchFamily="18" charset="0"/>
                  </a:rPr>
                  <a:t>.</a:t>
                </a:r>
              </a:p>
              <a:p>
                <a:pPr lvl="8" algn="just">
                  <a:buBlip>
                    <a:blip r:embed="rId2"/>
                  </a:buBlip>
                </a:pPr>
                <a:endParaRPr lang="en-US" sz="800" dirty="0">
                  <a:cs typeface="Times New Roman" panose="02020603050405020304" pitchFamily="18" charset="0"/>
                </a:endParaRPr>
              </a:p>
              <a:p>
                <a:pPr algn="just">
                  <a:buBlip>
                    <a:blip r:embed="rId2"/>
                  </a:buBlip>
                </a:pPr>
                <a:r>
                  <a:rPr lang="en-US" sz="1800" dirty="0">
                    <a:cs typeface="Times New Roman" panose="02020603050405020304" pitchFamily="18" charset="0"/>
                  </a:rPr>
                  <a:t>The value of </a:t>
                </a:r>
                <a:r>
                  <a:rPr lang="en-US" sz="1800" i="1" dirty="0">
                    <a:solidFill>
                      <a:srgbClr val="002060"/>
                    </a:solidFill>
                    <a:cs typeface="Times New Roman" panose="02020603050405020304" pitchFamily="18" charset="0"/>
                  </a:rPr>
                  <a:t>r</a:t>
                </a:r>
                <a:r>
                  <a:rPr lang="en-US" sz="1800" dirty="0">
                    <a:cs typeface="Times New Roman" panose="02020603050405020304" pitchFamily="18" charset="0"/>
                  </a:rPr>
                  <a:t> lies between </a:t>
                </a:r>
                <a:r>
                  <a:rPr lang="en-US" sz="1800" dirty="0">
                    <a:solidFill>
                      <a:srgbClr val="002060"/>
                    </a:solidFill>
                    <a:cs typeface="Times New Roman" panose="02020603050405020304" pitchFamily="18" charset="0"/>
                  </a:rPr>
                  <a:t>+1</a:t>
                </a:r>
                <a:r>
                  <a:rPr lang="en-US" sz="1800" dirty="0">
                    <a:cs typeface="Times New Roman" panose="02020603050405020304" pitchFamily="18" charset="0"/>
                  </a:rPr>
                  <a:t> and </a:t>
                </a:r>
                <a:r>
                  <a:rPr lang="en-US" sz="1800" dirty="0">
                    <a:solidFill>
                      <a:srgbClr val="002060"/>
                    </a:solidFill>
                    <a:cs typeface="Times New Roman" panose="02020603050405020304" pitchFamily="18" charset="0"/>
                  </a:rPr>
                  <a:t>-1</a:t>
                </a:r>
                <a:r>
                  <a:rPr lang="en-US" sz="1800" dirty="0">
                    <a:cs typeface="Times New Roman" panose="02020603050405020304" pitchFamily="18" charset="0"/>
                  </a:rPr>
                  <a:t>. </a:t>
                </a:r>
              </a:p>
              <a:p>
                <a:pPr lvl="8" algn="just">
                  <a:buBlip>
                    <a:blip r:embed="rId2"/>
                  </a:buBlip>
                </a:pPr>
                <a:endParaRPr lang="en-US" sz="800" dirty="0">
                  <a:cs typeface="Times New Roman" panose="02020603050405020304" pitchFamily="18" charset="0"/>
                </a:endParaRPr>
              </a:p>
              <a:p>
                <a:pPr algn="just">
                  <a:buBlip>
                    <a:blip r:embed="rId2"/>
                  </a:buBlip>
                </a:pPr>
                <a:r>
                  <a:rPr lang="en-US" sz="1800" dirty="0">
                    <a:cs typeface="Times New Roman" panose="02020603050405020304" pitchFamily="18" charset="0"/>
                  </a:rPr>
                  <a:t>Positive values of </a:t>
                </a:r>
                <a:r>
                  <a:rPr lang="en-US" sz="1800" i="1" dirty="0">
                    <a:solidFill>
                      <a:srgbClr val="002060"/>
                    </a:solidFill>
                    <a:cs typeface="Times New Roman" panose="02020603050405020304" pitchFamily="18" charset="0"/>
                  </a:rPr>
                  <a:t>r</a:t>
                </a:r>
                <a:r>
                  <a:rPr lang="en-US" sz="1800" dirty="0">
                    <a:cs typeface="Times New Roman" panose="02020603050405020304" pitchFamily="18" charset="0"/>
                  </a:rPr>
                  <a:t> indicates positive correlation between two variables, whereas, negative values of </a:t>
                </a:r>
                <a:r>
                  <a:rPr lang="en-US" sz="1800" i="1" dirty="0">
                    <a:solidFill>
                      <a:srgbClr val="002060"/>
                    </a:solidFill>
                    <a:cs typeface="Times New Roman" panose="02020603050405020304" pitchFamily="18" charset="0"/>
                  </a:rPr>
                  <a:t>r</a:t>
                </a:r>
                <a:r>
                  <a:rPr lang="en-US" sz="1800" dirty="0">
                    <a:cs typeface="Times New Roman" panose="02020603050405020304" pitchFamily="18" charset="0"/>
                  </a:rPr>
                  <a:t> indicate negative correlation.</a:t>
                </a:r>
              </a:p>
              <a:p>
                <a:pPr lvl="8" algn="just">
                  <a:buBlip>
                    <a:blip r:embed="rId2"/>
                  </a:buBlip>
                </a:pPr>
                <a:endParaRPr lang="en-US" sz="800" dirty="0">
                  <a:cs typeface="Times New Roman" panose="02020603050405020304" pitchFamily="18" charset="0"/>
                </a:endParaRPr>
              </a:p>
              <a:p>
                <a:pPr algn="just">
                  <a:buBlip>
                    <a:blip r:embed="rId2"/>
                  </a:buBlip>
                </a:pPr>
                <a14:m>
                  <m:oMath xmlns:m="http://schemas.openxmlformats.org/officeDocument/2006/math">
                    <m:r>
                      <a:rPr lang="en-US" sz="1800" i="1">
                        <a:solidFill>
                          <a:srgbClr val="002060"/>
                        </a:solidFill>
                        <a:latin typeface="Cambria Math" panose="02040503050406030204" pitchFamily="18" charset="0"/>
                        <a:cs typeface="Times New Roman" panose="02020603050405020304" pitchFamily="18" charset="0"/>
                      </a:rPr>
                      <m:t>𝑟</m:t>
                    </m:r>
                    <m:r>
                      <a:rPr lang="en-US" sz="1800" i="1">
                        <a:solidFill>
                          <a:srgbClr val="002060"/>
                        </a:solidFill>
                        <a:latin typeface="Cambria Math" panose="02040503050406030204" pitchFamily="18" charset="0"/>
                        <a:cs typeface="Times New Roman" panose="02020603050405020304" pitchFamily="18" charset="0"/>
                      </a:rPr>
                      <m:t>=+1 </m:t>
                    </m:r>
                    <m:r>
                      <m:rPr>
                        <m:sty m:val="p"/>
                      </m:rPr>
                      <a:rPr lang="en-US" sz="1800">
                        <a:solidFill>
                          <a:schemeClr val="tx1"/>
                        </a:solidFill>
                        <a:latin typeface="Cambria Math" panose="02040503050406030204" pitchFamily="18" charset="0"/>
                        <a:cs typeface="Times New Roman" panose="02020603050405020304" pitchFamily="18" charset="0"/>
                      </a:rPr>
                      <m:t>implies</m:t>
                    </m:r>
                    <m:r>
                      <a:rPr lang="en-US" sz="1800">
                        <a:solidFill>
                          <a:schemeClr val="tx1"/>
                        </a:solidFill>
                        <a:latin typeface="Cambria Math" panose="02040503050406030204" pitchFamily="18" charset="0"/>
                        <a:cs typeface="Times New Roman" panose="02020603050405020304" pitchFamily="18" charset="0"/>
                      </a:rPr>
                      <m:t> </m:t>
                    </m:r>
                    <m:r>
                      <a:rPr lang="en-US" sz="1800" b="1">
                        <a:solidFill>
                          <a:srgbClr val="C00000"/>
                        </a:solidFill>
                        <a:latin typeface="Cambria Math" panose="02040503050406030204" pitchFamily="18" charset="0"/>
                        <a:cs typeface="Times New Roman" panose="02020603050405020304" pitchFamily="18" charset="0"/>
                      </a:rPr>
                      <m:t>𝐩𝐞𝐫𝐟𝐞𝐜𝐭</m:t>
                    </m:r>
                    <m:r>
                      <a:rPr lang="en-US" sz="1800" b="1">
                        <a:solidFill>
                          <a:srgbClr val="C00000"/>
                        </a:solidFill>
                        <a:latin typeface="Cambria Math" panose="02040503050406030204" pitchFamily="18" charset="0"/>
                        <a:cs typeface="Times New Roman" panose="02020603050405020304" pitchFamily="18" charset="0"/>
                      </a:rPr>
                      <m:t> </m:t>
                    </m:r>
                    <m:r>
                      <a:rPr lang="en-US" sz="1800" b="1">
                        <a:solidFill>
                          <a:srgbClr val="C00000"/>
                        </a:solidFill>
                        <a:latin typeface="Cambria Math" panose="02040503050406030204" pitchFamily="18" charset="0"/>
                        <a:cs typeface="Times New Roman" panose="02020603050405020304" pitchFamily="18" charset="0"/>
                      </a:rPr>
                      <m:t>𝐩𝐨𝐬𝐢𝐭𝐢𝐯𝐞</m:t>
                    </m:r>
                    <m:r>
                      <a:rPr lang="en-US" sz="1800" b="1">
                        <a:solidFill>
                          <a:srgbClr val="C00000"/>
                        </a:solidFill>
                        <a:latin typeface="Cambria Math" panose="02040503050406030204" pitchFamily="18" charset="0"/>
                        <a:cs typeface="Times New Roman" panose="02020603050405020304" pitchFamily="18" charset="0"/>
                      </a:rPr>
                      <m:t> </m:t>
                    </m:r>
                    <m:r>
                      <a:rPr lang="en-US" sz="1800" b="1">
                        <a:solidFill>
                          <a:srgbClr val="C00000"/>
                        </a:solidFill>
                        <a:latin typeface="Cambria Math" panose="02040503050406030204" pitchFamily="18" charset="0"/>
                        <a:cs typeface="Times New Roman" panose="02020603050405020304" pitchFamily="18" charset="0"/>
                      </a:rPr>
                      <m:t>𝐜𝐨𝐫𝐫𝐞𝐥𝐚𝐭𝐢𝐨𝐧</m:t>
                    </m:r>
                    <m:r>
                      <a:rPr lang="en-US" sz="1800">
                        <a:solidFill>
                          <a:schemeClr val="tx1"/>
                        </a:solidFill>
                        <a:latin typeface="Cambria Math" panose="02040503050406030204" pitchFamily="18" charset="0"/>
                        <a:cs typeface="Times New Roman" panose="02020603050405020304" pitchFamily="18" charset="0"/>
                      </a:rPr>
                      <m:t>, </m:t>
                    </m:r>
                    <m:r>
                      <m:rPr>
                        <m:sty m:val="p"/>
                      </m:rPr>
                      <a:rPr lang="en-US" sz="1800">
                        <a:solidFill>
                          <a:schemeClr val="tx1"/>
                        </a:solidFill>
                        <a:latin typeface="Cambria Math" panose="02040503050406030204" pitchFamily="18" charset="0"/>
                        <a:cs typeface="Times New Roman" panose="02020603050405020304" pitchFamily="18" charset="0"/>
                      </a:rPr>
                      <m:t>and</m:t>
                    </m:r>
                    <m:r>
                      <a:rPr lang="en-US" sz="1800">
                        <a:solidFill>
                          <a:schemeClr val="tx1"/>
                        </a:solidFill>
                        <a:latin typeface="Cambria Math" panose="02040503050406030204" pitchFamily="18" charset="0"/>
                        <a:cs typeface="Times New Roman" panose="02020603050405020304" pitchFamily="18" charset="0"/>
                      </a:rPr>
                      <m:t> </m:t>
                    </m:r>
                    <m:r>
                      <m:rPr>
                        <m:sty m:val="p"/>
                      </m:rPr>
                      <a:rPr lang="en-US" sz="1800">
                        <a:solidFill>
                          <a:schemeClr val="tx1"/>
                        </a:solidFill>
                        <a:latin typeface="Cambria Math" panose="02040503050406030204" pitchFamily="18" charset="0"/>
                        <a:cs typeface="Times New Roman" panose="02020603050405020304" pitchFamily="18" charset="0"/>
                      </a:rPr>
                      <m:t>otherwise</m:t>
                    </m:r>
                    <m:r>
                      <a:rPr lang="en-US" sz="1800">
                        <a:solidFill>
                          <a:srgbClr val="0B5ED7"/>
                        </a:solidFill>
                        <a:latin typeface="Cambria Math" panose="02040503050406030204" pitchFamily="18" charset="0"/>
                        <a:cs typeface="Times New Roman" panose="02020603050405020304" pitchFamily="18" charset="0"/>
                      </a:rPr>
                      <m:t>.</m:t>
                    </m:r>
                  </m:oMath>
                </a14:m>
                <a:endParaRPr lang="en-US" sz="1800" dirty="0">
                  <a:solidFill>
                    <a:srgbClr val="0B5ED7"/>
                  </a:solidFill>
                  <a:cs typeface="Times New Roman" panose="02020603050405020304" pitchFamily="18" charset="0"/>
                </a:endParaRPr>
              </a:p>
              <a:p>
                <a:pPr lvl="7" algn="just">
                  <a:buBlip>
                    <a:blip r:embed="rId2"/>
                  </a:buBlip>
                </a:pPr>
                <a:endParaRPr lang="en-US" sz="800" dirty="0">
                  <a:solidFill>
                    <a:srgbClr val="0B5ED7"/>
                  </a:solidFill>
                  <a:cs typeface="Times New Roman" panose="02020603050405020304" pitchFamily="18" charset="0"/>
                </a:endParaRPr>
              </a:p>
              <a:p>
                <a:pPr algn="just">
                  <a:buBlip>
                    <a:blip r:embed="rId2"/>
                  </a:buBlip>
                </a:pPr>
                <a:r>
                  <a:rPr lang="en-US" sz="1800" dirty="0">
                    <a:cs typeface="Times New Roman" panose="02020603050405020304" pitchFamily="18" charset="0"/>
                  </a:rPr>
                  <a:t>The value of </a:t>
                </a:r>
                <a14:m>
                  <m:oMath xmlns:m="http://schemas.openxmlformats.org/officeDocument/2006/math">
                    <m:r>
                      <a:rPr lang="en-US" sz="1800" i="1">
                        <a:solidFill>
                          <a:srgbClr val="002060"/>
                        </a:solidFill>
                        <a:latin typeface="Cambria Math" panose="02040503050406030204" pitchFamily="18" charset="0"/>
                        <a:cs typeface="Times New Roman" panose="02020603050405020304" pitchFamily="18" charset="0"/>
                      </a:rPr>
                      <m:t>𝑟</m:t>
                    </m:r>
                  </m:oMath>
                </a14:m>
                <a:r>
                  <a:rPr lang="en-US" sz="1800" dirty="0">
                    <a:cs typeface="Times New Roman" panose="02020603050405020304" pitchFamily="18" charset="0"/>
                  </a:rPr>
                  <a:t> nearer to </a:t>
                </a:r>
                <a:r>
                  <a:rPr lang="en-US" sz="1800" dirty="0">
                    <a:solidFill>
                      <a:srgbClr val="002060"/>
                    </a:solidFill>
                    <a:cs typeface="Times New Roman" panose="02020603050405020304" pitchFamily="18" charset="0"/>
                  </a:rPr>
                  <a:t>+1</a:t>
                </a:r>
                <a:r>
                  <a:rPr lang="en-US" sz="1800" dirty="0">
                    <a:cs typeface="Times New Roman" panose="02020603050405020304" pitchFamily="18" charset="0"/>
                  </a:rPr>
                  <a:t> or </a:t>
                </a:r>
                <a:r>
                  <a:rPr lang="en-US" sz="1800" dirty="0">
                    <a:solidFill>
                      <a:srgbClr val="002060"/>
                    </a:solidFill>
                    <a:cs typeface="Times New Roman" panose="02020603050405020304" pitchFamily="18" charset="0"/>
                  </a:rPr>
                  <a:t>-1</a:t>
                </a:r>
                <a:r>
                  <a:rPr lang="en-US" sz="1800" dirty="0">
                    <a:cs typeface="Times New Roman" panose="02020603050405020304" pitchFamily="18" charset="0"/>
                  </a:rPr>
                  <a:t> indicates </a:t>
                </a:r>
                <a:r>
                  <a:rPr lang="en-US" sz="1800" b="1" dirty="0">
                    <a:solidFill>
                      <a:srgbClr val="C00000"/>
                    </a:solidFill>
                    <a:cs typeface="Times New Roman" panose="02020603050405020304" pitchFamily="18" charset="0"/>
                  </a:rPr>
                  <a:t>high degree of correlation </a:t>
                </a:r>
                <a:r>
                  <a:rPr lang="en-US" sz="1800" dirty="0">
                    <a:cs typeface="Times New Roman" panose="02020603050405020304" pitchFamily="18" charset="0"/>
                  </a:rPr>
                  <a:t>between the two variables.</a:t>
                </a:r>
              </a:p>
              <a:p>
                <a:pPr lvl="8" algn="just">
                  <a:buBlip>
                    <a:blip r:embed="rId2"/>
                  </a:buBlip>
                </a:pPr>
                <a:endParaRPr lang="en-US" sz="800" dirty="0">
                  <a:cs typeface="Times New Roman" panose="02020603050405020304" pitchFamily="18" charset="0"/>
                </a:endParaRPr>
              </a:p>
              <a:p>
                <a:pPr algn="just">
                  <a:buBlip>
                    <a:blip r:embed="rId2"/>
                  </a:buBlip>
                </a:pPr>
                <a:r>
                  <a:rPr lang="en-US" sz="1800" i="1" dirty="0">
                    <a:solidFill>
                      <a:srgbClr val="002060"/>
                    </a:solidFill>
                    <a:cs typeface="Times New Roman" panose="02020603050405020304" pitchFamily="18" charset="0"/>
                  </a:rPr>
                  <a:t>r</a:t>
                </a:r>
                <a:r>
                  <a:rPr lang="en-US" sz="1800" b="1" dirty="0">
                    <a:solidFill>
                      <a:srgbClr val="002060"/>
                    </a:solidFill>
                    <a:cs typeface="Times New Roman" panose="02020603050405020304" pitchFamily="18" charset="0"/>
                  </a:rPr>
                  <a:t> </a:t>
                </a:r>
                <a:r>
                  <a:rPr lang="en-US" sz="1800" dirty="0">
                    <a:solidFill>
                      <a:srgbClr val="002060"/>
                    </a:solidFill>
                    <a:cs typeface="Times New Roman" panose="02020603050405020304" pitchFamily="18" charset="0"/>
                  </a:rPr>
                  <a:t>= 0 </a:t>
                </a:r>
                <a:r>
                  <a:rPr lang="en-US" sz="1800" dirty="0">
                    <a:solidFill>
                      <a:schemeClr val="tx1"/>
                    </a:solidFill>
                    <a:cs typeface="Times New Roman" panose="02020603050405020304" pitchFamily="18" charset="0"/>
                  </a:rPr>
                  <a:t>implies, there is </a:t>
                </a:r>
                <a:r>
                  <a:rPr lang="en-US" sz="1800" b="1" dirty="0">
                    <a:solidFill>
                      <a:srgbClr val="C00000"/>
                    </a:solidFill>
                    <a:cs typeface="Times New Roman" panose="02020603050405020304" pitchFamily="18" charset="0"/>
                  </a:rPr>
                  <a:t>no correlation</a:t>
                </a:r>
              </a:p>
            </p:txBody>
          </p:sp>
        </mc:Choice>
        <mc:Fallback xmlns="">
          <p:sp>
            <p:nvSpPr>
              <p:cNvPr id="4" name="Content Placeholder 2">
                <a:extLst>
                  <a:ext uri="{FF2B5EF4-FFF2-40B4-BE49-F238E27FC236}">
                    <a16:creationId xmlns:a16="http://schemas.microsoft.com/office/drawing/2014/main" id="{223117B9-0977-C1E8-393E-83E233C0D894}"/>
                  </a:ext>
                </a:extLst>
              </p:cNvPr>
              <p:cNvSpPr>
                <a:spLocks noGrp="1" noRot="1" noChangeAspect="1" noMove="1" noResize="1" noEditPoints="1" noAdjustHandles="1" noChangeArrowheads="1" noChangeShapeType="1" noTextEdit="1"/>
              </p:cNvSpPr>
              <p:nvPr>
                <p:ph idx="1"/>
              </p:nvPr>
            </p:nvSpPr>
            <p:spPr>
              <a:xfrm>
                <a:off x="337648" y="1714907"/>
                <a:ext cx="8555766" cy="4211323"/>
              </a:xfr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6" name="Date Placeholder 5">
            <a:extLst>
              <a:ext uri="{FF2B5EF4-FFF2-40B4-BE49-F238E27FC236}">
                <a16:creationId xmlns:a16="http://schemas.microsoft.com/office/drawing/2014/main" id="{D6E99DAE-10B0-93C5-130D-F34031C1791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8" name="Footer Placeholder 7">
            <a:extLst>
              <a:ext uri="{FF2B5EF4-FFF2-40B4-BE49-F238E27FC236}">
                <a16:creationId xmlns:a16="http://schemas.microsoft.com/office/drawing/2014/main" id="{75816F5B-2F9D-E3EA-2DB5-675EB94765D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58080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366689"/>
            <a:ext cx="8617932" cy="570384"/>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Coefficient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23</a:t>
            </a:fld>
            <a:endParaRPr lang="en-US" altLang="en-US" sz="921">
              <a:solidFill>
                <a:srgbClr val="898989"/>
              </a:solidFill>
            </a:endParaRPr>
          </a:p>
        </p:txBody>
      </p:sp>
      <p:cxnSp>
        <p:nvCxnSpPr>
          <p:cNvPr id="7" name="Straight Connector 6"/>
          <p:cNvCxnSpPr/>
          <p:nvPr/>
        </p:nvCxnSpPr>
        <p:spPr>
          <a:xfrm>
            <a:off x="337648" y="1079714"/>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EE055A90-C7AC-4671-86FF-4819B94B37A3}"/>
              </a:ext>
            </a:extLst>
          </p:cNvPr>
          <p:cNvGraphicFramePr>
            <a:graphicFrameLocks noChangeAspect="1"/>
          </p:cNvGraphicFramePr>
          <p:nvPr>
            <p:extLst>
              <p:ext uri="{D42A27DB-BD31-4B8C-83A1-F6EECF244321}">
                <p14:modId xmlns:p14="http://schemas.microsoft.com/office/powerpoint/2010/main" val="2880205839"/>
              </p:ext>
            </p:extLst>
          </p:nvPr>
        </p:nvGraphicFramePr>
        <p:xfrm>
          <a:off x="3994333" y="1310452"/>
          <a:ext cx="2220113" cy="2205734"/>
        </p:xfrm>
        <a:graphic>
          <a:graphicData uri="http://schemas.openxmlformats.org/presentationml/2006/ole">
            <mc:AlternateContent xmlns:mc="http://schemas.openxmlformats.org/markup-compatibility/2006">
              <mc:Choice xmlns:v="urn:schemas-microsoft-com:vml" Requires="v">
                <p:oleObj spid="_x0000_s5270" name="Visio" r:id="rId3" imgW="3940380" imgH="4057111" progId="Visio.Drawing.11">
                  <p:embed/>
                </p:oleObj>
              </mc:Choice>
              <mc:Fallback>
                <p:oleObj name="Visio" r:id="rId3" imgW="3940380" imgH="4057111" progId="Visio.Drawing.11">
                  <p:embed/>
                  <p:pic>
                    <p:nvPicPr>
                      <p:cNvPr id="11" name="Object 10">
                        <a:extLst>
                          <a:ext uri="{FF2B5EF4-FFF2-40B4-BE49-F238E27FC236}">
                            <a16:creationId xmlns:a16="http://schemas.microsoft.com/office/drawing/2014/main" id="{EE055A90-C7AC-4671-86FF-4819B94B37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4333" y="1310452"/>
                        <a:ext cx="2220113" cy="2205734"/>
                      </a:xfrm>
                      <a:prstGeom prst="rect">
                        <a:avLst/>
                      </a:prstGeom>
                      <a:noFill/>
                      <a:ln>
                        <a:noFill/>
                      </a:ln>
                    </p:spPr>
                  </p:pic>
                </p:oleObj>
              </mc:Fallback>
            </mc:AlternateContent>
          </a:graphicData>
        </a:graphic>
      </p:graphicFrame>
      <p:graphicFrame>
        <p:nvGraphicFramePr>
          <p:cNvPr id="12" name="Object 11">
            <a:extLst>
              <a:ext uri="{FF2B5EF4-FFF2-40B4-BE49-F238E27FC236}">
                <a16:creationId xmlns:a16="http://schemas.microsoft.com/office/drawing/2014/main" id="{CE3A33E0-EC5E-4DB6-B0DF-E491707A7370}"/>
              </a:ext>
            </a:extLst>
          </p:cNvPr>
          <p:cNvGraphicFramePr>
            <a:graphicFrameLocks noChangeAspect="1"/>
          </p:cNvGraphicFramePr>
          <p:nvPr>
            <p:extLst>
              <p:ext uri="{D42A27DB-BD31-4B8C-83A1-F6EECF244321}">
                <p14:modId xmlns:p14="http://schemas.microsoft.com/office/powerpoint/2010/main" val="2026578734"/>
              </p:ext>
            </p:extLst>
          </p:nvPr>
        </p:nvGraphicFramePr>
        <p:xfrm>
          <a:off x="3994333" y="3611730"/>
          <a:ext cx="2324369" cy="2202850"/>
        </p:xfrm>
        <a:graphic>
          <a:graphicData uri="http://schemas.openxmlformats.org/presentationml/2006/ole">
            <mc:AlternateContent xmlns:mc="http://schemas.openxmlformats.org/markup-compatibility/2006">
              <mc:Choice xmlns:v="urn:schemas-microsoft-com:vml" Requires="v">
                <p:oleObj spid="_x0000_s5271" name="Visio" r:id="rId5" imgW="3885300" imgH="3989178" progId="Visio.Drawing.11">
                  <p:embed/>
                </p:oleObj>
              </mc:Choice>
              <mc:Fallback>
                <p:oleObj name="Visio" r:id="rId5" imgW="3885300" imgH="3989178" progId="Visio.Drawing.11">
                  <p:embed/>
                  <p:pic>
                    <p:nvPicPr>
                      <p:cNvPr id="12" name="Object 11">
                        <a:extLst>
                          <a:ext uri="{FF2B5EF4-FFF2-40B4-BE49-F238E27FC236}">
                            <a16:creationId xmlns:a16="http://schemas.microsoft.com/office/drawing/2014/main" id="{CE3A33E0-EC5E-4DB6-B0DF-E491707A7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333" y="3611730"/>
                        <a:ext cx="2324369" cy="2202850"/>
                      </a:xfrm>
                      <a:prstGeom prst="rect">
                        <a:avLst/>
                      </a:prstGeom>
                      <a:noFill/>
                      <a:ln>
                        <a:noFill/>
                      </a:ln>
                    </p:spPr>
                  </p:pic>
                </p:oleObj>
              </mc:Fallback>
            </mc:AlternateContent>
          </a:graphicData>
        </a:graphic>
      </p:graphicFrame>
      <p:graphicFrame>
        <p:nvGraphicFramePr>
          <p:cNvPr id="13" name="Object 12">
            <a:extLst>
              <a:ext uri="{FF2B5EF4-FFF2-40B4-BE49-F238E27FC236}">
                <a16:creationId xmlns:a16="http://schemas.microsoft.com/office/drawing/2014/main" id="{96DED4DA-1CA3-49FE-BD13-735D901C18DC}"/>
              </a:ext>
            </a:extLst>
          </p:cNvPr>
          <p:cNvGraphicFramePr>
            <a:graphicFrameLocks noChangeAspect="1"/>
          </p:cNvGraphicFramePr>
          <p:nvPr>
            <p:extLst>
              <p:ext uri="{D42A27DB-BD31-4B8C-83A1-F6EECF244321}">
                <p14:modId xmlns:p14="http://schemas.microsoft.com/office/powerpoint/2010/main" val="548840523"/>
              </p:ext>
            </p:extLst>
          </p:nvPr>
        </p:nvGraphicFramePr>
        <p:xfrm>
          <a:off x="1239105" y="1447065"/>
          <a:ext cx="2220113" cy="2017720"/>
        </p:xfrm>
        <a:graphic>
          <a:graphicData uri="http://schemas.openxmlformats.org/presentationml/2006/ole">
            <mc:AlternateContent xmlns:mc="http://schemas.openxmlformats.org/markup-compatibility/2006">
              <mc:Choice xmlns:v="urn:schemas-microsoft-com:vml" Requires="v">
                <p:oleObj spid="_x0000_s5272" name="Visio" r:id="rId7" imgW="4426920" imgH="3989178" progId="Visio.Drawing.11">
                  <p:embed/>
                </p:oleObj>
              </mc:Choice>
              <mc:Fallback>
                <p:oleObj name="Visio" r:id="rId7" imgW="4426920" imgH="3989178" progId="Visio.Drawing.11">
                  <p:embed/>
                  <p:pic>
                    <p:nvPicPr>
                      <p:cNvPr id="13" name="Object 12">
                        <a:extLst>
                          <a:ext uri="{FF2B5EF4-FFF2-40B4-BE49-F238E27FC236}">
                            <a16:creationId xmlns:a16="http://schemas.microsoft.com/office/drawing/2014/main" id="{96DED4DA-1CA3-49FE-BD13-735D901C18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05" y="1447065"/>
                        <a:ext cx="2220113" cy="2017720"/>
                      </a:xfrm>
                      <a:prstGeom prst="rect">
                        <a:avLst/>
                      </a:prstGeom>
                      <a:noFill/>
                      <a:ln>
                        <a:noFill/>
                      </a:ln>
                    </p:spPr>
                  </p:pic>
                </p:oleObj>
              </mc:Fallback>
            </mc:AlternateContent>
          </a:graphicData>
        </a:graphic>
      </p:graphicFrame>
      <p:graphicFrame>
        <p:nvGraphicFramePr>
          <p:cNvPr id="14" name="Object 13">
            <a:extLst>
              <a:ext uri="{FF2B5EF4-FFF2-40B4-BE49-F238E27FC236}">
                <a16:creationId xmlns:a16="http://schemas.microsoft.com/office/drawing/2014/main" id="{7BEEB7DD-6DB6-4B51-8AEE-CEF262EA907E}"/>
              </a:ext>
            </a:extLst>
          </p:cNvPr>
          <p:cNvGraphicFramePr>
            <a:graphicFrameLocks noChangeAspect="1"/>
          </p:cNvGraphicFramePr>
          <p:nvPr>
            <p:extLst>
              <p:ext uri="{D42A27DB-BD31-4B8C-83A1-F6EECF244321}">
                <p14:modId xmlns:p14="http://schemas.microsoft.com/office/powerpoint/2010/main" val="3213439277"/>
              </p:ext>
            </p:extLst>
          </p:nvPr>
        </p:nvGraphicFramePr>
        <p:xfrm>
          <a:off x="1134826" y="3635848"/>
          <a:ext cx="2324392" cy="2142437"/>
        </p:xfrm>
        <a:graphic>
          <a:graphicData uri="http://schemas.openxmlformats.org/presentationml/2006/ole">
            <mc:AlternateContent xmlns:mc="http://schemas.openxmlformats.org/markup-compatibility/2006">
              <mc:Choice xmlns:v="urn:schemas-microsoft-com:vml" Requires="v">
                <p:oleObj spid="_x0000_s5273" name="Visio" r:id="rId9" imgW="4426920" imgH="3989178" progId="Visio.Drawing.11">
                  <p:embed/>
                </p:oleObj>
              </mc:Choice>
              <mc:Fallback>
                <p:oleObj name="Visio" r:id="rId9" imgW="4426920" imgH="3989178" progId="Visio.Drawing.11">
                  <p:embed/>
                  <p:pic>
                    <p:nvPicPr>
                      <p:cNvPr id="14" name="Object 13">
                        <a:extLst>
                          <a:ext uri="{FF2B5EF4-FFF2-40B4-BE49-F238E27FC236}">
                            <a16:creationId xmlns:a16="http://schemas.microsoft.com/office/drawing/2014/main" id="{7BEEB7DD-6DB6-4B51-8AEE-CEF262EA90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34826" y="3635848"/>
                        <a:ext cx="2324392" cy="2142437"/>
                      </a:xfrm>
                      <a:prstGeom prst="rect">
                        <a:avLst/>
                      </a:prstGeom>
                      <a:noFill/>
                      <a:ln>
                        <a:noFill/>
                      </a:ln>
                    </p:spPr>
                  </p:pic>
                </p:oleObj>
              </mc:Fallback>
            </mc:AlternateContent>
          </a:graphicData>
        </a:graphic>
      </p:graphicFrame>
      <p:cxnSp>
        <p:nvCxnSpPr>
          <p:cNvPr id="3" name="Straight Connector 2">
            <a:extLst>
              <a:ext uri="{FF2B5EF4-FFF2-40B4-BE49-F238E27FC236}">
                <a16:creationId xmlns:a16="http://schemas.microsoft.com/office/drawing/2014/main" id="{C58470C9-6BC2-416C-A9CB-5B2FFAA8C287}"/>
              </a:ext>
            </a:extLst>
          </p:cNvPr>
          <p:cNvCxnSpPr>
            <a:cxnSpLocks/>
          </p:cNvCxnSpPr>
          <p:nvPr/>
        </p:nvCxnSpPr>
        <p:spPr>
          <a:xfrm>
            <a:off x="337648" y="3525362"/>
            <a:ext cx="7070149"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5E74DE5-9983-4EE2-88A1-B4FCA77A565D}"/>
              </a:ext>
            </a:extLst>
          </p:cNvPr>
          <p:cNvCxnSpPr>
            <a:cxnSpLocks/>
          </p:cNvCxnSpPr>
          <p:nvPr/>
        </p:nvCxnSpPr>
        <p:spPr>
          <a:xfrm>
            <a:off x="3759223" y="1169043"/>
            <a:ext cx="0" cy="489609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Date Placeholder 14">
            <a:extLst>
              <a:ext uri="{FF2B5EF4-FFF2-40B4-BE49-F238E27FC236}">
                <a16:creationId xmlns:a16="http://schemas.microsoft.com/office/drawing/2014/main" id="{8748C8F0-E325-8FFB-9436-AF02B4E0F2F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16" name="Footer Placeholder 15">
            <a:extLst>
              <a:ext uri="{FF2B5EF4-FFF2-40B4-BE49-F238E27FC236}">
                <a16:creationId xmlns:a16="http://schemas.microsoft.com/office/drawing/2014/main" id="{03F5DBEE-C6AB-3942-7D2B-382EA5394A2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39690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Coefficient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24</a:t>
            </a:fld>
            <a:endParaRPr lang="en-US" altLang="en-US" sz="921">
              <a:solidFill>
                <a:srgbClr val="898989"/>
              </a:solidFill>
            </a:endParaRPr>
          </a:p>
        </p:txBody>
      </p:sp>
      <p:cxnSp>
        <p:nvCxnSpPr>
          <p:cNvPr id="7" name="Straight Connector 6"/>
          <p:cNvCxnSpPr/>
          <p:nvPr/>
        </p:nvCxnSpPr>
        <p:spPr>
          <a:xfrm>
            <a:off x="337648"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20ADBB67-BF11-4793-9E0F-50387DE9426D}"/>
              </a:ext>
            </a:extLst>
          </p:cNvPr>
          <p:cNvSpPr/>
          <p:nvPr/>
        </p:nvSpPr>
        <p:spPr>
          <a:xfrm>
            <a:off x="4940218" y="1715185"/>
            <a:ext cx="1960193" cy="1997063"/>
          </a:xfrm>
          <a:prstGeom prst="roundRect">
            <a:avLst>
              <a:gd name="adj" fmla="val 10318"/>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82"/>
          </a:p>
        </p:txBody>
      </p:sp>
      <p:sp>
        <p:nvSpPr>
          <p:cNvPr id="3" name="Rectangle: Rounded Corners 2">
            <a:extLst>
              <a:ext uri="{FF2B5EF4-FFF2-40B4-BE49-F238E27FC236}">
                <a16:creationId xmlns:a16="http://schemas.microsoft.com/office/drawing/2014/main" id="{5E3D7671-34DC-4898-8FFA-0B995B758E59}"/>
              </a:ext>
            </a:extLst>
          </p:cNvPr>
          <p:cNvSpPr/>
          <p:nvPr/>
        </p:nvSpPr>
        <p:spPr>
          <a:xfrm>
            <a:off x="1767146" y="1642999"/>
            <a:ext cx="1960193" cy="1997063"/>
          </a:xfrm>
          <a:prstGeom prst="roundRect">
            <a:avLst>
              <a:gd name="adj" fmla="val 10318"/>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82"/>
          </a:p>
        </p:txBody>
      </p:sp>
      <p:pic>
        <p:nvPicPr>
          <p:cNvPr id="15" name="Picture 4" descr="http://www.bmj.com/sites/default/files/imagecache/highwire_fragment_medium/attachments/resources/2011/08/figure111.jpg">
            <a:extLst>
              <a:ext uri="{FF2B5EF4-FFF2-40B4-BE49-F238E27FC236}">
                <a16:creationId xmlns:a16="http://schemas.microsoft.com/office/drawing/2014/main" id="{7689AEA1-E5D5-4252-8BCC-2D6945B8EA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000" b="48889"/>
          <a:stretch/>
        </p:blipFill>
        <p:spPr bwMode="auto">
          <a:xfrm>
            <a:off x="1901978" y="1777830"/>
            <a:ext cx="1674074" cy="17200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bmj.com/sites/default/files/imagecache/highwire_fragment_medium/attachments/resources/2011/08/figure111.jpg">
            <a:extLst>
              <a:ext uri="{FF2B5EF4-FFF2-40B4-BE49-F238E27FC236}">
                <a16:creationId xmlns:a16="http://schemas.microsoft.com/office/drawing/2014/main" id="{F5AF1456-5B81-482A-BE8C-6DC6CB860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05" r="1" b="49045"/>
          <a:stretch/>
        </p:blipFill>
        <p:spPr bwMode="auto">
          <a:xfrm>
            <a:off x="5042535" y="1853714"/>
            <a:ext cx="1731960" cy="172634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3C38581C-B422-4FB7-B1CF-B951E7A59C30}"/>
              </a:ext>
            </a:extLst>
          </p:cNvPr>
          <p:cNvSpPr/>
          <p:nvPr/>
        </p:nvSpPr>
        <p:spPr>
          <a:xfrm>
            <a:off x="1767146" y="4359294"/>
            <a:ext cx="1960193" cy="1997063"/>
          </a:xfrm>
          <a:prstGeom prst="roundRect">
            <a:avLst>
              <a:gd name="adj" fmla="val 10318"/>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82"/>
          </a:p>
        </p:txBody>
      </p:sp>
      <p:pic>
        <p:nvPicPr>
          <p:cNvPr id="10" name="Picture 4" descr="http://www.bmj.com/sites/default/files/imagecache/highwire_fragment_medium/attachments/resources/2011/08/figure111.jpg">
            <a:extLst>
              <a:ext uri="{FF2B5EF4-FFF2-40B4-BE49-F238E27FC236}">
                <a16:creationId xmlns:a16="http://schemas.microsoft.com/office/drawing/2014/main" id="{CD3136B5-D2AD-4DCA-AFF2-C8BF72831E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250" r="50810"/>
          <a:stretch/>
        </p:blipFill>
        <p:spPr bwMode="auto">
          <a:xfrm>
            <a:off x="1906955" y="4551689"/>
            <a:ext cx="1680577" cy="16624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A3CEC9F7-D3CA-402D-BEB9-7CACD6D56ACA}"/>
              </a:ext>
            </a:extLst>
          </p:cNvPr>
          <p:cNvSpPr/>
          <p:nvPr/>
        </p:nvSpPr>
        <p:spPr>
          <a:xfrm>
            <a:off x="4940218" y="4359294"/>
            <a:ext cx="1960193" cy="1997063"/>
          </a:xfrm>
          <a:prstGeom prst="roundRect">
            <a:avLst>
              <a:gd name="adj" fmla="val 10318"/>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82"/>
          </a:p>
        </p:txBody>
      </p:sp>
      <p:pic>
        <p:nvPicPr>
          <p:cNvPr id="9" name="Picture 4" descr="http://www.bmj.com/sites/default/files/imagecache/highwire_fragment_medium/attachments/resources/2011/08/figure111.jpg">
            <a:extLst>
              <a:ext uri="{FF2B5EF4-FFF2-40B4-BE49-F238E27FC236}">
                <a16:creationId xmlns:a16="http://schemas.microsoft.com/office/drawing/2014/main" id="{2E143F50-2142-4E67-B335-F5F09D002A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88" t="50599"/>
          <a:stretch/>
        </p:blipFill>
        <p:spPr bwMode="auto">
          <a:xfrm>
            <a:off x="5054036" y="4541714"/>
            <a:ext cx="1732558" cy="1662443"/>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EF54827A-2819-3ACC-80F3-986827A1331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67005AC1-F803-83B4-8204-22F4F2C3F27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3419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14"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633962"/>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Correlation Coefficient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25</a:t>
            </a:fld>
            <a:endParaRPr lang="en-US" altLang="en-US" sz="921">
              <a:solidFill>
                <a:srgbClr val="898989"/>
              </a:solidFill>
            </a:endParaRPr>
          </a:p>
        </p:txBody>
      </p:sp>
      <p:cxnSp>
        <p:nvCxnSpPr>
          <p:cNvPr id="7" name="Straight Connector 6"/>
          <p:cNvCxnSpPr/>
          <p:nvPr/>
        </p:nvCxnSpPr>
        <p:spPr>
          <a:xfrm>
            <a:off x="275482" y="108518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D303C60-8F3A-4945-90E4-4D239ADC9FB6}"/>
              </a:ext>
            </a:extLst>
          </p:cNvPr>
          <p:cNvPicPr>
            <a:picLocks noChangeAspect="1"/>
          </p:cNvPicPr>
          <p:nvPr/>
        </p:nvPicPr>
        <p:blipFill>
          <a:blip r:embed="rId2"/>
          <a:stretch>
            <a:fillRect/>
          </a:stretch>
        </p:blipFill>
        <p:spPr>
          <a:xfrm>
            <a:off x="971588" y="1674329"/>
            <a:ext cx="6679277" cy="4633424"/>
          </a:xfrm>
          <a:prstGeom prst="rect">
            <a:avLst/>
          </a:prstGeom>
        </p:spPr>
      </p:pic>
      <p:sp>
        <p:nvSpPr>
          <p:cNvPr id="2" name="Date Placeholder 1">
            <a:extLst>
              <a:ext uri="{FF2B5EF4-FFF2-40B4-BE49-F238E27FC236}">
                <a16:creationId xmlns:a16="http://schemas.microsoft.com/office/drawing/2014/main" id="{BC6BE687-978F-E29B-44EA-E9FB37331F9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15C32736-0BEC-CF18-7C59-0B38A4DF78F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792189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95917"/>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Measuring Correlation Coefficients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26</a:t>
            </a:fld>
            <a:endParaRPr lang="en-US" altLang="en-US" sz="921">
              <a:solidFill>
                <a:srgbClr val="898989"/>
              </a:solidFill>
            </a:endParaRPr>
          </a:p>
        </p:txBody>
      </p:sp>
      <p:cxnSp>
        <p:nvCxnSpPr>
          <p:cNvPr id="7" name="Straight Connector 6"/>
          <p:cNvCxnSpPr/>
          <p:nvPr/>
        </p:nvCxnSpPr>
        <p:spPr>
          <a:xfrm>
            <a:off x="275482" y="103589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Rectangle: Top Corners Rounded 14">
            <a:extLst>
              <a:ext uri="{FF2B5EF4-FFF2-40B4-BE49-F238E27FC236}">
                <a16:creationId xmlns:a16="http://schemas.microsoft.com/office/drawing/2014/main" id="{7D65065A-B6F4-4ECB-9FDE-70D17473E14F}"/>
              </a:ext>
            </a:extLst>
          </p:cNvPr>
          <p:cNvSpPr/>
          <p:nvPr/>
        </p:nvSpPr>
        <p:spPr>
          <a:xfrm>
            <a:off x="337648" y="3162467"/>
            <a:ext cx="2207507" cy="1241849"/>
          </a:xfrm>
          <a:prstGeom prst="round2SameRect">
            <a:avLst/>
          </a:prstGeom>
          <a:solidFill>
            <a:schemeClr val="accent6">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58509" tIns="58509" rIns="58509" bIns="2496884" numCol="1" spcCol="1270" anchor="t" anchorCtr="0">
            <a:noAutofit/>
          </a:bodyPr>
          <a:lstStyle/>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r>
              <a:rPr lang="en-US" sz="2000" b="1" dirty="0">
                <a:solidFill>
                  <a:schemeClr val="tx1"/>
                </a:solidFill>
              </a:rPr>
              <a:t>Karl Pearson’s   coefficient</a:t>
            </a:r>
            <a:endParaRPr lang="en-IN" sz="2000" dirty="0">
              <a:solidFill>
                <a:schemeClr val="tx1"/>
              </a:solidFill>
            </a:endParaRPr>
          </a:p>
        </p:txBody>
      </p:sp>
      <p:sp>
        <p:nvSpPr>
          <p:cNvPr id="16" name="Freeform: Shape 15">
            <a:extLst>
              <a:ext uri="{FF2B5EF4-FFF2-40B4-BE49-F238E27FC236}">
                <a16:creationId xmlns:a16="http://schemas.microsoft.com/office/drawing/2014/main" id="{E7C47C72-574A-4F9F-BE5E-6690B89D356A}"/>
              </a:ext>
            </a:extLst>
          </p:cNvPr>
          <p:cNvSpPr/>
          <p:nvPr/>
        </p:nvSpPr>
        <p:spPr>
          <a:xfrm>
            <a:off x="337648" y="4056693"/>
            <a:ext cx="2207507" cy="1614531"/>
          </a:xfrm>
          <a:custGeom>
            <a:avLst/>
            <a:gdLst>
              <a:gd name="connsiteX0" fmla="*/ 0 w 2304386"/>
              <a:gd name="connsiteY0" fmla="*/ 201816 h 2018161"/>
              <a:gd name="connsiteX1" fmla="*/ 201816 w 2304386"/>
              <a:gd name="connsiteY1" fmla="*/ 0 h 2018161"/>
              <a:gd name="connsiteX2" fmla="*/ 2102570 w 2304386"/>
              <a:gd name="connsiteY2" fmla="*/ 0 h 2018161"/>
              <a:gd name="connsiteX3" fmla="*/ 2304386 w 2304386"/>
              <a:gd name="connsiteY3" fmla="*/ 201816 h 2018161"/>
              <a:gd name="connsiteX4" fmla="*/ 2304386 w 2304386"/>
              <a:gd name="connsiteY4" fmla="*/ 1816345 h 2018161"/>
              <a:gd name="connsiteX5" fmla="*/ 2102570 w 2304386"/>
              <a:gd name="connsiteY5" fmla="*/ 2018161 h 2018161"/>
              <a:gd name="connsiteX6" fmla="*/ 201816 w 2304386"/>
              <a:gd name="connsiteY6" fmla="*/ 2018161 h 2018161"/>
              <a:gd name="connsiteX7" fmla="*/ 0 w 2304386"/>
              <a:gd name="connsiteY7" fmla="*/ 1816345 h 2018161"/>
              <a:gd name="connsiteX8" fmla="*/ 0 w 2304386"/>
              <a:gd name="connsiteY8" fmla="*/ 201816 h 201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4386" h="2018161">
                <a:moveTo>
                  <a:pt x="0" y="201816"/>
                </a:moveTo>
                <a:cubicBezTo>
                  <a:pt x="0" y="90356"/>
                  <a:pt x="90356" y="0"/>
                  <a:pt x="201816" y="0"/>
                </a:cubicBezTo>
                <a:lnTo>
                  <a:pt x="2102570" y="0"/>
                </a:lnTo>
                <a:cubicBezTo>
                  <a:pt x="2214030" y="0"/>
                  <a:pt x="2304386" y="90356"/>
                  <a:pt x="2304386" y="201816"/>
                </a:cubicBezTo>
                <a:lnTo>
                  <a:pt x="2304386" y="1816345"/>
                </a:lnTo>
                <a:cubicBezTo>
                  <a:pt x="2304386" y="1927805"/>
                  <a:pt x="2214030" y="2018161"/>
                  <a:pt x="2102570" y="2018161"/>
                </a:cubicBezTo>
                <a:lnTo>
                  <a:pt x="201816" y="2018161"/>
                </a:lnTo>
                <a:cubicBezTo>
                  <a:pt x="90356" y="2018161"/>
                  <a:pt x="0" y="1927805"/>
                  <a:pt x="0" y="1816345"/>
                </a:cubicBezTo>
                <a:lnTo>
                  <a:pt x="0" y="201816"/>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393" tIns="74642" rIns="84393" bIns="74642" numCol="1" spcCol="1270" anchor="ctr" anchorCtr="0">
            <a:noAutofit/>
          </a:bodyPr>
          <a:lstStyle/>
          <a:p>
            <a:pPr algn="ctr" defTabSz="682574">
              <a:lnSpc>
                <a:spcPct val="90000"/>
              </a:lnSpc>
              <a:spcBef>
                <a:spcPct val="0"/>
              </a:spcBef>
              <a:spcAft>
                <a:spcPct val="35000"/>
              </a:spcAft>
            </a:pPr>
            <a:r>
              <a:rPr lang="en-US" dirty="0"/>
              <a:t>Find correlation coefficient between two </a:t>
            </a:r>
            <a:r>
              <a:rPr lang="en-US" b="1" dirty="0">
                <a:solidFill>
                  <a:schemeClr val="accent4">
                    <a:lumMod val="60000"/>
                    <a:lumOff val="40000"/>
                  </a:schemeClr>
                </a:solidFill>
              </a:rPr>
              <a:t>numerical</a:t>
            </a:r>
            <a:r>
              <a:rPr lang="en-US" dirty="0"/>
              <a:t> attributes</a:t>
            </a:r>
            <a:endParaRPr lang="en-IN" dirty="0"/>
          </a:p>
        </p:txBody>
      </p:sp>
      <p:sp>
        <p:nvSpPr>
          <p:cNvPr id="17" name="Rectangle: Top Corners Rounded 16">
            <a:extLst>
              <a:ext uri="{FF2B5EF4-FFF2-40B4-BE49-F238E27FC236}">
                <a16:creationId xmlns:a16="http://schemas.microsoft.com/office/drawing/2014/main" id="{3FC10934-14B1-4BBE-89D7-8BA9A18313FC}"/>
              </a:ext>
            </a:extLst>
          </p:cNvPr>
          <p:cNvSpPr/>
          <p:nvPr/>
        </p:nvSpPr>
        <p:spPr>
          <a:xfrm>
            <a:off x="3356590" y="3197180"/>
            <a:ext cx="2207507" cy="1241848"/>
          </a:xfrm>
          <a:prstGeom prst="round2SameRect">
            <a:avLst/>
          </a:prstGeom>
          <a:solidFill>
            <a:schemeClr val="accent6">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58509" tIns="58509" rIns="58509" bIns="2496884" numCol="1" spcCol="1270" anchor="t" anchorCtr="0">
            <a:noAutofit/>
          </a:bodyPr>
          <a:lstStyle/>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r>
              <a:rPr lang="en-US" sz="2000" b="1" dirty="0"/>
              <a:t>Charles Spearman’s coefficient</a:t>
            </a:r>
            <a:endParaRPr lang="en-IN" sz="2000" dirty="0"/>
          </a:p>
        </p:txBody>
      </p:sp>
      <p:sp>
        <p:nvSpPr>
          <p:cNvPr id="18" name="Freeform: Shape 17">
            <a:extLst>
              <a:ext uri="{FF2B5EF4-FFF2-40B4-BE49-F238E27FC236}">
                <a16:creationId xmlns:a16="http://schemas.microsoft.com/office/drawing/2014/main" id="{A1DFA70D-9F62-4E28-B727-B9C3D202D12B}"/>
              </a:ext>
            </a:extLst>
          </p:cNvPr>
          <p:cNvSpPr/>
          <p:nvPr/>
        </p:nvSpPr>
        <p:spPr>
          <a:xfrm>
            <a:off x="3356591" y="4335350"/>
            <a:ext cx="2207506" cy="1356699"/>
          </a:xfrm>
          <a:custGeom>
            <a:avLst/>
            <a:gdLst>
              <a:gd name="connsiteX0" fmla="*/ 0 w 2304386"/>
              <a:gd name="connsiteY0" fmla="*/ 201816 h 2018161"/>
              <a:gd name="connsiteX1" fmla="*/ 201816 w 2304386"/>
              <a:gd name="connsiteY1" fmla="*/ 0 h 2018161"/>
              <a:gd name="connsiteX2" fmla="*/ 2102570 w 2304386"/>
              <a:gd name="connsiteY2" fmla="*/ 0 h 2018161"/>
              <a:gd name="connsiteX3" fmla="*/ 2304386 w 2304386"/>
              <a:gd name="connsiteY3" fmla="*/ 201816 h 2018161"/>
              <a:gd name="connsiteX4" fmla="*/ 2304386 w 2304386"/>
              <a:gd name="connsiteY4" fmla="*/ 1816345 h 2018161"/>
              <a:gd name="connsiteX5" fmla="*/ 2102570 w 2304386"/>
              <a:gd name="connsiteY5" fmla="*/ 2018161 h 2018161"/>
              <a:gd name="connsiteX6" fmla="*/ 201816 w 2304386"/>
              <a:gd name="connsiteY6" fmla="*/ 2018161 h 2018161"/>
              <a:gd name="connsiteX7" fmla="*/ 0 w 2304386"/>
              <a:gd name="connsiteY7" fmla="*/ 1816345 h 2018161"/>
              <a:gd name="connsiteX8" fmla="*/ 0 w 2304386"/>
              <a:gd name="connsiteY8" fmla="*/ 201816 h 2018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4386" h="2018161">
                <a:moveTo>
                  <a:pt x="0" y="201816"/>
                </a:moveTo>
                <a:cubicBezTo>
                  <a:pt x="0" y="90356"/>
                  <a:pt x="90356" y="0"/>
                  <a:pt x="201816" y="0"/>
                </a:cubicBezTo>
                <a:lnTo>
                  <a:pt x="2102570" y="0"/>
                </a:lnTo>
                <a:cubicBezTo>
                  <a:pt x="2214030" y="0"/>
                  <a:pt x="2304386" y="90356"/>
                  <a:pt x="2304386" y="201816"/>
                </a:cubicBezTo>
                <a:lnTo>
                  <a:pt x="2304386" y="1816345"/>
                </a:lnTo>
                <a:cubicBezTo>
                  <a:pt x="2304386" y="1927805"/>
                  <a:pt x="2214030" y="2018161"/>
                  <a:pt x="2102570" y="2018161"/>
                </a:cubicBezTo>
                <a:lnTo>
                  <a:pt x="201816" y="2018161"/>
                </a:lnTo>
                <a:cubicBezTo>
                  <a:pt x="90356" y="2018161"/>
                  <a:pt x="0" y="1927805"/>
                  <a:pt x="0" y="1816345"/>
                </a:cubicBezTo>
                <a:lnTo>
                  <a:pt x="0" y="201816"/>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4393" tIns="74642" rIns="84393" bIns="74642" numCol="1" spcCol="1270" anchor="ctr" anchorCtr="0">
            <a:noAutofit/>
          </a:bodyPr>
          <a:lstStyle/>
          <a:p>
            <a:pPr algn="ctr" defTabSz="682574">
              <a:lnSpc>
                <a:spcPct val="90000"/>
              </a:lnSpc>
              <a:spcBef>
                <a:spcPct val="0"/>
              </a:spcBef>
              <a:spcAft>
                <a:spcPct val="35000"/>
              </a:spcAft>
            </a:pPr>
            <a:r>
              <a:rPr lang="en-US" dirty="0"/>
              <a:t>Find correlation coefficient between two </a:t>
            </a:r>
            <a:r>
              <a:rPr lang="en-US" b="1" dirty="0">
                <a:solidFill>
                  <a:schemeClr val="accent4">
                    <a:lumMod val="60000"/>
                    <a:lumOff val="40000"/>
                  </a:schemeClr>
                </a:solidFill>
              </a:rPr>
              <a:t>ordinal</a:t>
            </a:r>
            <a:r>
              <a:rPr lang="en-US" b="1" dirty="0"/>
              <a:t> </a:t>
            </a:r>
            <a:r>
              <a:rPr lang="en-US" dirty="0"/>
              <a:t>attributes</a:t>
            </a:r>
            <a:endParaRPr lang="en-IN" dirty="0"/>
          </a:p>
        </p:txBody>
      </p:sp>
      <p:sp>
        <p:nvSpPr>
          <p:cNvPr id="19" name="Rectangle: Top Corners Rounded 18">
            <a:extLst>
              <a:ext uri="{FF2B5EF4-FFF2-40B4-BE49-F238E27FC236}">
                <a16:creationId xmlns:a16="http://schemas.microsoft.com/office/drawing/2014/main" id="{0B9F27E2-DEAC-49FC-B0CD-BB22A65CADF5}"/>
              </a:ext>
            </a:extLst>
          </p:cNvPr>
          <p:cNvSpPr/>
          <p:nvPr/>
        </p:nvSpPr>
        <p:spPr>
          <a:xfrm>
            <a:off x="6291607" y="3093501"/>
            <a:ext cx="2211745" cy="1241849"/>
          </a:xfrm>
          <a:prstGeom prst="round2SameRect">
            <a:avLst/>
          </a:prstGeom>
          <a:solidFill>
            <a:schemeClr val="accent6">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58509" tIns="58509" rIns="58509" bIns="2496884" numCol="1" spcCol="1270" anchor="t" anchorCtr="0">
            <a:noAutofit/>
          </a:bodyPr>
          <a:lstStyle/>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endParaRPr lang="en-US" sz="2000" b="1" dirty="0"/>
          </a:p>
          <a:p>
            <a:pPr algn="ctr" defTabSz="682574">
              <a:lnSpc>
                <a:spcPct val="90000"/>
              </a:lnSpc>
              <a:spcBef>
                <a:spcPct val="0"/>
              </a:spcBef>
              <a:spcAft>
                <a:spcPct val="35000"/>
              </a:spcAft>
            </a:pPr>
            <a:r>
              <a:rPr lang="en-US" sz="2000" b="1" dirty="0"/>
              <a:t>Chi-square coefficient of correlation</a:t>
            </a:r>
            <a:endParaRPr lang="en-IN" sz="2000" dirty="0"/>
          </a:p>
        </p:txBody>
      </p:sp>
      <p:sp>
        <p:nvSpPr>
          <p:cNvPr id="20" name="Freeform: Shape 19">
            <a:extLst>
              <a:ext uri="{FF2B5EF4-FFF2-40B4-BE49-F238E27FC236}">
                <a16:creationId xmlns:a16="http://schemas.microsoft.com/office/drawing/2014/main" id="{E6F8077D-06D5-4F2B-9022-1E921CCBE5D9}"/>
              </a:ext>
            </a:extLst>
          </p:cNvPr>
          <p:cNvSpPr/>
          <p:nvPr/>
        </p:nvSpPr>
        <p:spPr>
          <a:xfrm>
            <a:off x="6291607" y="4225609"/>
            <a:ext cx="2211745" cy="1596498"/>
          </a:xfrm>
          <a:custGeom>
            <a:avLst/>
            <a:gdLst>
              <a:gd name="connsiteX0" fmla="*/ 0 w 2304386"/>
              <a:gd name="connsiteY0" fmla="*/ 230439 h 2948803"/>
              <a:gd name="connsiteX1" fmla="*/ 230439 w 2304386"/>
              <a:gd name="connsiteY1" fmla="*/ 0 h 2948803"/>
              <a:gd name="connsiteX2" fmla="*/ 2073947 w 2304386"/>
              <a:gd name="connsiteY2" fmla="*/ 0 h 2948803"/>
              <a:gd name="connsiteX3" fmla="*/ 2304386 w 2304386"/>
              <a:gd name="connsiteY3" fmla="*/ 230439 h 2948803"/>
              <a:gd name="connsiteX4" fmla="*/ 2304386 w 2304386"/>
              <a:gd name="connsiteY4" fmla="*/ 2718364 h 2948803"/>
              <a:gd name="connsiteX5" fmla="*/ 2073947 w 2304386"/>
              <a:gd name="connsiteY5" fmla="*/ 2948803 h 2948803"/>
              <a:gd name="connsiteX6" fmla="*/ 230439 w 2304386"/>
              <a:gd name="connsiteY6" fmla="*/ 2948803 h 2948803"/>
              <a:gd name="connsiteX7" fmla="*/ 0 w 2304386"/>
              <a:gd name="connsiteY7" fmla="*/ 2718364 h 2948803"/>
              <a:gd name="connsiteX8" fmla="*/ 0 w 2304386"/>
              <a:gd name="connsiteY8" fmla="*/ 230439 h 29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4386" h="2948803">
                <a:moveTo>
                  <a:pt x="0" y="230439"/>
                </a:moveTo>
                <a:cubicBezTo>
                  <a:pt x="0" y="103171"/>
                  <a:pt x="103171" y="0"/>
                  <a:pt x="230439" y="0"/>
                </a:cubicBezTo>
                <a:lnTo>
                  <a:pt x="2073947" y="0"/>
                </a:lnTo>
                <a:cubicBezTo>
                  <a:pt x="2201215" y="0"/>
                  <a:pt x="2304386" y="103171"/>
                  <a:pt x="2304386" y="230439"/>
                </a:cubicBezTo>
                <a:lnTo>
                  <a:pt x="2304386" y="2718364"/>
                </a:lnTo>
                <a:cubicBezTo>
                  <a:pt x="2304386" y="2845632"/>
                  <a:pt x="2201215" y="2948803"/>
                  <a:pt x="2073947" y="2948803"/>
                </a:cubicBezTo>
                <a:lnTo>
                  <a:pt x="230439" y="2948803"/>
                </a:lnTo>
                <a:cubicBezTo>
                  <a:pt x="103171" y="2948803"/>
                  <a:pt x="0" y="2845632"/>
                  <a:pt x="0" y="2718364"/>
                </a:cubicBezTo>
                <a:lnTo>
                  <a:pt x="0" y="230439"/>
                </a:lnTo>
                <a:close/>
              </a:path>
            </a:pathLst>
          </a:cu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0830" tIns="81078" rIns="90830" bIns="81078" numCol="1" spcCol="1270" anchor="ctr" anchorCtr="0">
            <a:noAutofit/>
          </a:bodyPr>
          <a:lstStyle/>
          <a:p>
            <a:pPr algn="ctr" defTabSz="682574">
              <a:lnSpc>
                <a:spcPct val="90000"/>
              </a:lnSpc>
              <a:spcBef>
                <a:spcPct val="0"/>
              </a:spcBef>
              <a:spcAft>
                <a:spcPct val="35000"/>
              </a:spcAft>
            </a:pPr>
            <a:r>
              <a:rPr lang="en-US" dirty="0"/>
              <a:t>Find correlation coefficient between two </a:t>
            </a:r>
            <a:r>
              <a:rPr lang="en-US" b="1" dirty="0">
                <a:solidFill>
                  <a:schemeClr val="accent4">
                    <a:lumMod val="60000"/>
                    <a:lumOff val="40000"/>
                  </a:schemeClr>
                </a:solidFill>
              </a:rPr>
              <a:t>nominal</a:t>
            </a:r>
            <a:r>
              <a:rPr lang="en-US" dirty="0"/>
              <a:t> attributes</a:t>
            </a:r>
            <a:endParaRPr lang="en-IN" dirty="0"/>
          </a:p>
        </p:txBody>
      </p:sp>
      <p:sp>
        <p:nvSpPr>
          <p:cNvPr id="2" name="Rectangle: Rounded Corners 1">
            <a:extLst>
              <a:ext uri="{FF2B5EF4-FFF2-40B4-BE49-F238E27FC236}">
                <a16:creationId xmlns:a16="http://schemas.microsoft.com/office/drawing/2014/main" id="{D0A62B6F-A209-43AA-AAA6-E4AD1CAE78FE}"/>
              </a:ext>
            </a:extLst>
          </p:cNvPr>
          <p:cNvSpPr/>
          <p:nvPr/>
        </p:nvSpPr>
        <p:spPr>
          <a:xfrm>
            <a:off x="2006320" y="1406031"/>
            <a:ext cx="4891854" cy="995422"/>
          </a:xfrm>
          <a:prstGeom prst="roundRect">
            <a:avLst>
              <a:gd name="adj" fmla="val 50000"/>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r>
              <a:rPr lang="en-US" sz="2000" b="1" dirty="0"/>
              <a:t>Three methods to measure the correlation coefficients</a:t>
            </a:r>
            <a:endParaRPr lang="en-IN" sz="2000" b="1" dirty="0"/>
          </a:p>
        </p:txBody>
      </p:sp>
      <p:cxnSp>
        <p:nvCxnSpPr>
          <p:cNvPr id="22" name="Connector: Elbow 21">
            <a:extLst>
              <a:ext uri="{FF2B5EF4-FFF2-40B4-BE49-F238E27FC236}">
                <a16:creationId xmlns:a16="http://schemas.microsoft.com/office/drawing/2014/main" id="{9FC5D0FD-EB21-4715-8DA4-1BA75D8D35D2}"/>
              </a:ext>
            </a:extLst>
          </p:cNvPr>
          <p:cNvCxnSpPr>
            <a:cxnSpLocks/>
          </p:cNvCxnSpPr>
          <p:nvPr/>
        </p:nvCxnSpPr>
        <p:spPr>
          <a:xfrm rot="10800000" flipV="1">
            <a:off x="1419040" y="2808503"/>
            <a:ext cx="3033207" cy="1"/>
          </a:xfrm>
          <a:prstGeom prst="bentConnector3">
            <a:avLst>
              <a:gd name="adj1" fmla="val 50000"/>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428C80D-96CE-4886-8344-4CFECFBD5A20}"/>
              </a:ext>
            </a:extLst>
          </p:cNvPr>
          <p:cNvCxnSpPr>
            <a:cxnSpLocks/>
          </p:cNvCxnSpPr>
          <p:nvPr/>
        </p:nvCxnSpPr>
        <p:spPr>
          <a:xfrm rot="16200000" flipH="1">
            <a:off x="5922355" y="1027021"/>
            <a:ext cx="638951" cy="3562975"/>
          </a:xfrm>
          <a:prstGeom prst="bentConnector3">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2695CBA-3E0B-7725-1EF9-4CE572CD8BDD}"/>
              </a:ext>
            </a:extLst>
          </p:cNvPr>
          <p:cNvCxnSpPr>
            <a:cxnSpLocks/>
          </p:cNvCxnSpPr>
          <p:nvPr/>
        </p:nvCxnSpPr>
        <p:spPr>
          <a:xfrm flipH="1">
            <a:off x="4460343" y="2419837"/>
            <a:ext cx="1" cy="74263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75B36F-D885-0D93-1571-237A9AD88833}"/>
              </a:ext>
            </a:extLst>
          </p:cNvPr>
          <p:cNvCxnSpPr>
            <a:cxnSpLocks/>
            <a:endCxn id="15" idx="3"/>
          </p:cNvCxnSpPr>
          <p:nvPr/>
        </p:nvCxnSpPr>
        <p:spPr>
          <a:xfrm>
            <a:off x="1441402" y="2808505"/>
            <a:ext cx="0" cy="35396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Date Placeholder 34">
            <a:extLst>
              <a:ext uri="{FF2B5EF4-FFF2-40B4-BE49-F238E27FC236}">
                <a16:creationId xmlns:a16="http://schemas.microsoft.com/office/drawing/2014/main" id="{C8A8960E-03E5-9206-EF8F-E6DB36F4A12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6" name="Footer Placeholder 35">
            <a:extLst>
              <a:ext uri="{FF2B5EF4-FFF2-40B4-BE49-F238E27FC236}">
                <a16:creationId xmlns:a16="http://schemas.microsoft.com/office/drawing/2014/main" id="{C6DF5CFE-7C0D-F901-07FB-80F0879FF10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95969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501247" y="2844691"/>
            <a:ext cx="6392687" cy="966273"/>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2764" b="1" dirty="0">
                <a:solidFill>
                  <a:schemeClr val="bg1"/>
                </a:solidFill>
                <a:ea typeface="Times New Roman"/>
                <a:cs typeface="Times New Roman"/>
                <a:sym typeface="Times New Roman"/>
              </a:rPr>
              <a:t>Pearson’s Correlation Analysis</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27</a:t>
            </a:fld>
            <a:endParaRPr lang="en-US" altLang="en-US"/>
          </a:p>
        </p:txBody>
      </p:sp>
      <p:sp>
        <p:nvSpPr>
          <p:cNvPr id="3" name="Date Placeholder 2">
            <a:extLst>
              <a:ext uri="{FF2B5EF4-FFF2-40B4-BE49-F238E27FC236}">
                <a16:creationId xmlns:a16="http://schemas.microsoft.com/office/drawing/2014/main" id="{579B02A4-0681-A2AD-3A56-8E9A970CF4A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8EC120FD-9311-25F4-3183-5792F06522D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224404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Karl Pearson’s Correlation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28</a:t>
            </a:fld>
            <a:endParaRPr lang="en-US" altLang="en-US" sz="921">
              <a:solidFill>
                <a:srgbClr val="898989"/>
              </a:solidFill>
            </a:endParaRPr>
          </a:p>
        </p:txBody>
      </p:sp>
      <p:sp>
        <p:nvSpPr>
          <p:cNvPr id="5" name="TextBox 4"/>
          <p:cNvSpPr txBox="1"/>
          <p:nvPr/>
        </p:nvSpPr>
        <p:spPr>
          <a:xfrm>
            <a:off x="1501247" y="5586531"/>
            <a:ext cx="1182141" cy="378031"/>
          </a:xfrm>
          <a:prstGeom prst="rect">
            <a:avLst/>
          </a:prstGeom>
          <a:noFill/>
        </p:spPr>
        <p:txBody>
          <a:bodyPr wrap="none" lIns="70210" tIns="35105" rIns="70210" bIns="35105">
            <a:spAutoFit/>
          </a:bodyPr>
          <a:lstStyle/>
          <a:p>
            <a:pPr algn="ctr">
              <a:defRPr/>
            </a:pPr>
            <a:r>
              <a:rPr lang="en-US" sz="1075" b="1" dirty="0">
                <a:solidFill>
                  <a:srgbClr val="FFC000"/>
                </a:solidFill>
              </a:rPr>
              <a:t>Monalisa Sarma</a:t>
            </a:r>
            <a:endParaRPr lang="en-US" sz="1075" b="1" dirty="0">
              <a:solidFill>
                <a:schemeClr val="accent3">
                  <a:lumMod val="20000"/>
                  <a:lumOff val="80000"/>
                </a:schemeClr>
              </a:solidFill>
            </a:endParaRPr>
          </a:p>
          <a:p>
            <a:pPr algn="ctr">
              <a:defRPr/>
            </a:pPr>
            <a:r>
              <a:rPr lang="en-US" sz="921" b="1" dirty="0">
                <a:solidFill>
                  <a:schemeClr val="bg1">
                    <a:lumMod val="85000"/>
                  </a:schemeClr>
                </a:solidFill>
              </a:rPr>
              <a:t>IIT KHARAGPUR</a:t>
            </a:r>
          </a:p>
        </p:txBody>
      </p:sp>
      <p:cxnSp>
        <p:nvCxnSpPr>
          <p:cNvPr id="7" name="Straight Connector 6"/>
          <p:cNvCxnSpPr/>
          <p:nvPr/>
        </p:nvCxnSpPr>
        <p:spPr>
          <a:xfrm>
            <a:off x="337648" y="107971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4235B42E-4732-448B-BFD7-308505F857EB}"/>
              </a:ext>
            </a:extLst>
          </p:cNvPr>
          <p:cNvSpPr/>
          <p:nvPr/>
        </p:nvSpPr>
        <p:spPr>
          <a:xfrm>
            <a:off x="491107" y="1286404"/>
            <a:ext cx="6748316" cy="443713"/>
          </a:xfrm>
          <a:custGeom>
            <a:avLst/>
            <a:gdLst>
              <a:gd name="connsiteX0" fmla="*/ 0 w 8535879"/>
              <a:gd name="connsiteY0" fmla="*/ 66621 h 399719"/>
              <a:gd name="connsiteX1" fmla="*/ 66621 w 8535879"/>
              <a:gd name="connsiteY1" fmla="*/ 0 h 399719"/>
              <a:gd name="connsiteX2" fmla="*/ 8469258 w 8535879"/>
              <a:gd name="connsiteY2" fmla="*/ 0 h 399719"/>
              <a:gd name="connsiteX3" fmla="*/ 8535879 w 8535879"/>
              <a:gd name="connsiteY3" fmla="*/ 66621 h 399719"/>
              <a:gd name="connsiteX4" fmla="*/ 8535879 w 8535879"/>
              <a:gd name="connsiteY4" fmla="*/ 333098 h 399719"/>
              <a:gd name="connsiteX5" fmla="*/ 8469258 w 8535879"/>
              <a:gd name="connsiteY5" fmla="*/ 399719 h 399719"/>
              <a:gd name="connsiteX6" fmla="*/ 66621 w 8535879"/>
              <a:gd name="connsiteY6" fmla="*/ 399719 h 399719"/>
              <a:gd name="connsiteX7" fmla="*/ 0 w 8535879"/>
              <a:gd name="connsiteY7" fmla="*/ 333098 h 399719"/>
              <a:gd name="connsiteX8" fmla="*/ 0 w 8535879"/>
              <a:gd name="connsiteY8" fmla="*/ 66621 h 39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35879" h="399719">
                <a:moveTo>
                  <a:pt x="8535879" y="333097"/>
                </a:moveTo>
                <a:cubicBezTo>
                  <a:pt x="8535879" y="369891"/>
                  <a:pt x="8506052" y="399718"/>
                  <a:pt x="8469258" y="399718"/>
                </a:cubicBezTo>
                <a:lnTo>
                  <a:pt x="66621" y="399718"/>
                </a:lnTo>
                <a:cubicBezTo>
                  <a:pt x="29827" y="399718"/>
                  <a:pt x="0" y="369891"/>
                  <a:pt x="0" y="333097"/>
                </a:cubicBezTo>
                <a:lnTo>
                  <a:pt x="0" y="66622"/>
                </a:lnTo>
                <a:cubicBezTo>
                  <a:pt x="0" y="29828"/>
                  <a:pt x="29827" y="1"/>
                  <a:pt x="66621" y="1"/>
                </a:cubicBezTo>
                <a:lnTo>
                  <a:pt x="8469258" y="1"/>
                </a:lnTo>
                <a:cubicBezTo>
                  <a:pt x="8506052" y="1"/>
                  <a:pt x="8535879" y="29828"/>
                  <a:pt x="8535879" y="66622"/>
                </a:cubicBezTo>
                <a:lnTo>
                  <a:pt x="8535879" y="333097"/>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150326" tIns="73493" rIns="124200" bIns="73493" numCol="1" spcCol="1270" anchor="ctr" anchorCtr="0">
            <a:noAutofit/>
          </a:bodyPr>
          <a:lstStyle/>
          <a:p>
            <a:pPr algn="ctr" defTabSz="682574">
              <a:lnSpc>
                <a:spcPct val="90000"/>
              </a:lnSpc>
              <a:spcBef>
                <a:spcPct val="0"/>
              </a:spcBef>
              <a:spcAft>
                <a:spcPct val="35000"/>
              </a:spcAft>
            </a:pPr>
            <a:r>
              <a:rPr lang="en-US" dirty="0"/>
              <a:t>This is also called Pearson’s Product Moment Correlation</a:t>
            </a:r>
            <a:endParaRPr lang="en-IN" dirty="0"/>
          </a:p>
        </p:txBody>
      </p:sp>
      <p:sp>
        <p:nvSpPr>
          <p:cNvPr id="10" name="Oval 9">
            <a:extLst>
              <a:ext uri="{FF2B5EF4-FFF2-40B4-BE49-F238E27FC236}">
                <a16:creationId xmlns:a16="http://schemas.microsoft.com/office/drawing/2014/main" id="{616A7E7E-6BA8-44EC-A6A1-95C3A022C0B5}"/>
              </a:ext>
            </a:extLst>
          </p:cNvPr>
          <p:cNvSpPr/>
          <p:nvPr/>
        </p:nvSpPr>
        <p:spPr>
          <a:xfrm>
            <a:off x="337647" y="1354800"/>
            <a:ext cx="306920" cy="306920"/>
          </a:xfrm>
          <a:prstGeom prst="ellipse">
            <a:avLst/>
          </a:prstGeom>
          <a:blipFill>
            <a:blip r:embed="rId2" cstate="print">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5">
              <a:tint val="50000"/>
              <a:hueOff val="0"/>
              <a:satOff val="0"/>
              <a:lumOff val="0"/>
              <a:alphaOff val="0"/>
            </a:schemeClr>
          </a:effectRef>
          <a:fontRef idx="minor">
            <a:schemeClr val="lt1">
              <a:hueOff val="0"/>
              <a:satOff val="0"/>
              <a:lumOff val="0"/>
              <a:alphaOff val="0"/>
            </a:schemeClr>
          </a:fontRef>
        </p:style>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A4918D1-8BC8-4EC2-B31B-C3DC53E8989F}"/>
                  </a:ext>
                </a:extLst>
              </p:cNvPr>
              <p:cNvSpPr/>
              <p:nvPr/>
            </p:nvSpPr>
            <p:spPr>
              <a:xfrm>
                <a:off x="337647" y="2433986"/>
                <a:ext cx="7903528" cy="3922370"/>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algn="just"/>
                <a:endParaRPr lang="en-IN" sz="461" dirty="0">
                  <a:solidFill>
                    <a:prstClr val="black"/>
                  </a:solidFill>
                </a:endParaRPr>
              </a:p>
              <a:p>
                <a:pPr algn="just"/>
                <a:r>
                  <a:rPr lang="en-IN" dirty="0">
                    <a:solidFill>
                      <a:prstClr val="black"/>
                    </a:solidFill>
                  </a:rPr>
                  <a:t>Let us consider two attributes are </a:t>
                </a:r>
                <a:r>
                  <a:rPr lang="en-IN" i="1" dirty="0">
                    <a:solidFill>
                      <a:srgbClr val="002060"/>
                    </a:solidFill>
                  </a:rPr>
                  <a:t>X</a:t>
                </a:r>
                <a:r>
                  <a:rPr lang="en-IN" dirty="0">
                    <a:solidFill>
                      <a:prstClr val="black"/>
                    </a:solidFill>
                  </a:rPr>
                  <a:t> and </a:t>
                </a:r>
                <a:r>
                  <a:rPr lang="en-IN" i="1" dirty="0">
                    <a:solidFill>
                      <a:srgbClr val="002060"/>
                    </a:solidFill>
                  </a:rPr>
                  <a:t>Y</a:t>
                </a:r>
                <a:r>
                  <a:rPr lang="en-IN" dirty="0">
                    <a:solidFill>
                      <a:prstClr val="black"/>
                    </a:solidFill>
                  </a:rPr>
                  <a:t>.</a:t>
                </a:r>
              </a:p>
              <a:p>
                <a:pPr algn="just"/>
                <a:endParaRPr lang="en-IN" sz="1000" dirty="0">
                  <a:solidFill>
                    <a:prstClr val="black"/>
                  </a:solidFill>
                </a:endParaRPr>
              </a:p>
              <a:p>
                <a:pPr algn="just"/>
                <a:r>
                  <a:rPr lang="en-IN" dirty="0">
                    <a:solidFill>
                      <a:prstClr val="black"/>
                    </a:solidFill>
                  </a:rPr>
                  <a:t>The Karl Pearson’s coefficient of correlation is denoted by </a:t>
                </a:r>
                <a:r>
                  <a:rPr lang="en-IN" dirty="0">
                    <a:solidFill>
                      <a:srgbClr val="002060"/>
                    </a:solidFill>
                  </a:rPr>
                  <a:t>𝑟</a:t>
                </a:r>
                <a:r>
                  <a:rPr lang="en-IN" baseline="30000" dirty="0">
                    <a:solidFill>
                      <a:srgbClr val="002060"/>
                    </a:solidFill>
                  </a:rPr>
                  <a:t>∗</a:t>
                </a:r>
                <a:r>
                  <a:rPr lang="en-IN" dirty="0">
                    <a:solidFill>
                      <a:prstClr val="black"/>
                    </a:solidFill>
                  </a:rPr>
                  <a:t> and is defined as</a:t>
                </a:r>
              </a:p>
              <a:p>
                <a:pPr algn="just"/>
                <a:endParaRPr lang="en-IN" dirty="0">
                  <a:solidFill>
                    <a:prstClr val="black"/>
                  </a:solidFill>
                </a:endParaRPr>
              </a:p>
              <a:p>
                <a:pPr algn="just"/>
                <a14:m>
                  <m:oMathPara xmlns:m="http://schemas.openxmlformats.org/officeDocument/2006/math">
                    <m:oMathParaPr>
                      <m:jc m:val="centerGroup"/>
                    </m:oMathParaPr>
                    <m:oMath xmlns:m="http://schemas.openxmlformats.org/officeDocument/2006/math">
                      <m:sSup>
                        <m:sSupPr>
                          <m:ctrlPr>
                            <a:rPr lang="en-GB" i="1">
                              <a:solidFill>
                                <a:srgbClr val="002060"/>
                              </a:solidFill>
                              <a:latin typeface="Cambria Math" panose="02040503050406030204" pitchFamily="18" charset="0"/>
                            </a:rPr>
                          </m:ctrlPr>
                        </m:sSupPr>
                        <m:e>
                          <m:r>
                            <a:rPr lang="en-US" i="1">
                              <a:solidFill>
                                <a:srgbClr val="002060"/>
                              </a:solidFill>
                              <a:latin typeface="Cambria Math" panose="02040503050406030204" pitchFamily="18" charset="0"/>
                            </a:rPr>
                            <m:t>𝑟</m:t>
                          </m:r>
                        </m:e>
                        <m:sup>
                          <m:r>
                            <a:rPr lang="en-US" i="1">
                              <a:solidFill>
                                <a:srgbClr val="002060"/>
                              </a:solidFill>
                              <a:latin typeface="Cambria Math" panose="02040503050406030204" pitchFamily="18" charset="0"/>
                            </a:rPr>
                            <m:t>∗</m:t>
                          </m:r>
                        </m:sup>
                      </m:sSup>
                      <m:r>
                        <a:rPr lang="en-US" i="1">
                          <a:solidFill>
                            <a:srgbClr val="002060"/>
                          </a:solidFill>
                          <a:latin typeface="Cambria Math" panose="02040503050406030204" pitchFamily="18" charset="0"/>
                        </a:rPr>
                        <m:t>=</m:t>
                      </m:r>
                      <m:f>
                        <m:fPr>
                          <m:ctrlPr>
                            <a:rPr lang="en-US" i="1">
                              <a:solidFill>
                                <a:srgbClr val="002060"/>
                              </a:solidFill>
                              <a:latin typeface="Cambria Math" panose="02040503050406030204" pitchFamily="18" charset="0"/>
                            </a:rPr>
                          </m:ctrlPr>
                        </m:fPr>
                        <m:num>
                          <m:r>
                            <a:rPr lang="en-US" i="1">
                              <a:solidFill>
                                <a:srgbClr val="002060"/>
                              </a:solidFill>
                              <a:latin typeface="Cambria Math" panose="02040503050406030204" pitchFamily="18" charset="0"/>
                            </a:rPr>
                            <m:t>𝑐𝑜𝑣</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𝑋</m:t>
                          </m:r>
                          <m:r>
                            <a:rPr lang="en-US" i="1">
                              <a:solidFill>
                                <a:srgbClr val="002060"/>
                              </a:solidFill>
                              <a:latin typeface="Cambria Math" panose="02040503050406030204" pitchFamily="18" charset="0"/>
                            </a:rPr>
                            <m:t>,</m:t>
                          </m:r>
                          <m:r>
                            <a:rPr lang="en-US" i="1">
                              <a:solidFill>
                                <a:srgbClr val="002060"/>
                              </a:solidFill>
                              <a:latin typeface="Cambria Math" panose="02040503050406030204" pitchFamily="18" charset="0"/>
                            </a:rPr>
                            <m:t>𝑌</m:t>
                          </m:r>
                          <m:r>
                            <a:rPr lang="en-US" i="1">
                              <a:solidFill>
                                <a:srgbClr val="002060"/>
                              </a:solidFill>
                              <a:latin typeface="Cambria Math" panose="02040503050406030204" pitchFamily="18" charset="0"/>
                            </a:rPr>
                            <m:t>)</m:t>
                          </m:r>
                        </m:num>
                        <m:den>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𝜎</m:t>
                              </m:r>
                            </m:e>
                            <m:sub>
                              <m:r>
                                <a:rPr lang="en-US" i="1">
                                  <a:solidFill>
                                    <a:srgbClr val="002060"/>
                                  </a:solidFill>
                                  <a:latin typeface="Cambria Math" panose="02040503050406030204" pitchFamily="18" charset="0"/>
                                </a:rPr>
                                <m:t>𝑥</m:t>
                              </m:r>
                            </m:sub>
                          </m:sSub>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ea typeface="Cambria Math" panose="02040503050406030204" pitchFamily="18" charset="0"/>
                                </a:rPr>
                                <m:t>𝜎</m:t>
                              </m:r>
                            </m:e>
                            <m:sub>
                              <m:r>
                                <a:rPr lang="en-US" i="1">
                                  <a:solidFill>
                                    <a:srgbClr val="002060"/>
                                  </a:solidFill>
                                  <a:latin typeface="Cambria Math" panose="02040503050406030204" pitchFamily="18" charset="0"/>
                                </a:rPr>
                                <m:t>𝑦</m:t>
                              </m:r>
                            </m:sub>
                          </m:sSub>
                        </m:den>
                      </m:f>
                      <m:r>
                        <a:rPr lang="en-US" i="1">
                          <a:solidFill>
                            <a:srgbClr val="002060"/>
                          </a:solidFill>
                          <a:latin typeface="Cambria Math" panose="02040503050406030204" pitchFamily="18" charset="0"/>
                        </a:rPr>
                        <m:t>=</m:t>
                      </m:r>
                      <m:f>
                        <m:fPr>
                          <m:ctrlPr>
                            <a:rPr lang="en-GB" i="1">
                              <a:solidFill>
                                <a:srgbClr val="002060"/>
                              </a:solidFill>
                              <a:latin typeface="Cambria Math" panose="02040503050406030204" pitchFamily="18" charset="0"/>
                            </a:rPr>
                          </m:ctrlPr>
                        </m:fPr>
                        <m:num>
                          <m:nary>
                            <m:naryPr>
                              <m:chr m:val="∑"/>
                              <m:subHide m:val="on"/>
                              <m:supHide m:val="on"/>
                              <m:ctrlPr>
                                <a:rPr lang="en-GB" i="1">
                                  <a:solidFill>
                                    <a:srgbClr val="002060"/>
                                  </a:solidFill>
                                  <a:latin typeface="Cambria Math" panose="02040503050406030204" pitchFamily="18" charset="0"/>
                                </a:rPr>
                              </m:ctrlPr>
                            </m:naryPr>
                            <m:sub/>
                            <m:sup/>
                            <m:e>
                              <m:r>
                                <a:rPr lang="en-US" i="1">
                                  <a:solidFill>
                                    <a:srgbClr val="002060"/>
                                  </a:solidFill>
                                  <a:latin typeface="Cambria Math" panose="02040503050406030204" pitchFamily="18" charset="0"/>
                                </a:rPr>
                                <m:t>(</m:t>
                              </m:r>
                              <m:sSub>
                                <m:sSubPr>
                                  <m:ctrlPr>
                                    <a:rPr lang="en-GB"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m:t>
                                  </m:r>
                                </m:sub>
                              </m:sSub>
                              <m:r>
                                <a:rPr lang="en-US" i="1">
                                  <a:solidFill>
                                    <a:srgbClr val="002060"/>
                                  </a:solidFill>
                                  <a:latin typeface="Cambria Math" panose="02040503050406030204" pitchFamily="18" charset="0"/>
                                </a:rPr>
                                <m:t>−</m:t>
                              </m:r>
                              <m:acc>
                                <m:accPr>
                                  <m:chr m:val="̅"/>
                                  <m:ctrlPr>
                                    <a:rPr lang="en-GB"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r>
                                <a:rPr lang="en-US" i="1">
                                  <a:solidFill>
                                    <a:srgbClr val="002060"/>
                                  </a:solidFill>
                                  <a:latin typeface="Cambria Math" panose="02040503050406030204" pitchFamily="18" charset="0"/>
                                </a:rPr>
                                <m:t>)(</m:t>
                              </m:r>
                              <m:sSub>
                                <m:sSubPr>
                                  <m:ctrlPr>
                                    <a:rPr lang="en-GB"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𝑌</m:t>
                                  </m:r>
                                </m:e>
                                <m:sub>
                                  <m:r>
                                    <a:rPr lang="en-US" i="1">
                                      <a:solidFill>
                                        <a:srgbClr val="002060"/>
                                      </a:solidFill>
                                      <a:latin typeface="Cambria Math" panose="02040503050406030204" pitchFamily="18" charset="0"/>
                                    </a:rPr>
                                    <m:t>𝑖</m:t>
                                  </m:r>
                                </m:sub>
                              </m:sSub>
                              <m:r>
                                <a:rPr lang="en-US" i="1">
                                  <a:solidFill>
                                    <a:srgbClr val="002060"/>
                                  </a:solidFill>
                                  <a:latin typeface="Cambria Math" panose="02040503050406030204" pitchFamily="18" charset="0"/>
                                </a:rPr>
                                <m:t>−</m:t>
                              </m:r>
                              <m:acc>
                                <m:accPr>
                                  <m:chr m:val="̅"/>
                                  <m:ctrlPr>
                                    <a:rPr lang="en-GB"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r>
                                <a:rPr lang="en-US" i="1">
                                  <a:solidFill>
                                    <a:srgbClr val="002060"/>
                                  </a:solidFill>
                                  <a:latin typeface="Cambria Math" panose="02040503050406030204" pitchFamily="18" charset="0"/>
                                </a:rPr>
                                <m:t>)</m:t>
                              </m:r>
                            </m:e>
                          </m:nary>
                        </m:num>
                        <m:den>
                          <m:rad>
                            <m:radPr>
                              <m:degHide m:val="on"/>
                              <m:ctrlPr>
                                <a:rPr lang="en-US" i="1">
                                  <a:solidFill>
                                    <a:srgbClr val="002060"/>
                                  </a:solidFill>
                                  <a:latin typeface="Cambria Math" panose="02040503050406030204" pitchFamily="18" charset="0"/>
                                </a:rPr>
                              </m:ctrlPr>
                            </m:radPr>
                            <m:deg/>
                            <m:e>
                              <m:nary>
                                <m:naryPr>
                                  <m:chr m:val="∑"/>
                                  <m:subHide m:val="on"/>
                                  <m:supHide m:val="on"/>
                                  <m:ctrlPr>
                                    <a:rPr lang="en-US" i="1">
                                      <a:solidFill>
                                        <a:srgbClr val="002060"/>
                                      </a:solidFill>
                                      <a:latin typeface="Cambria Math" panose="02040503050406030204" pitchFamily="18" charset="0"/>
                                    </a:rPr>
                                  </m:ctrlPr>
                                </m:naryPr>
                                <m:sub/>
                                <m:sup/>
                                <m:e>
                                  <m:sSup>
                                    <m:sSupPr>
                                      <m:ctrlPr>
                                        <a:rPr lang="en-US" i="1">
                                          <a:solidFill>
                                            <a:srgbClr val="002060"/>
                                          </a:solidFill>
                                          <a:latin typeface="Cambria Math" panose="02040503050406030204" pitchFamily="18" charset="0"/>
                                        </a:rPr>
                                      </m:ctrlPr>
                                    </m:sSupPr>
                                    <m:e>
                                      <m:d>
                                        <m:dPr>
                                          <m:ctrlPr>
                                            <a:rPr lang="en-US" i="1">
                                              <a:solidFill>
                                                <a:srgbClr val="002060"/>
                                              </a:solidFill>
                                              <a:latin typeface="Cambria Math" panose="02040503050406030204" pitchFamily="18" charset="0"/>
                                            </a:rPr>
                                          </m:ctrlPr>
                                        </m:dPr>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𝑋</m:t>
                                              </m:r>
                                            </m:e>
                                            <m:sub>
                                              <m:r>
                                                <a:rPr lang="en-US" i="1">
                                                  <a:solidFill>
                                                    <a:srgbClr val="002060"/>
                                                  </a:solidFill>
                                                  <a:latin typeface="Cambria Math" panose="02040503050406030204" pitchFamily="18" charset="0"/>
                                                </a:rPr>
                                                <m:t>𝑖</m:t>
                                              </m:r>
                                            </m:sub>
                                          </m:sSub>
                                          <m:r>
                                            <a:rPr lang="en-US" i="1">
                                              <a:solidFill>
                                                <a:srgbClr val="002060"/>
                                              </a:solidFill>
                                              <a:latin typeface="Cambria Math" panose="02040503050406030204" pitchFamily="18" charset="0"/>
                                            </a:rPr>
                                            <m:t>−</m:t>
                                          </m:r>
                                          <m:acc>
                                            <m:accPr>
                                              <m:chr m:val="̅"/>
                                              <m:ctrlPr>
                                                <a:rPr lang="en-US"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𝑋</m:t>
                                              </m:r>
                                            </m:e>
                                          </m:acc>
                                        </m:e>
                                      </m:d>
                                    </m:e>
                                    <m:sup>
                                      <m:r>
                                        <a:rPr lang="en-US" i="1">
                                          <a:solidFill>
                                            <a:srgbClr val="002060"/>
                                          </a:solidFill>
                                          <a:latin typeface="Cambria Math" panose="02040503050406030204" pitchFamily="18" charset="0"/>
                                        </a:rPr>
                                        <m:t>2</m:t>
                                      </m:r>
                                    </m:sup>
                                  </m:sSup>
                                </m:e>
                              </m:nary>
                            </m:e>
                          </m:rad>
                          <m:rad>
                            <m:radPr>
                              <m:degHide m:val="on"/>
                              <m:ctrlPr>
                                <a:rPr lang="en-US" i="1">
                                  <a:solidFill>
                                    <a:srgbClr val="002060"/>
                                  </a:solidFill>
                                  <a:latin typeface="Cambria Math" panose="02040503050406030204" pitchFamily="18" charset="0"/>
                                </a:rPr>
                              </m:ctrlPr>
                            </m:radPr>
                            <m:deg/>
                            <m:e>
                              <m:nary>
                                <m:naryPr>
                                  <m:chr m:val="∑"/>
                                  <m:subHide m:val="on"/>
                                  <m:supHide m:val="on"/>
                                  <m:ctrlPr>
                                    <a:rPr lang="en-US" i="1">
                                      <a:solidFill>
                                        <a:srgbClr val="002060"/>
                                      </a:solidFill>
                                      <a:latin typeface="Cambria Math" panose="02040503050406030204" pitchFamily="18" charset="0"/>
                                    </a:rPr>
                                  </m:ctrlPr>
                                </m:naryPr>
                                <m:sub/>
                                <m:sup/>
                                <m:e>
                                  <m:sSup>
                                    <m:sSupPr>
                                      <m:ctrlPr>
                                        <a:rPr lang="en-US" i="1">
                                          <a:solidFill>
                                            <a:srgbClr val="002060"/>
                                          </a:solidFill>
                                          <a:latin typeface="Cambria Math" panose="02040503050406030204" pitchFamily="18" charset="0"/>
                                        </a:rPr>
                                      </m:ctrlPr>
                                    </m:sSupPr>
                                    <m:e>
                                      <m:d>
                                        <m:dPr>
                                          <m:ctrlPr>
                                            <a:rPr lang="en-US" i="1">
                                              <a:solidFill>
                                                <a:srgbClr val="002060"/>
                                              </a:solidFill>
                                              <a:latin typeface="Cambria Math" panose="02040503050406030204" pitchFamily="18" charset="0"/>
                                            </a:rPr>
                                          </m:ctrlPr>
                                        </m:dPr>
                                        <m:e>
                                          <m:sSub>
                                            <m:sSubPr>
                                              <m:ctrlPr>
                                                <a:rPr lang="en-US" i="1">
                                                  <a:solidFill>
                                                    <a:srgbClr val="002060"/>
                                                  </a:solidFill>
                                                  <a:latin typeface="Cambria Math" panose="02040503050406030204" pitchFamily="18" charset="0"/>
                                                </a:rPr>
                                              </m:ctrlPr>
                                            </m:sSubPr>
                                            <m:e>
                                              <m:r>
                                                <a:rPr lang="en-US" i="1">
                                                  <a:solidFill>
                                                    <a:srgbClr val="002060"/>
                                                  </a:solidFill>
                                                  <a:latin typeface="Cambria Math" panose="02040503050406030204" pitchFamily="18" charset="0"/>
                                                </a:rPr>
                                                <m:t>𝑌</m:t>
                                              </m:r>
                                            </m:e>
                                            <m:sub>
                                              <m:r>
                                                <a:rPr lang="en-US" i="1">
                                                  <a:solidFill>
                                                    <a:srgbClr val="002060"/>
                                                  </a:solidFill>
                                                  <a:latin typeface="Cambria Math" panose="02040503050406030204" pitchFamily="18" charset="0"/>
                                                </a:rPr>
                                                <m:t>𝑖</m:t>
                                              </m:r>
                                            </m:sub>
                                          </m:sSub>
                                          <m:r>
                                            <a:rPr lang="en-US" i="1">
                                              <a:solidFill>
                                                <a:srgbClr val="002060"/>
                                              </a:solidFill>
                                              <a:latin typeface="Cambria Math" panose="02040503050406030204" pitchFamily="18" charset="0"/>
                                            </a:rPr>
                                            <m:t>−</m:t>
                                          </m:r>
                                          <m:acc>
                                            <m:accPr>
                                              <m:chr m:val="̅"/>
                                              <m:ctrlPr>
                                                <a:rPr lang="en-US" i="1">
                                                  <a:solidFill>
                                                    <a:srgbClr val="002060"/>
                                                  </a:solidFill>
                                                  <a:latin typeface="Cambria Math" panose="02040503050406030204" pitchFamily="18" charset="0"/>
                                                </a:rPr>
                                              </m:ctrlPr>
                                            </m:accPr>
                                            <m:e>
                                              <m:r>
                                                <a:rPr lang="en-US" i="1">
                                                  <a:solidFill>
                                                    <a:srgbClr val="002060"/>
                                                  </a:solidFill>
                                                  <a:latin typeface="Cambria Math" panose="02040503050406030204" pitchFamily="18" charset="0"/>
                                                </a:rPr>
                                                <m:t>𝑌</m:t>
                                              </m:r>
                                            </m:e>
                                          </m:acc>
                                        </m:e>
                                      </m:d>
                                    </m:e>
                                    <m:sup>
                                      <m:r>
                                        <a:rPr lang="en-US" i="1">
                                          <a:solidFill>
                                            <a:srgbClr val="002060"/>
                                          </a:solidFill>
                                          <a:latin typeface="Cambria Math" panose="02040503050406030204" pitchFamily="18" charset="0"/>
                                        </a:rPr>
                                        <m:t>2</m:t>
                                      </m:r>
                                    </m:sup>
                                  </m:sSup>
                                </m:e>
                              </m:nary>
                            </m:e>
                          </m:rad>
                          <m:r>
                            <a:rPr lang="en-GB" i="1">
                              <a:solidFill>
                                <a:srgbClr val="002060"/>
                              </a:solidFill>
                              <a:latin typeface="Cambria Math" panose="02040503050406030204" pitchFamily="18" charset="0"/>
                            </a:rPr>
                            <m:t> </m:t>
                          </m:r>
                        </m:den>
                      </m:f>
                    </m:oMath>
                  </m:oMathPara>
                </a14:m>
                <a:endParaRPr lang="en-GB" dirty="0"/>
              </a:p>
              <a:p>
                <a:pPr algn="just"/>
                <a:endParaRPr lang="en-IN" sz="800" dirty="0">
                  <a:solidFill>
                    <a:prstClr val="black"/>
                  </a:solidFill>
                </a:endParaRPr>
              </a:p>
              <a:p>
                <a:pPr lvl="0" algn="just">
                  <a:spcBef>
                    <a:spcPct val="20000"/>
                  </a:spcBef>
                  <a:buClr>
                    <a:srgbClr val="0BD0D9"/>
                  </a:buClr>
                  <a:buSzPct val="95000"/>
                </a:pPr>
                <a:r>
                  <a:rPr lang="en-IN" b="1" dirty="0">
                    <a:solidFill>
                      <a:prstClr val="black"/>
                    </a:solidFill>
                    <a:latin typeface="Times New Roman" panose="02020603050405020304" pitchFamily="18" charset="0"/>
                    <a:cs typeface="Times New Roman" panose="02020603050405020304" pitchFamily="18" charset="0"/>
                  </a:rPr>
                  <a:t>where </a:t>
                </a:r>
              </a:p>
              <a:p>
                <a:pPr lvl="0" algn="just">
                  <a:spcBef>
                    <a:spcPct val="20000"/>
                  </a:spcBef>
                  <a:buClr>
                    <a:srgbClr val="0BD0D9"/>
                  </a:buClr>
                  <a:buSzPct val="95000"/>
                </a:pPr>
                <a:r>
                  <a:rPr lang="en-IN"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𝑋</m:t>
                        </m:r>
                      </m:e>
                      <m:sub>
                        <m:r>
                          <a:rPr lang="en-US" i="1">
                            <a:solidFill>
                              <a:srgbClr val="002060"/>
                            </a:solidFill>
                            <a:latin typeface="Cambria Math" panose="02040503050406030204" pitchFamily="18" charset="0"/>
                            <a:cs typeface="Times New Roman" panose="02020603050405020304" pitchFamily="18" charset="0"/>
                          </a:rPr>
                          <m:t>𝑖</m:t>
                        </m:r>
                      </m:sub>
                    </m:sSub>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i</m:t>
                    </m:r>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th</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value</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𝑋</m:t>
                    </m:r>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variable</m:t>
                    </m:r>
                    <m:r>
                      <a:rPr lang="en-IN" i="1">
                        <a:solidFill>
                          <a:srgbClr val="002060"/>
                        </a:solidFill>
                        <a:latin typeface="Cambria Math" panose="02040503050406030204" pitchFamily="18" charset="0"/>
                        <a:cs typeface="Times New Roman" panose="02020603050405020304" pitchFamily="18" charset="0"/>
                      </a:rPr>
                      <m:t>,       </m:t>
                    </m:r>
                    <m:acc>
                      <m:accPr>
                        <m:chr m:val="̅"/>
                        <m:ctrlPr>
                          <a:rPr lang="en-US" i="1">
                            <a:solidFill>
                              <a:srgbClr val="002060"/>
                            </a:solidFill>
                            <a:latin typeface="Cambria Math" panose="02040503050406030204" pitchFamily="18" charset="0"/>
                            <a:cs typeface="Times New Roman" panose="02020603050405020304" pitchFamily="18" charset="0"/>
                          </a:rPr>
                        </m:ctrlPr>
                      </m:accPr>
                      <m:e>
                        <m:r>
                          <a:rPr lang="en-US" i="1">
                            <a:solidFill>
                              <a:srgbClr val="002060"/>
                            </a:solidFill>
                            <a:latin typeface="Cambria Math" panose="02040503050406030204" pitchFamily="18" charset="0"/>
                            <a:cs typeface="Times New Roman" panose="02020603050405020304" pitchFamily="18" charset="0"/>
                          </a:rPr>
                          <m:t>𝑋</m:t>
                        </m:r>
                      </m:e>
                    </m:acc>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mean</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𝑋</m:t>
                    </m:r>
                  </m:oMath>
                </a14:m>
                <a:endParaRPr lang="en-US" dirty="0">
                  <a:solidFill>
                    <a:srgbClr val="002060"/>
                  </a:solidFill>
                  <a:latin typeface="Times New Roman" panose="02020603050405020304" pitchFamily="18" charset="0"/>
                  <a:cs typeface="Times New Roman" panose="02020603050405020304" pitchFamily="18" charset="0"/>
                </a:endParaRPr>
              </a:p>
              <a:p>
                <a:pPr marL="481459" algn="just">
                  <a:spcBef>
                    <a:spcPct val="20000"/>
                  </a:spcBef>
                  <a:buClr>
                    <a:srgbClr val="0BD0D9"/>
                  </a:buClr>
                  <a:buSzPct val="95000"/>
                </a:pPr>
                <a:r>
                  <a:rPr lang="en-US" dirty="0">
                    <a:solidFill>
                      <a:srgbClr val="002060"/>
                    </a:solidFill>
                    <a:cs typeface="Times New Roman" panose="02020603050405020304" pitchFamily="18" charset="0"/>
                  </a:rPr>
                  <a:t>	</a:t>
                </a:r>
                <a14:m>
                  <m:oMath xmlns:m="http://schemas.openxmlformats.org/officeDocument/2006/math">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cs typeface="Times New Roman" panose="02020603050405020304" pitchFamily="18" charset="0"/>
                          </a:rPr>
                          <m:t>𝑌</m:t>
                        </m:r>
                      </m:e>
                      <m:sub>
                        <m:r>
                          <a:rPr lang="en-US" i="1">
                            <a:solidFill>
                              <a:srgbClr val="002060"/>
                            </a:solidFill>
                            <a:latin typeface="Cambria Math" panose="02040503050406030204" pitchFamily="18" charset="0"/>
                            <a:cs typeface="Times New Roman" panose="02020603050405020304" pitchFamily="18" charset="0"/>
                          </a:rPr>
                          <m:t>𝑖</m:t>
                        </m:r>
                      </m:sub>
                    </m:sSub>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i</m:t>
                    </m:r>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th</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value</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𝑌</m:t>
                    </m:r>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variable</m:t>
                    </m:r>
                    <m:r>
                      <a:rPr lang="en-IN" i="1">
                        <a:solidFill>
                          <a:srgbClr val="002060"/>
                        </a:solidFill>
                        <a:latin typeface="Cambria Math" panose="02040503050406030204" pitchFamily="18" charset="0"/>
                        <a:cs typeface="Times New Roman" panose="02020603050405020304" pitchFamily="18" charset="0"/>
                      </a:rPr>
                      <m:t>,  </m:t>
                    </m:r>
                    <m:acc>
                      <m:accPr>
                        <m:chr m:val="̅"/>
                        <m:ctrlPr>
                          <a:rPr lang="en-US" i="1">
                            <a:solidFill>
                              <a:srgbClr val="002060"/>
                            </a:solidFill>
                            <a:latin typeface="Cambria Math" panose="02040503050406030204" pitchFamily="18" charset="0"/>
                            <a:cs typeface="Times New Roman" panose="02020603050405020304" pitchFamily="18" charset="0"/>
                          </a:rPr>
                        </m:ctrlPr>
                      </m:accPr>
                      <m:e>
                        <m:r>
                          <a:rPr lang="en-US" i="1">
                            <a:solidFill>
                              <a:srgbClr val="002060"/>
                            </a:solidFill>
                            <a:latin typeface="Cambria Math" panose="02040503050406030204" pitchFamily="18" charset="0"/>
                            <a:cs typeface="Times New Roman" panose="02020603050405020304" pitchFamily="18" charset="0"/>
                          </a:rPr>
                          <m:t>𝑌</m:t>
                        </m:r>
                      </m:e>
                    </m:acc>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mean</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𝑌</m:t>
                    </m:r>
                  </m:oMath>
                </a14:m>
                <a:endParaRPr lang="en-US" dirty="0">
                  <a:solidFill>
                    <a:srgbClr val="002060"/>
                  </a:solidFill>
                  <a:latin typeface="Times New Roman" panose="02020603050405020304" pitchFamily="18" charset="0"/>
                  <a:cs typeface="Times New Roman" panose="02020603050405020304" pitchFamily="18" charset="0"/>
                </a:endParaRPr>
              </a:p>
              <a:p>
                <a:pPr marL="481459" algn="just">
                  <a:spcBef>
                    <a:spcPct val="20000"/>
                  </a:spcBef>
                  <a:buClr>
                    <a:srgbClr val="0BD0D9"/>
                  </a:buClr>
                  <a:buSzPct val="95000"/>
                </a:pPr>
                <a:r>
                  <a:rPr lang="en-US" dirty="0">
                    <a:solidFill>
                      <a:srgbClr val="002060"/>
                    </a:solidFill>
                    <a:cs typeface="Times New Roman" panose="02020603050405020304" pitchFamily="18" charset="0"/>
                  </a:rPr>
                  <a:t>	</a:t>
                </a:r>
                <a14:m>
                  <m:oMath xmlns:m="http://schemas.openxmlformats.org/officeDocument/2006/math">
                    <m:r>
                      <a:rPr lang="en-US" i="1">
                        <a:solidFill>
                          <a:srgbClr val="002060"/>
                        </a:solidFill>
                        <a:latin typeface="Cambria Math" panose="02040503050406030204" pitchFamily="18" charset="0"/>
                        <a:cs typeface="Times New Roman" panose="02020603050405020304" pitchFamily="18" charset="0"/>
                      </a:rPr>
                      <m:t>𝑛</m:t>
                    </m:r>
                    <m:r>
                      <a:rPr lang="en-US" i="1">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number</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pairs</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observation</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𝑋</m:t>
                    </m:r>
                    <m:r>
                      <a:rPr lang="en-US" i="1">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and</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𝑌</m:t>
                    </m:r>
                  </m:oMath>
                </a14:m>
                <a:endParaRPr lang="en-US" i="1" dirty="0">
                  <a:solidFill>
                    <a:srgbClr val="002060"/>
                  </a:solidFill>
                  <a:latin typeface="Times New Roman" panose="02020603050405020304" pitchFamily="18" charset="0"/>
                  <a:cs typeface="Times New Roman" panose="02020603050405020304" pitchFamily="18" charset="0"/>
                </a:endParaRPr>
              </a:p>
              <a:p>
                <a:pPr marL="481459" algn="just">
                  <a:spcBef>
                    <a:spcPct val="20000"/>
                  </a:spcBef>
                  <a:buClr>
                    <a:srgbClr val="0BD0D9"/>
                  </a:buClr>
                  <a:buSzPct val="95000"/>
                </a:pPr>
                <a:r>
                  <a:rPr lang="en-US" dirty="0">
                    <a:solidFill>
                      <a:srgbClr val="002060"/>
                    </a:solidFill>
                    <a:cs typeface="Times New Roman" panose="02020603050405020304" pitchFamily="18" charset="0"/>
                  </a:rPr>
                  <a:t>	</a:t>
                </a:r>
                <a14:m>
                  <m:oMath xmlns:m="http://schemas.openxmlformats.org/officeDocument/2006/math">
                    <m:r>
                      <m:rPr>
                        <m:sty m:val="p"/>
                      </m:rPr>
                      <a:rPr lang="en-US">
                        <a:solidFill>
                          <a:srgbClr val="002060"/>
                        </a:solidFill>
                        <a:latin typeface="Cambria Math" panose="02040503050406030204" pitchFamily="18" charset="0"/>
                        <a:cs typeface="Times New Roman" panose="02020603050405020304" pitchFamily="18" charset="0"/>
                      </a:rPr>
                      <m:t>cov</m:t>
                    </m:r>
                    <m:d>
                      <m:dPr>
                        <m:ctrlPr>
                          <a:rPr lang="en-US" i="1">
                            <a:solidFill>
                              <a:srgbClr val="002060"/>
                            </a:solidFill>
                            <a:latin typeface="Cambria Math" panose="02040503050406030204" pitchFamily="18" charset="0"/>
                            <a:cs typeface="Times New Roman" panose="02020603050405020304" pitchFamily="18" charset="0"/>
                          </a:rPr>
                        </m:ctrlPr>
                      </m:dPr>
                      <m:e>
                        <m:r>
                          <m:rPr>
                            <m:sty m:val="p"/>
                          </m:rPr>
                          <a:rPr lang="en-US">
                            <a:solidFill>
                              <a:srgbClr val="002060"/>
                            </a:solidFill>
                            <a:latin typeface="Cambria Math" panose="02040503050406030204" pitchFamily="18" charset="0"/>
                            <a:cs typeface="Times New Roman" panose="02020603050405020304" pitchFamily="18" charset="0"/>
                          </a:rPr>
                          <m:t>X</m:t>
                        </m:r>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Y</m:t>
                        </m:r>
                      </m:e>
                    </m:d>
                    <m:r>
                      <a:rPr lang="en-US">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covariance</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X</m:t>
                    </m:r>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𝑎𝑛𝑑</m:t>
                    </m:r>
                    <m:r>
                      <a:rPr lang="en-US" i="1">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𝑌</m:t>
                    </m:r>
                    <m:r>
                      <a:rPr lang="en-US" i="1">
                        <a:solidFill>
                          <a:srgbClr val="002060"/>
                        </a:solidFill>
                        <a:latin typeface="Cambria Math" panose="02040503050406030204" pitchFamily="18" charset="0"/>
                        <a:cs typeface="Times New Roman" panose="02020603050405020304" pitchFamily="18" charset="0"/>
                      </a:rPr>
                      <m:t> , </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i="1">
                            <a:solidFill>
                              <a:srgbClr val="002060"/>
                            </a:solidFill>
                            <a:latin typeface="Cambria Math" panose="02040503050406030204" pitchFamily="18" charset="0"/>
                            <a:cs typeface="Times New Roman" panose="02020603050405020304" pitchFamily="18" charset="0"/>
                          </a:rPr>
                          <m:t>𝑋</m:t>
                        </m:r>
                      </m:sub>
                    </m:sSub>
                    <m:r>
                      <a:rPr lang="en-US" i="1">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SD</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𝑋</m:t>
                    </m:r>
                    <m:r>
                      <a:rPr lang="en-IN" i="1">
                        <a:solidFill>
                          <a:srgbClr val="002060"/>
                        </a:solidFill>
                        <a:latin typeface="Cambria Math" panose="02040503050406030204" pitchFamily="18" charset="0"/>
                        <a:cs typeface="Times New Roman" panose="02020603050405020304" pitchFamily="18" charset="0"/>
                      </a:rPr>
                      <m:t>,    </m:t>
                    </m:r>
                    <m:sSub>
                      <m:sSubPr>
                        <m:ctrlPr>
                          <a:rPr lang="en-US" i="1">
                            <a:solidFill>
                              <a:srgbClr val="002060"/>
                            </a:solidFill>
                            <a:latin typeface="Cambria Math" panose="02040503050406030204" pitchFamily="18" charset="0"/>
                            <a:cs typeface="Times New Roman" panose="02020603050405020304" pitchFamily="18" charset="0"/>
                          </a:rPr>
                        </m:ctrlPr>
                      </m:sSubPr>
                      <m:e>
                        <m:r>
                          <a:rPr lang="en-US" i="1">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𝜎</m:t>
                        </m:r>
                      </m:e>
                      <m:sub>
                        <m:r>
                          <a:rPr lang="en-US" i="1">
                            <a:solidFill>
                              <a:srgbClr val="002060"/>
                            </a:solidFill>
                            <a:latin typeface="Cambria Math" panose="02040503050406030204" pitchFamily="18" charset="0"/>
                            <a:cs typeface="Times New Roman" panose="02020603050405020304" pitchFamily="18" charset="0"/>
                          </a:rPr>
                          <m:t>𝑌</m:t>
                        </m:r>
                      </m:sub>
                    </m:sSub>
                    <m:r>
                      <a:rPr lang="en-US" i="1">
                        <a:solidFill>
                          <a:srgbClr val="002060"/>
                        </a:solidFill>
                        <a:latin typeface="Cambria Math" panose="02040503050406030204" pitchFamily="18" charset="0"/>
                        <a:cs typeface="Times New Roman" panose="02020603050405020304" pitchFamily="18" charset="0"/>
                      </a:rPr>
                      <m:t>=</m:t>
                    </m:r>
                    <m:r>
                      <m:rPr>
                        <m:sty m:val="p"/>
                      </m:rPr>
                      <a:rPr lang="en-US">
                        <a:solidFill>
                          <a:srgbClr val="002060"/>
                        </a:solidFill>
                        <a:latin typeface="Cambria Math" panose="02040503050406030204" pitchFamily="18" charset="0"/>
                        <a:cs typeface="Times New Roman" panose="02020603050405020304" pitchFamily="18" charset="0"/>
                      </a:rPr>
                      <m:t>SD</m:t>
                    </m:r>
                    <m:r>
                      <a:rPr lang="en-US">
                        <a:solidFill>
                          <a:srgbClr val="002060"/>
                        </a:solidFill>
                        <a:latin typeface="Cambria Math" panose="02040503050406030204" pitchFamily="18" charset="0"/>
                        <a:cs typeface="Times New Roman" panose="02020603050405020304" pitchFamily="18" charset="0"/>
                      </a:rPr>
                      <m:t> </m:t>
                    </m:r>
                    <m:r>
                      <m:rPr>
                        <m:sty m:val="p"/>
                      </m:rPr>
                      <a:rPr lang="en-US">
                        <a:solidFill>
                          <a:srgbClr val="002060"/>
                        </a:solidFill>
                        <a:latin typeface="Cambria Math" panose="02040503050406030204" pitchFamily="18" charset="0"/>
                        <a:cs typeface="Times New Roman" panose="02020603050405020304" pitchFamily="18" charset="0"/>
                      </a:rPr>
                      <m:t>of</m:t>
                    </m:r>
                    <m:r>
                      <a:rPr lang="en-US">
                        <a:solidFill>
                          <a:srgbClr val="002060"/>
                        </a:solidFill>
                        <a:latin typeface="Cambria Math" panose="02040503050406030204" pitchFamily="18" charset="0"/>
                        <a:cs typeface="Times New Roman" panose="02020603050405020304" pitchFamily="18" charset="0"/>
                      </a:rPr>
                      <m:t> </m:t>
                    </m:r>
                    <m:r>
                      <a:rPr lang="en-US" i="1">
                        <a:solidFill>
                          <a:srgbClr val="002060"/>
                        </a:solidFill>
                        <a:latin typeface="Cambria Math" panose="02040503050406030204" pitchFamily="18" charset="0"/>
                        <a:cs typeface="Times New Roman" panose="02020603050405020304" pitchFamily="18" charset="0"/>
                      </a:rPr>
                      <m:t>𝑌</m:t>
                    </m:r>
                  </m:oMath>
                </a14:m>
                <a:endParaRPr lang="en-US" i="1"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2A4918D1-8BC8-4EC2-B31B-C3DC53E8989F}"/>
                  </a:ext>
                </a:extLst>
              </p:cNvPr>
              <p:cNvSpPr>
                <a:spLocks noRot="1" noChangeAspect="1" noMove="1" noResize="1" noEditPoints="1" noAdjustHandles="1" noChangeArrowheads="1" noChangeShapeType="1" noTextEdit="1"/>
              </p:cNvSpPr>
              <p:nvPr/>
            </p:nvSpPr>
            <p:spPr>
              <a:xfrm>
                <a:off x="337647" y="2433986"/>
                <a:ext cx="7903528" cy="3922370"/>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6" name="Rectangle 5">
            <a:extLst>
              <a:ext uri="{FF2B5EF4-FFF2-40B4-BE49-F238E27FC236}">
                <a16:creationId xmlns:a16="http://schemas.microsoft.com/office/drawing/2014/main" id="{B2D3749C-1D1C-4401-B3EA-BB3A2AD710AB}"/>
              </a:ext>
            </a:extLst>
          </p:cNvPr>
          <p:cNvSpPr/>
          <p:nvPr/>
        </p:nvSpPr>
        <p:spPr>
          <a:xfrm>
            <a:off x="337649" y="2141393"/>
            <a:ext cx="6878742" cy="369332"/>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Definition : Karl Pearson’s correlation coefficient</a:t>
            </a:r>
          </a:p>
        </p:txBody>
      </p:sp>
      <p:pic>
        <p:nvPicPr>
          <p:cNvPr id="3" name="Picture 2">
            <a:extLst>
              <a:ext uri="{FF2B5EF4-FFF2-40B4-BE49-F238E27FC236}">
                <a16:creationId xmlns:a16="http://schemas.microsoft.com/office/drawing/2014/main" id="{65D88E02-E097-4D7C-8408-119FCC0110E1}"/>
              </a:ext>
            </a:extLst>
          </p:cNvPr>
          <p:cNvPicPr>
            <a:picLocks noChangeAspect="1"/>
          </p:cNvPicPr>
          <p:nvPr/>
        </p:nvPicPr>
        <p:blipFill>
          <a:blip r:embed="rId4"/>
          <a:stretch>
            <a:fillRect/>
          </a:stretch>
        </p:blipFill>
        <p:spPr>
          <a:xfrm>
            <a:off x="8115462" y="1524093"/>
            <a:ext cx="6809225" cy="1819784"/>
          </a:xfrm>
          <a:prstGeom prst="rect">
            <a:avLst/>
          </a:prstGeom>
        </p:spPr>
      </p:pic>
      <p:sp>
        <p:nvSpPr>
          <p:cNvPr id="2" name="Date Placeholder 1">
            <a:extLst>
              <a:ext uri="{FF2B5EF4-FFF2-40B4-BE49-F238E27FC236}">
                <a16:creationId xmlns:a16="http://schemas.microsoft.com/office/drawing/2014/main" id="{A122E4A8-9727-70AF-4802-CFE14F7AE75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945CD978-7040-42E7-7B7B-249FC3BAA89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14484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45139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Karl Pearson’s Coefficient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29</a:t>
            </a:fld>
            <a:endParaRPr lang="en-US" altLang="en-US" sz="921">
              <a:solidFill>
                <a:srgbClr val="898989"/>
              </a:solidFill>
            </a:endParaRPr>
          </a:p>
        </p:txBody>
      </p:sp>
      <p:cxnSp>
        <p:nvCxnSpPr>
          <p:cNvPr id="7" name="Straight Connector 6"/>
          <p:cNvCxnSpPr/>
          <p:nvPr/>
        </p:nvCxnSpPr>
        <p:spPr>
          <a:xfrm>
            <a:off x="336079" y="104499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FD5068F-033A-41E1-9872-CF3DA8DADF47}"/>
              </a:ext>
            </a:extLst>
          </p:cNvPr>
          <p:cNvSpPr/>
          <p:nvPr/>
        </p:nvSpPr>
        <p:spPr>
          <a:xfrm>
            <a:off x="396677" y="2051140"/>
            <a:ext cx="4284068" cy="1854497"/>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r>
              <a:rPr lang="en-US" dirty="0"/>
              <a:t>A small study is conducted involving 17 infants to investigate the association between gestational age at birth, measured in weeks, and birth weight, measured in grams.</a:t>
            </a:r>
          </a:p>
        </p:txBody>
      </p:sp>
      <p:pic>
        <p:nvPicPr>
          <p:cNvPr id="16" name="Picture 15" descr="BirthWgtTable.png">
            <a:extLst>
              <a:ext uri="{FF2B5EF4-FFF2-40B4-BE49-F238E27FC236}">
                <a16:creationId xmlns:a16="http://schemas.microsoft.com/office/drawing/2014/main" id="{5CB53012-9B19-4059-86D0-9EDC2E71FD2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02247" y="2051140"/>
            <a:ext cx="3951764" cy="3970412"/>
          </a:xfrm>
          <a:prstGeom prst="rect">
            <a:avLst/>
          </a:prstGeom>
          <a:noFill/>
          <a:ln>
            <a:noFill/>
          </a:ln>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CD8A789A-D39E-4948-B841-F4D755674D6E}"/>
              </a:ext>
            </a:extLst>
          </p:cNvPr>
          <p:cNvSpPr/>
          <p:nvPr/>
        </p:nvSpPr>
        <p:spPr>
          <a:xfrm>
            <a:off x="396676" y="1363400"/>
            <a:ext cx="8496738"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Example : Correlation of Gestational Age and Birth Weight</a:t>
            </a:r>
          </a:p>
        </p:txBody>
      </p:sp>
      <p:sp>
        <p:nvSpPr>
          <p:cNvPr id="2" name="Date Placeholder 1">
            <a:extLst>
              <a:ext uri="{FF2B5EF4-FFF2-40B4-BE49-F238E27FC236}">
                <a16:creationId xmlns:a16="http://schemas.microsoft.com/office/drawing/2014/main" id="{374FB200-D736-ED1C-8A21-69C5953D644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0DD0663-FEE7-9978-91F8-AA3C6CB2F64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7677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910927"/>
          </a:xfrm>
        </p:spPr>
        <p:txBody>
          <a:bodyPr>
            <a:normAutofit/>
          </a:bodyPr>
          <a:lstStyle/>
          <a:p>
            <a:r>
              <a:rPr lang="en-US" sz="4000" dirty="0">
                <a:solidFill>
                  <a:srgbClr val="A50021"/>
                </a:solidFill>
                <a:latin typeface="Times New Roman" pitchFamily="18" charset="0"/>
                <a:cs typeface="Times New Roman" pitchFamily="18" charset="0"/>
              </a:rPr>
              <a:t>This presentation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8" y="1616519"/>
            <a:ext cx="8501751" cy="4739837"/>
          </a:xfrm>
        </p:spPr>
        <p:txBody>
          <a:bodyPr>
            <a:noAutofit/>
          </a:bodyPr>
          <a:lstStyle/>
          <a:p>
            <a:r>
              <a:rPr lang="en-US" sz="2400" dirty="0">
                <a:latin typeface="Times New Roman" pitchFamily="18" charset="0"/>
                <a:cs typeface="Times New Roman" pitchFamily="18" charset="0"/>
              </a:rPr>
              <a:t>Introduction</a:t>
            </a:r>
          </a:p>
          <a:p>
            <a:pPr lvl="8"/>
            <a:endParaRPr lang="en-US" sz="1000" dirty="0">
              <a:latin typeface="Times New Roman" pitchFamily="18" charset="0"/>
              <a:cs typeface="Times New Roman" pitchFamily="18" charset="0"/>
            </a:endParaRPr>
          </a:p>
          <a:p>
            <a:r>
              <a:rPr lang="en-US" sz="2400" dirty="0">
                <a:latin typeface="Times New Roman" pitchFamily="18" charset="0"/>
                <a:cs typeface="Times New Roman" pitchFamily="18" charset="0"/>
              </a:rPr>
              <a:t>Correlation Analyses</a:t>
            </a:r>
          </a:p>
          <a:p>
            <a:pPr lvl="8"/>
            <a:endParaRPr lang="en-US" sz="1000" dirty="0">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Regression Analysis</a:t>
            </a:r>
          </a:p>
          <a:p>
            <a:pPr lvl="1"/>
            <a:r>
              <a:rPr lang="en-US" sz="2000" dirty="0">
                <a:latin typeface="Times New Roman" pitchFamily="18" charset="0"/>
                <a:cs typeface="Times New Roman" pitchFamily="18" charset="0"/>
              </a:rPr>
              <a:t>Linear regression</a:t>
            </a:r>
          </a:p>
          <a:p>
            <a:pPr lvl="1"/>
            <a:r>
              <a:rPr lang="en-US" sz="2000" dirty="0">
                <a:latin typeface="Times New Roman" pitchFamily="18" charset="0"/>
                <a:cs typeface="Times New Roman" pitchFamily="18" charset="0"/>
              </a:rPr>
              <a:t>Non-linear regression</a:t>
            </a:r>
          </a:p>
          <a:p>
            <a:pPr lvl="1"/>
            <a:r>
              <a:rPr lang="en-US" sz="2000" dirty="0">
                <a:latin typeface="Times New Roman" pitchFamily="18" charset="0"/>
                <a:cs typeface="Times New Roman" pitchFamily="18" charset="0"/>
              </a:rPr>
              <a:t>Auto-regression</a:t>
            </a:r>
            <a:r>
              <a:rPr lang="en-US" sz="2200" dirty="0">
                <a:latin typeface="Times New Roman" pitchFamily="18" charset="0"/>
                <a:cs typeface="Times New Roman" pitchFamily="18" charset="0"/>
              </a:rPr>
              <a:t>	</a:t>
            </a:r>
          </a:p>
          <a:p>
            <a:pPr lvl="1"/>
            <a:endParaRPr lang="en-US" sz="1000" dirty="0">
              <a:latin typeface="Times New Roman" pitchFamily="18" charset="0"/>
              <a:cs typeface="Times New Roman" pitchFamily="18" charset="0"/>
            </a:endParaRPr>
          </a:p>
          <a:p>
            <a:r>
              <a:rPr lang="en-US" sz="2400" dirty="0">
                <a:solidFill>
                  <a:srgbClr val="002060"/>
                </a:solidFill>
                <a:latin typeface="Times New Roman" pitchFamily="18" charset="0"/>
                <a:cs typeface="Times New Roman" pitchFamily="18" charset="0"/>
              </a:rPr>
              <a:t>Logistic Regression</a:t>
            </a:r>
          </a:p>
          <a:p>
            <a:pPr lvl="1"/>
            <a:r>
              <a:rPr lang="en-US" sz="2000" dirty="0">
                <a:latin typeface="Times New Roman" pitchFamily="18" charset="0"/>
                <a:cs typeface="Times New Roman" pitchFamily="18" charset="0"/>
              </a:rPr>
              <a:t>Binomial logistic regression</a:t>
            </a:r>
          </a:p>
          <a:p>
            <a:pPr lvl="1"/>
            <a:r>
              <a:rPr lang="en-US" sz="2000" dirty="0">
                <a:latin typeface="Times New Roman" pitchFamily="18" charset="0"/>
                <a:cs typeface="Times New Roman" pitchFamily="18" charset="0"/>
              </a:rPr>
              <a:t>Multinomial logistic regression</a:t>
            </a:r>
          </a:p>
          <a:p>
            <a:pPr lvl="1"/>
            <a:endParaRPr lang="en-US" sz="1600" dirty="0">
              <a:solidFill>
                <a:srgbClr val="00206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78E55563-6A15-4B28-937A-FA49BB2B707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05247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18414"/>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Karl Pearson’s coefficient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30</a:t>
            </a:fld>
            <a:endParaRPr lang="en-US" altLang="en-US" sz="921">
              <a:solidFill>
                <a:srgbClr val="898989"/>
              </a:solidFill>
            </a:endParaRPr>
          </a:p>
        </p:txBody>
      </p:sp>
      <p:cxnSp>
        <p:nvCxnSpPr>
          <p:cNvPr id="7" name="Straight Connector 6"/>
          <p:cNvCxnSpPr/>
          <p:nvPr/>
        </p:nvCxnSpPr>
        <p:spPr>
          <a:xfrm>
            <a:off x="337648" y="1183886"/>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10" name="Picture 9" descr="BirthWgtGraph.png">
            <a:extLst>
              <a:ext uri="{FF2B5EF4-FFF2-40B4-BE49-F238E27FC236}">
                <a16:creationId xmlns:a16="http://schemas.microsoft.com/office/drawing/2014/main" id="{C1B3D4A5-C10E-47C9-AA0C-7974431D20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8519" y="3246017"/>
            <a:ext cx="4747061" cy="3110340"/>
          </a:xfrm>
          <a:prstGeom prst="rect">
            <a:avLst/>
          </a:prstGeom>
          <a:noFill/>
          <a:ln>
            <a:noFill/>
          </a:ln>
        </p:spPr>
      </p:pic>
      <p:sp>
        <p:nvSpPr>
          <p:cNvPr id="12" name="Rectangle 11">
            <a:extLst>
              <a:ext uri="{FF2B5EF4-FFF2-40B4-BE49-F238E27FC236}">
                <a16:creationId xmlns:a16="http://schemas.microsoft.com/office/drawing/2014/main" id="{04AB64F4-A948-4119-B495-EB8648B6FFE4}"/>
              </a:ext>
            </a:extLst>
          </p:cNvPr>
          <p:cNvSpPr/>
          <p:nvPr/>
        </p:nvSpPr>
        <p:spPr>
          <a:xfrm>
            <a:off x="457933" y="1863553"/>
            <a:ext cx="8338824" cy="94909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algn="just"/>
            <a:r>
              <a:rPr lang="en-US" dirty="0"/>
              <a:t>A small study is conducted involving 17 infants to investigate the association between gestational age at birth, measured in weeks, and birth weight, measured in grams.</a:t>
            </a:r>
          </a:p>
        </p:txBody>
      </p:sp>
      <p:sp>
        <p:nvSpPr>
          <p:cNvPr id="13" name="Rectangle 12">
            <a:extLst>
              <a:ext uri="{FF2B5EF4-FFF2-40B4-BE49-F238E27FC236}">
                <a16:creationId xmlns:a16="http://schemas.microsoft.com/office/drawing/2014/main" id="{F4F99FB8-BE4A-43F9-9802-D616D949064D}"/>
              </a:ext>
            </a:extLst>
          </p:cNvPr>
          <p:cNvSpPr/>
          <p:nvPr/>
        </p:nvSpPr>
        <p:spPr>
          <a:xfrm>
            <a:off x="457933" y="1384949"/>
            <a:ext cx="8338825"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Example : Correlation of Gestational Age and Birth Weight</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3B53D43-E009-C5F4-7330-25D1474F4CCD}"/>
                  </a:ext>
                </a:extLst>
              </p:cNvPr>
              <p:cNvSpPr/>
              <p:nvPr/>
            </p:nvSpPr>
            <p:spPr>
              <a:xfrm>
                <a:off x="457934" y="2972974"/>
                <a:ext cx="3558481" cy="3410547"/>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algn="just"/>
                <a:endParaRPr lang="en-US" sz="614" dirty="0"/>
              </a:p>
              <a:p>
                <a:pPr algn="just"/>
                <a:r>
                  <a:rPr lang="en-US" sz="1536" dirty="0"/>
                  <a:t>We wish to estimate the association between gestational age and infant birth weight.</a:t>
                </a:r>
              </a:p>
              <a:p>
                <a:pPr algn="just"/>
                <a:endParaRPr lang="en-US" sz="1228" dirty="0"/>
              </a:p>
              <a:p>
                <a:pPr algn="just"/>
                <a:r>
                  <a:rPr lang="en-US" sz="1536" dirty="0"/>
                  <a:t>Birth weight </a:t>
                </a:r>
                <a:r>
                  <a:rPr lang="en-US" sz="1536" dirty="0">
                    <a:sym typeface="Wingdings" panose="05000000000000000000" pitchFamily="2" charset="2"/>
                  </a:rPr>
                  <a:t></a:t>
                </a:r>
                <a:r>
                  <a:rPr lang="en-US" sz="1536" dirty="0"/>
                  <a:t> Dependent variable</a:t>
                </a:r>
              </a:p>
              <a:p>
                <a:pPr algn="just"/>
                <a:endParaRPr lang="en-US" sz="614" dirty="0"/>
              </a:p>
              <a:p>
                <a:pPr algn="just"/>
                <a:r>
                  <a:rPr lang="en-US" sz="1536" dirty="0"/>
                  <a:t>Gestational age </a:t>
                </a:r>
                <a:r>
                  <a:rPr lang="en-US" sz="1536" dirty="0">
                    <a:sym typeface="Wingdings" panose="05000000000000000000" pitchFamily="2" charset="2"/>
                  </a:rPr>
                  <a:t> I</a:t>
                </a:r>
                <a:r>
                  <a:rPr lang="en-US" sz="1536" dirty="0"/>
                  <a:t>ndependent variable </a:t>
                </a:r>
              </a:p>
              <a:p>
                <a:pPr algn="just"/>
                <a:endParaRPr lang="en-US" sz="1228" dirty="0"/>
              </a:p>
              <a:p>
                <a:pPr algn="just"/>
                <a:r>
                  <a:rPr lang="en-US" sz="1536" dirty="0"/>
                  <a:t>Thus </a:t>
                </a:r>
              </a:p>
              <a:p>
                <a:pPr algn="just"/>
                <a:r>
                  <a:rPr lang="en-US" sz="1536" dirty="0"/>
                  <a:t>	</a:t>
                </a:r>
                <a14:m>
                  <m:oMath xmlns:m="http://schemas.openxmlformats.org/officeDocument/2006/math">
                    <m:r>
                      <a:rPr lang="en-US" sz="1536" i="1" dirty="0">
                        <a:solidFill>
                          <a:srgbClr val="002060"/>
                        </a:solidFill>
                        <a:latin typeface="Cambria Math" panose="02040503050406030204" pitchFamily="18" charset="0"/>
                      </a:rPr>
                      <m:t>𝑌</m:t>
                    </m:r>
                    <m:r>
                      <a:rPr lang="en-US" sz="1536" i="1" dirty="0">
                        <a:solidFill>
                          <a:srgbClr val="002060"/>
                        </a:solidFill>
                        <a:latin typeface="Cambria Math" panose="02040503050406030204" pitchFamily="18" charset="0"/>
                      </a:rPr>
                      <m:t> = </m:t>
                    </m:r>
                    <m:r>
                      <a:rPr lang="en-US" sz="1536" i="1" dirty="0">
                        <a:solidFill>
                          <a:srgbClr val="002060"/>
                        </a:solidFill>
                        <a:latin typeface="Cambria Math" panose="02040503050406030204" pitchFamily="18" charset="0"/>
                      </a:rPr>
                      <m:t>𝑏𝑖𝑟𝑡h</m:t>
                    </m:r>
                    <m:r>
                      <a:rPr lang="en-US" sz="1536" i="1" dirty="0">
                        <a:solidFill>
                          <a:srgbClr val="002060"/>
                        </a:solidFill>
                        <a:latin typeface="Cambria Math" panose="02040503050406030204" pitchFamily="18" charset="0"/>
                      </a:rPr>
                      <m:t> </m:t>
                    </m:r>
                    <m:r>
                      <a:rPr lang="en-US" sz="1536" i="1" dirty="0">
                        <a:solidFill>
                          <a:srgbClr val="002060"/>
                        </a:solidFill>
                        <a:latin typeface="Cambria Math" panose="02040503050406030204" pitchFamily="18" charset="0"/>
                      </a:rPr>
                      <m:t>𝑤𝑒𝑖𝑔h𝑡</m:t>
                    </m:r>
                  </m:oMath>
                </a14:m>
                <a:r>
                  <a:rPr lang="en-US" sz="1536" dirty="0">
                    <a:solidFill>
                      <a:srgbClr val="002060"/>
                    </a:solidFill>
                  </a:rPr>
                  <a:t> </a:t>
                </a:r>
                <a:r>
                  <a:rPr lang="en-US" sz="1536" dirty="0"/>
                  <a:t>and</a:t>
                </a:r>
              </a:p>
              <a:p>
                <a:pPr algn="just"/>
                <a:endParaRPr lang="en-US" sz="768" dirty="0"/>
              </a:p>
              <a:p>
                <a:pPr algn="just"/>
                <a:r>
                  <a:rPr lang="en-US" sz="1536" dirty="0"/>
                  <a:t>	</a:t>
                </a:r>
                <a14:m>
                  <m:oMath xmlns:m="http://schemas.openxmlformats.org/officeDocument/2006/math">
                    <m:r>
                      <a:rPr lang="en-US" sz="1536" i="1" dirty="0">
                        <a:solidFill>
                          <a:srgbClr val="002060"/>
                        </a:solidFill>
                        <a:latin typeface="Cambria Math" panose="02040503050406030204" pitchFamily="18" charset="0"/>
                      </a:rPr>
                      <m:t>𝑋</m:t>
                    </m:r>
                    <m:r>
                      <a:rPr lang="en-US" sz="1536" i="1" dirty="0">
                        <a:solidFill>
                          <a:srgbClr val="002060"/>
                        </a:solidFill>
                        <a:latin typeface="Cambria Math" panose="02040503050406030204" pitchFamily="18" charset="0"/>
                      </a:rPr>
                      <m:t> = </m:t>
                    </m:r>
                    <m:r>
                      <a:rPr lang="en-US" sz="1536" i="1" dirty="0">
                        <a:solidFill>
                          <a:srgbClr val="002060"/>
                        </a:solidFill>
                        <a:latin typeface="Cambria Math" panose="02040503050406030204" pitchFamily="18" charset="0"/>
                      </a:rPr>
                      <m:t>𝑔𝑒𝑠𝑡𝑎𝑡𝑖𝑜𝑛𝑎𝑙</m:t>
                    </m:r>
                    <m:r>
                      <a:rPr lang="en-US" sz="1536" i="1" dirty="0">
                        <a:solidFill>
                          <a:srgbClr val="002060"/>
                        </a:solidFill>
                        <a:latin typeface="Cambria Math" panose="02040503050406030204" pitchFamily="18" charset="0"/>
                      </a:rPr>
                      <m:t> </m:t>
                    </m:r>
                    <m:r>
                      <a:rPr lang="en-US" sz="1536" i="1" dirty="0">
                        <a:latin typeface="Cambria Math" panose="02040503050406030204" pitchFamily="18" charset="0"/>
                      </a:rPr>
                      <m:t>𝑎𝑔𝑒</m:t>
                    </m:r>
                  </m:oMath>
                </a14:m>
                <a:endParaRPr lang="en-US" sz="1536" dirty="0"/>
              </a:p>
              <a:p>
                <a:pPr algn="just"/>
                <a:endParaRPr lang="en-US" sz="1228" dirty="0"/>
              </a:p>
              <a:p>
                <a:pPr algn="just"/>
                <a:r>
                  <a:rPr lang="en-US" sz="1536" dirty="0"/>
                  <a:t>The data are displayed in the scatter diagram.</a:t>
                </a:r>
              </a:p>
            </p:txBody>
          </p:sp>
        </mc:Choice>
        <mc:Fallback xmlns="">
          <p:sp>
            <p:nvSpPr>
              <p:cNvPr id="2" name="Rectangle 1">
                <a:extLst>
                  <a:ext uri="{FF2B5EF4-FFF2-40B4-BE49-F238E27FC236}">
                    <a16:creationId xmlns:a16="http://schemas.microsoft.com/office/drawing/2014/main" id="{73B53D43-E009-C5F4-7330-25D1474F4CCD}"/>
                  </a:ext>
                </a:extLst>
              </p:cNvPr>
              <p:cNvSpPr>
                <a:spLocks noRot="1" noChangeAspect="1" noMove="1" noResize="1" noEditPoints="1" noAdjustHandles="1" noChangeArrowheads="1" noChangeShapeType="1" noTextEdit="1"/>
              </p:cNvSpPr>
              <p:nvPr/>
            </p:nvSpPr>
            <p:spPr>
              <a:xfrm>
                <a:off x="457934" y="2972974"/>
                <a:ext cx="3558481" cy="3410547"/>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C4726EF8-43A1-3519-37A6-1632B8D5C14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34298078-4B77-2BE8-56D9-FA6095B736F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406938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27062"/>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Karl Pearson’s coefficient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31</a:t>
            </a:fld>
            <a:endParaRPr lang="en-US" altLang="en-US" sz="921">
              <a:solidFill>
                <a:srgbClr val="898989"/>
              </a:solidFill>
            </a:endParaRPr>
          </a:p>
        </p:txBody>
      </p:sp>
      <p:cxnSp>
        <p:nvCxnSpPr>
          <p:cNvPr id="7" name="Straight Connector 6"/>
          <p:cNvCxnSpPr/>
          <p:nvPr/>
        </p:nvCxnSpPr>
        <p:spPr>
          <a:xfrm>
            <a:off x="337648" y="1091288"/>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ACFBEDF-C83C-41E1-8129-13A75FC7844B}"/>
                  </a:ext>
                </a:extLst>
              </p:cNvPr>
              <p:cNvSpPr/>
              <p:nvPr/>
            </p:nvSpPr>
            <p:spPr>
              <a:xfrm>
                <a:off x="4869680" y="2085647"/>
                <a:ext cx="4085900" cy="3252698"/>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oAutofit/>
              </a:bodyPr>
              <a:lstStyle/>
              <a:p>
                <a:pPr marL="263279" indent="-263279">
                  <a:buBlip>
                    <a:blip r:embed="rId2"/>
                  </a:buBlip>
                </a:pPr>
                <a:endParaRPr lang="en-US" sz="614" i="1" dirty="0">
                  <a:latin typeface="Cambria Math" panose="02040503050406030204" pitchFamily="18" charset="0"/>
                </a:endParaRPr>
              </a:p>
              <a:p>
                <a:pPr marL="263279" indent="-263279">
                  <a:buBlip>
                    <a:blip r:embed="rId2"/>
                  </a:buBlip>
                </a:pPr>
                <a14:m>
                  <m:oMath xmlns:m="http://schemas.openxmlformats.org/officeDocument/2006/math">
                    <m:acc>
                      <m:accPr>
                        <m:chr m:val="̅"/>
                        <m:ctrlPr>
                          <a:rPr lang="en-US" sz="1600" i="1">
                            <a:solidFill>
                              <a:srgbClr val="002060"/>
                            </a:solidFill>
                            <a:latin typeface="Cambria Math" panose="02040503050406030204" pitchFamily="18" charset="0"/>
                          </a:rPr>
                        </m:ctrlPr>
                      </m:accPr>
                      <m:e>
                        <m:r>
                          <a:rPr lang="en-IN" sz="1600" i="1">
                            <a:solidFill>
                              <a:srgbClr val="002060"/>
                            </a:solidFill>
                            <a:latin typeface="Cambria Math" panose="02040503050406030204" pitchFamily="18" charset="0"/>
                          </a:rPr>
                          <m:t>𝑋</m:t>
                        </m:r>
                      </m:e>
                    </m:acc>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nary>
                          <m:naryPr>
                            <m:chr m:val="∑"/>
                            <m:subHide m:val="on"/>
                            <m:supHide m:val="on"/>
                            <m:ctrlPr>
                              <a:rPr lang="en-IN" sz="1600" i="1">
                                <a:solidFill>
                                  <a:srgbClr val="002060"/>
                                </a:solidFill>
                                <a:latin typeface="Cambria Math" panose="02040503050406030204" pitchFamily="18" charset="0"/>
                              </a:rPr>
                            </m:ctrlPr>
                          </m:naryPr>
                          <m:sub/>
                          <m:sup/>
                          <m:e>
                            <m:r>
                              <a:rPr lang="en-IN" sz="1600" i="1">
                                <a:solidFill>
                                  <a:srgbClr val="002060"/>
                                </a:solidFill>
                                <a:latin typeface="Cambria Math" panose="02040503050406030204" pitchFamily="18" charset="0"/>
                              </a:rPr>
                              <m:t>𝑋</m:t>
                            </m:r>
                          </m:e>
                        </m:nary>
                      </m:num>
                      <m:den>
                        <m:r>
                          <a:rPr lang="en-IN" sz="1600" i="1">
                            <a:solidFill>
                              <a:srgbClr val="002060"/>
                            </a:solidFill>
                            <a:latin typeface="Cambria Math" panose="02040503050406030204" pitchFamily="18" charset="0"/>
                          </a:rPr>
                          <m:t>𝑛</m:t>
                        </m:r>
                      </m:den>
                    </m:f>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r>
                          <a:rPr lang="en-IN" sz="1600" i="1">
                            <a:solidFill>
                              <a:srgbClr val="002060"/>
                            </a:solidFill>
                            <a:latin typeface="Cambria Math" panose="02040503050406030204" pitchFamily="18" charset="0"/>
                          </a:rPr>
                          <m:t>652.1</m:t>
                        </m:r>
                      </m:num>
                      <m:den>
                        <m:r>
                          <a:rPr lang="en-IN" sz="1600" i="1">
                            <a:solidFill>
                              <a:srgbClr val="002060"/>
                            </a:solidFill>
                            <a:latin typeface="Cambria Math" panose="02040503050406030204" pitchFamily="18" charset="0"/>
                          </a:rPr>
                          <m:t>17</m:t>
                        </m:r>
                      </m:den>
                    </m:f>
                    <m:r>
                      <a:rPr lang="en-IN" sz="1600"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𝟑𝟖</m:t>
                    </m:r>
                    <m:r>
                      <a:rPr lang="en-IN" sz="1600" b="1"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𝟒</m:t>
                    </m:r>
                  </m:oMath>
                </a14:m>
                <a:endParaRPr lang="en-US" sz="1600" b="1" dirty="0">
                  <a:solidFill>
                    <a:srgbClr val="002060"/>
                  </a:solidFill>
                </a:endParaRPr>
              </a:p>
              <a:p>
                <a:pPr marL="263279" indent="-263279">
                  <a:buBlip>
                    <a:blip r:embed="rId2"/>
                  </a:buBlip>
                </a:pPr>
                <a:endParaRPr lang="en-US" sz="1600" dirty="0">
                  <a:solidFill>
                    <a:srgbClr val="002060"/>
                  </a:solidFill>
                </a:endParaRPr>
              </a:p>
              <a:p>
                <a:pPr marL="263279" indent="-263279">
                  <a:buBlip>
                    <a:blip r:embed="rId2"/>
                  </a:buBlip>
                </a:pPr>
                <a14:m>
                  <m:oMath xmlns:m="http://schemas.openxmlformats.org/officeDocument/2006/math">
                    <m:acc>
                      <m:accPr>
                        <m:chr m:val="̅"/>
                        <m:ctrlPr>
                          <a:rPr lang="en-US" sz="1600" i="1">
                            <a:solidFill>
                              <a:srgbClr val="002060"/>
                            </a:solidFill>
                            <a:latin typeface="Cambria Math" panose="02040503050406030204" pitchFamily="18" charset="0"/>
                          </a:rPr>
                        </m:ctrlPr>
                      </m:accPr>
                      <m:e>
                        <m:r>
                          <a:rPr lang="en-IN" sz="1600" i="1">
                            <a:solidFill>
                              <a:srgbClr val="002060"/>
                            </a:solidFill>
                            <a:latin typeface="Cambria Math" panose="02040503050406030204" pitchFamily="18" charset="0"/>
                          </a:rPr>
                          <m:t>𝑌</m:t>
                        </m:r>
                      </m:e>
                    </m:acc>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nary>
                          <m:naryPr>
                            <m:chr m:val="∑"/>
                            <m:subHide m:val="on"/>
                            <m:supHide m:val="on"/>
                            <m:ctrlPr>
                              <a:rPr lang="en-IN" sz="1600" i="1">
                                <a:solidFill>
                                  <a:srgbClr val="002060"/>
                                </a:solidFill>
                                <a:latin typeface="Cambria Math" panose="02040503050406030204" pitchFamily="18" charset="0"/>
                              </a:rPr>
                            </m:ctrlPr>
                          </m:naryPr>
                          <m:sub/>
                          <m:sup/>
                          <m:e>
                            <m:r>
                              <a:rPr lang="en-IN" sz="1600" i="1">
                                <a:solidFill>
                                  <a:srgbClr val="002060"/>
                                </a:solidFill>
                                <a:latin typeface="Cambria Math" panose="02040503050406030204" pitchFamily="18" charset="0"/>
                              </a:rPr>
                              <m:t>𝑌</m:t>
                            </m:r>
                          </m:e>
                        </m:nary>
                      </m:num>
                      <m:den>
                        <m:r>
                          <a:rPr lang="en-IN" sz="1600" i="1">
                            <a:solidFill>
                              <a:srgbClr val="002060"/>
                            </a:solidFill>
                            <a:latin typeface="Cambria Math" panose="02040503050406030204" pitchFamily="18" charset="0"/>
                          </a:rPr>
                          <m:t>𝑛</m:t>
                        </m:r>
                      </m:den>
                    </m:f>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r>
                          <a:rPr lang="en-IN" sz="1600" i="1">
                            <a:solidFill>
                              <a:srgbClr val="002060"/>
                            </a:solidFill>
                            <a:latin typeface="Cambria Math" panose="02040503050406030204" pitchFamily="18" charset="0"/>
                          </a:rPr>
                          <m:t>49334</m:t>
                        </m:r>
                      </m:num>
                      <m:den>
                        <m:r>
                          <a:rPr lang="en-IN" sz="1600" i="1">
                            <a:solidFill>
                              <a:srgbClr val="002060"/>
                            </a:solidFill>
                            <a:latin typeface="Cambria Math" panose="02040503050406030204" pitchFamily="18" charset="0"/>
                          </a:rPr>
                          <m:t>17</m:t>
                        </m:r>
                      </m:den>
                    </m:f>
                    <m:r>
                      <a:rPr lang="en-IN" sz="1600"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𝟐𝟗𝟎𝟐</m:t>
                    </m:r>
                  </m:oMath>
                </a14:m>
                <a:endParaRPr lang="en-US" sz="1600" b="1" dirty="0">
                  <a:solidFill>
                    <a:srgbClr val="002060"/>
                  </a:solidFill>
                </a:endParaRPr>
              </a:p>
              <a:p>
                <a:pPr marL="263279" indent="-263279">
                  <a:buBlip>
                    <a:blip r:embed="rId2"/>
                  </a:buBlip>
                </a:pPr>
                <a:endParaRPr lang="en-US" sz="1600" dirty="0">
                  <a:solidFill>
                    <a:srgbClr val="002060"/>
                  </a:solidFill>
                </a:endParaRPr>
              </a:p>
              <a:p>
                <a:pPr marL="263279" indent="-263279">
                  <a:buBlip>
                    <a:blip r:embed="rId2"/>
                  </a:buBlip>
                </a:pPr>
                <a14:m>
                  <m:oMath xmlns:m="http://schemas.openxmlformats.org/officeDocument/2006/math">
                    <m:sSubSup>
                      <m:sSubSupPr>
                        <m:ctrlPr>
                          <a:rPr lang="en-US" sz="1600" i="1">
                            <a:solidFill>
                              <a:srgbClr val="002060"/>
                            </a:solidFill>
                            <a:latin typeface="Cambria Math" panose="02040503050406030204" pitchFamily="18" charset="0"/>
                          </a:rPr>
                        </m:ctrlPr>
                      </m:sSubSupPr>
                      <m:e>
                        <m:r>
                          <a:rPr lang="en-IN" sz="1600" i="1">
                            <a:solidFill>
                              <a:srgbClr val="002060"/>
                            </a:solidFill>
                            <a:latin typeface="Cambria Math" panose="02040503050406030204" pitchFamily="18" charset="0"/>
                          </a:rPr>
                          <m:t>𝑆</m:t>
                        </m:r>
                      </m:e>
                      <m:sub>
                        <m:r>
                          <a:rPr lang="en-IN" sz="1600" i="1">
                            <a:solidFill>
                              <a:srgbClr val="002060"/>
                            </a:solidFill>
                            <a:latin typeface="Cambria Math" panose="02040503050406030204" pitchFamily="18" charset="0"/>
                          </a:rPr>
                          <m:t>𝑥</m:t>
                        </m:r>
                      </m:sub>
                      <m:sup>
                        <m:r>
                          <a:rPr lang="en-IN" sz="1600" i="1">
                            <a:solidFill>
                              <a:srgbClr val="002060"/>
                            </a:solidFill>
                            <a:latin typeface="Cambria Math" panose="02040503050406030204" pitchFamily="18" charset="0"/>
                          </a:rPr>
                          <m:t>2</m:t>
                        </m:r>
                      </m:sup>
                    </m:sSubSup>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nary>
                          <m:naryPr>
                            <m:chr m:val="∑"/>
                            <m:subHide m:val="on"/>
                            <m:supHide m:val="on"/>
                            <m:ctrlPr>
                              <a:rPr lang="en-IN" sz="1600" i="1">
                                <a:solidFill>
                                  <a:srgbClr val="002060"/>
                                </a:solidFill>
                                <a:latin typeface="Cambria Math" panose="02040503050406030204" pitchFamily="18" charset="0"/>
                              </a:rPr>
                            </m:ctrlPr>
                          </m:naryPr>
                          <m:sub/>
                          <m:sup/>
                          <m:e>
                            <m:sSup>
                              <m:sSupPr>
                                <m:ctrlPr>
                                  <a:rPr lang="en-IN" sz="1600" i="1">
                                    <a:solidFill>
                                      <a:srgbClr val="002060"/>
                                    </a:solidFill>
                                    <a:latin typeface="Cambria Math" panose="02040503050406030204" pitchFamily="18" charset="0"/>
                                  </a:rPr>
                                </m:ctrlPr>
                              </m:sSupPr>
                              <m:e>
                                <m:d>
                                  <m:dPr>
                                    <m:ctrlPr>
                                      <a:rPr lang="en-IN" sz="1600" i="1">
                                        <a:solidFill>
                                          <a:srgbClr val="002060"/>
                                        </a:solidFill>
                                        <a:latin typeface="Cambria Math" panose="02040503050406030204" pitchFamily="18" charset="0"/>
                                      </a:rPr>
                                    </m:ctrlPr>
                                  </m:dPr>
                                  <m:e>
                                    <m:r>
                                      <a:rPr lang="en-IN" sz="1600" i="1">
                                        <a:solidFill>
                                          <a:srgbClr val="002060"/>
                                        </a:solidFill>
                                        <a:latin typeface="Cambria Math" panose="02040503050406030204" pitchFamily="18" charset="0"/>
                                      </a:rPr>
                                      <m:t>𝑋</m:t>
                                    </m:r>
                                    <m:r>
                                      <a:rPr lang="en-IN" sz="1600" i="1">
                                        <a:solidFill>
                                          <a:srgbClr val="002060"/>
                                        </a:solidFill>
                                        <a:latin typeface="Cambria Math" panose="02040503050406030204" pitchFamily="18" charset="0"/>
                                      </a:rPr>
                                      <m:t>−</m:t>
                                    </m:r>
                                    <m:acc>
                                      <m:accPr>
                                        <m:chr m:val="̅"/>
                                        <m:ctrlPr>
                                          <a:rPr lang="en-IN" sz="1600" i="1">
                                            <a:solidFill>
                                              <a:srgbClr val="002060"/>
                                            </a:solidFill>
                                            <a:latin typeface="Cambria Math" panose="02040503050406030204" pitchFamily="18" charset="0"/>
                                          </a:rPr>
                                        </m:ctrlPr>
                                      </m:accPr>
                                      <m:e>
                                        <m:r>
                                          <a:rPr lang="en-IN" sz="1600" i="1">
                                            <a:solidFill>
                                              <a:srgbClr val="002060"/>
                                            </a:solidFill>
                                            <a:latin typeface="Cambria Math" panose="02040503050406030204" pitchFamily="18" charset="0"/>
                                          </a:rPr>
                                          <m:t>𝑋</m:t>
                                        </m:r>
                                      </m:e>
                                    </m:acc>
                                  </m:e>
                                </m:d>
                              </m:e>
                              <m:sup>
                                <m:r>
                                  <a:rPr lang="en-IN" sz="1600" i="1">
                                    <a:solidFill>
                                      <a:srgbClr val="002060"/>
                                    </a:solidFill>
                                    <a:latin typeface="Cambria Math" panose="02040503050406030204" pitchFamily="18" charset="0"/>
                                  </a:rPr>
                                  <m:t>2</m:t>
                                </m:r>
                              </m:sup>
                            </m:sSup>
                          </m:e>
                        </m:nary>
                      </m:num>
                      <m:den>
                        <m:r>
                          <a:rPr lang="en-IN" sz="1600" i="1">
                            <a:solidFill>
                              <a:srgbClr val="002060"/>
                            </a:solidFill>
                            <a:latin typeface="Cambria Math" panose="02040503050406030204" pitchFamily="18" charset="0"/>
                          </a:rPr>
                          <m:t>𝑛</m:t>
                        </m:r>
                        <m:r>
                          <a:rPr lang="en-IN" sz="1600" i="1">
                            <a:solidFill>
                              <a:srgbClr val="002060"/>
                            </a:solidFill>
                            <a:latin typeface="Cambria Math" panose="02040503050406030204" pitchFamily="18" charset="0"/>
                          </a:rPr>
                          <m:t>−1</m:t>
                        </m:r>
                      </m:den>
                    </m:f>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r>
                          <a:rPr lang="en-IN" sz="1600" i="1">
                            <a:solidFill>
                              <a:srgbClr val="002060"/>
                            </a:solidFill>
                            <a:latin typeface="Cambria Math" panose="02040503050406030204" pitchFamily="18" charset="0"/>
                          </a:rPr>
                          <m:t>159.45</m:t>
                        </m:r>
                      </m:num>
                      <m:den>
                        <m:r>
                          <a:rPr lang="en-IN" sz="1600" i="1">
                            <a:solidFill>
                              <a:srgbClr val="002060"/>
                            </a:solidFill>
                            <a:latin typeface="Cambria Math" panose="02040503050406030204" pitchFamily="18" charset="0"/>
                          </a:rPr>
                          <m:t>16</m:t>
                        </m:r>
                      </m:den>
                    </m:f>
                    <m:r>
                      <a:rPr lang="en-IN" sz="1600"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𝟗</m:t>
                    </m:r>
                    <m:r>
                      <a:rPr lang="en-IN" sz="1600" b="1"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𝟗𝟕</m:t>
                    </m:r>
                  </m:oMath>
                </a14:m>
                <a:endParaRPr lang="en-US" sz="1600" b="1" dirty="0">
                  <a:solidFill>
                    <a:srgbClr val="002060"/>
                  </a:solidFill>
                </a:endParaRPr>
              </a:p>
              <a:p>
                <a:pPr marL="263279" indent="-263279">
                  <a:buBlip>
                    <a:blip r:embed="rId2"/>
                  </a:buBlip>
                </a:pPr>
                <a:endParaRPr lang="en-US" sz="1600" dirty="0">
                  <a:solidFill>
                    <a:srgbClr val="002060"/>
                  </a:solidFill>
                </a:endParaRPr>
              </a:p>
              <a:p>
                <a:pPr marL="263279" indent="-263279">
                  <a:buBlip>
                    <a:blip r:embed="rId2"/>
                  </a:buBlip>
                </a:pPr>
                <a14:m>
                  <m:oMath xmlns:m="http://schemas.openxmlformats.org/officeDocument/2006/math">
                    <m:sSubSup>
                      <m:sSubSupPr>
                        <m:ctrlPr>
                          <a:rPr lang="en-US" sz="1600" i="1">
                            <a:solidFill>
                              <a:srgbClr val="002060"/>
                            </a:solidFill>
                            <a:latin typeface="Cambria Math" panose="02040503050406030204" pitchFamily="18" charset="0"/>
                          </a:rPr>
                        </m:ctrlPr>
                      </m:sSubSupPr>
                      <m:e>
                        <m:r>
                          <a:rPr lang="en-IN" sz="1600" i="1">
                            <a:solidFill>
                              <a:srgbClr val="002060"/>
                            </a:solidFill>
                            <a:latin typeface="Cambria Math" panose="02040503050406030204" pitchFamily="18" charset="0"/>
                          </a:rPr>
                          <m:t>𝑆</m:t>
                        </m:r>
                      </m:e>
                      <m:sub>
                        <m:r>
                          <a:rPr lang="en-IN" sz="1600" i="1">
                            <a:solidFill>
                              <a:srgbClr val="002060"/>
                            </a:solidFill>
                            <a:latin typeface="Cambria Math" panose="02040503050406030204" pitchFamily="18" charset="0"/>
                          </a:rPr>
                          <m:t>𝑦</m:t>
                        </m:r>
                      </m:sub>
                      <m:sup>
                        <m:r>
                          <a:rPr lang="en-IN" sz="1600" i="1">
                            <a:solidFill>
                              <a:srgbClr val="002060"/>
                            </a:solidFill>
                            <a:latin typeface="Cambria Math" panose="02040503050406030204" pitchFamily="18" charset="0"/>
                          </a:rPr>
                          <m:t>2</m:t>
                        </m:r>
                      </m:sup>
                    </m:sSubSup>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nary>
                          <m:naryPr>
                            <m:chr m:val="∑"/>
                            <m:subHide m:val="on"/>
                            <m:supHide m:val="on"/>
                            <m:ctrlPr>
                              <a:rPr lang="en-IN" sz="1600" i="1">
                                <a:solidFill>
                                  <a:srgbClr val="002060"/>
                                </a:solidFill>
                                <a:latin typeface="Cambria Math" panose="02040503050406030204" pitchFamily="18" charset="0"/>
                              </a:rPr>
                            </m:ctrlPr>
                          </m:naryPr>
                          <m:sub/>
                          <m:sup/>
                          <m:e>
                            <m:sSup>
                              <m:sSupPr>
                                <m:ctrlPr>
                                  <a:rPr lang="en-IN" sz="1600" i="1">
                                    <a:solidFill>
                                      <a:srgbClr val="002060"/>
                                    </a:solidFill>
                                    <a:latin typeface="Cambria Math" panose="02040503050406030204" pitchFamily="18" charset="0"/>
                                  </a:rPr>
                                </m:ctrlPr>
                              </m:sSupPr>
                              <m:e>
                                <m:d>
                                  <m:dPr>
                                    <m:ctrlPr>
                                      <a:rPr lang="en-IN" sz="1600" i="1">
                                        <a:solidFill>
                                          <a:srgbClr val="002060"/>
                                        </a:solidFill>
                                        <a:latin typeface="Cambria Math" panose="02040503050406030204" pitchFamily="18" charset="0"/>
                                      </a:rPr>
                                    </m:ctrlPr>
                                  </m:dPr>
                                  <m:e>
                                    <m:r>
                                      <a:rPr lang="en-IN" sz="1600" i="1">
                                        <a:solidFill>
                                          <a:srgbClr val="002060"/>
                                        </a:solidFill>
                                        <a:latin typeface="Cambria Math" panose="02040503050406030204" pitchFamily="18" charset="0"/>
                                      </a:rPr>
                                      <m:t>𝑌</m:t>
                                    </m:r>
                                    <m:r>
                                      <a:rPr lang="en-IN" sz="1600" i="1">
                                        <a:solidFill>
                                          <a:srgbClr val="002060"/>
                                        </a:solidFill>
                                        <a:latin typeface="Cambria Math" panose="02040503050406030204" pitchFamily="18" charset="0"/>
                                      </a:rPr>
                                      <m:t>−</m:t>
                                    </m:r>
                                    <m:acc>
                                      <m:accPr>
                                        <m:chr m:val="̅"/>
                                        <m:ctrlPr>
                                          <a:rPr lang="en-IN" sz="1600" i="1">
                                            <a:solidFill>
                                              <a:srgbClr val="002060"/>
                                            </a:solidFill>
                                            <a:latin typeface="Cambria Math" panose="02040503050406030204" pitchFamily="18" charset="0"/>
                                          </a:rPr>
                                        </m:ctrlPr>
                                      </m:accPr>
                                      <m:e>
                                        <m:r>
                                          <a:rPr lang="en-IN" sz="1600" i="1">
                                            <a:solidFill>
                                              <a:srgbClr val="002060"/>
                                            </a:solidFill>
                                            <a:latin typeface="Cambria Math" panose="02040503050406030204" pitchFamily="18" charset="0"/>
                                          </a:rPr>
                                          <m:t>𝑌</m:t>
                                        </m:r>
                                      </m:e>
                                    </m:acc>
                                  </m:e>
                                </m:d>
                              </m:e>
                              <m:sup>
                                <m:r>
                                  <a:rPr lang="en-IN" sz="1600" i="1">
                                    <a:solidFill>
                                      <a:srgbClr val="002060"/>
                                    </a:solidFill>
                                    <a:latin typeface="Cambria Math" panose="02040503050406030204" pitchFamily="18" charset="0"/>
                                  </a:rPr>
                                  <m:t>2</m:t>
                                </m:r>
                              </m:sup>
                            </m:sSup>
                          </m:e>
                        </m:nary>
                      </m:num>
                      <m:den>
                        <m:r>
                          <a:rPr lang="en-IN" sz="1600" i="1">
                            <a:solidFill>
                              <a:srgbClr val="002060"/>
                            </a:solidFill>
                            <a:latin typeface="Cambria Math" panose="02040503050406030204" pitchFamily="18" charset="0"/>
                          </a:rPr>
                          <m:t>𝑛</m:t>
                        </m:r>
                        <m:r>
                          <a:rPr lang="en-IN" sz="1600" i="1">
                            <a:solidFill>
                              <a:srgbClr val="002060"/>
                            </a:solidFill>
                            <a:latin typeface="Cambria Math" panose="02040503050406030204" pitchFamily="18" charset="0"/>
                          </a:rPr>
                          <m:t>−1</m:t>
                        </m:r>
                      </m:den>
                    </m:f>
                    <m:r>
                      <a:rPr lang="en-IN" sz="1600" i="1">
                        <a:solidFill>
                          <a:srgbClr val="002060"/>
                        </a:solidFill>
                        <a:latin typeface="Cambria Math" panose="02040503050406030204" pitchFamily="18" charset="0"/>
                      </a:rPr>
                      <m:t>=</m:t>
                    </m:r>
                    <m:f>
                      <m:fPr>
                        <m:ctrlPr>
                          <a:rPr lang="en-IN" sz="1600" i="1">
                            <a:solidFill>
                              <a:srgbClr val="002060"/>
                            </a:solidFill>
                            <a:latin typeface="Cambria Math" panose="02040503050406030204" pitchFamily="18" charset="0"/>
                          </a:rPr>
                        </m:ctrlPr>
                      </m:fPr>
                      <m:num>
                        <m:r>
                          <a:rPr lang="en-IN" sz="1600" i="1">
                            <a:solidFill>
                              <a:srgbClr val="002060"/>
                            </a:solidFill>
                            <a:latin typeface="Cambria Math" panose="02040503050406030204" pitchFamily="18" charset="0"/>
                          </a:rPr>
                          <m:t>7767660</m:t>
                        </m:r>
                      </m:num>
                      <m:den>
                        <m:r>
                          <a:rPr lang="en-IN" sz="1600" i="1">
                            <a:solidFill>
                              <a:srgbClr val="002060"/>
                            </a:solidFill>
                            <a:latin typeface="Cambria Math" panose="02040503050406030204" pitchFamily="18" charset="0"/>
                          </a:rPr>
                          <m:t>16</m:t>
                        </m:r>
                      </m:den>
                    </m:f>
                    <m:r>
                      <a:rPr lang="en-IN" sz="1600"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𝟒𝟖𝟓𝟓𝟕𝟖</m:t>
                    </m:r>
                    <m:r>
                      <a:rPr lang="en-IN" sz="1600" b="1" i="1">
                        <a:solidFill>
                          <a:srgbClr val="002060"/>
                        </a:solidFill>
                        <a:latin typeface="Cambria Math" panose="02040503050406030204" pitchFamily="18" charset="0"/>
                      </a:rPr>
                      <m:t>.</m:t>
                    </m:r>
                    <m:r>
                      <a:rPr lang="en-IN" sz="1600" b="1" i="1">
                        <a:solidFill>
                          <a:srgbClr val="002060"/>
                        </a:solidFill>
                        <a:latin typeface="Cambria Math" panose="02040503050406030204" pitchFamily="18" charset="0"/>
                      </a:rPr>
                      <m:t>𝟖</m:t>
                    </m:r>
                  </m:oMath>
                </a14:m>
                <a:endParaRPr lang="en-US" sz="1600" b="1" dirty="0">
                  <a:solidFill>
                    <a:srgbClr val="002060"/>
                  </a:solidFill>
                </a:endParaRPr>
              </a:p>
              <a:p>
                <a:pPr marL="263279" indent="-263279">
                  <a:buBlip>
                    <a:blip r:embed="rId2"/>
                  </a:buBlip>
                </a:pPr>
                <a:endParaRPr lang="en-US" sz="1600" dirty="0">
                  <a:solidFill>
                    <a:srgbClr val="002060"/>
                  </a:solidFill>
                </a:endParaRPr>
              </a:p>
              <a:p>
                <a:pPr marL="263279" indent="-263279">
                  <a:buBlip>
                    <a:blip r:embed="rId2"/>
                  </a:buBlip>
                </a:pPr>
                <a14:m>
                  <m:oMath xmlns:m="http://schemas.openxmlformats.org/officeDocument/2006/math">
                    <m:sSup>
                      <m:sSupPr>
                        <m:ctrlPr>
                          <a:rPr lang="en-US" sz="1600" i="1">
                            <a:solidFill>
                              <a:srgbClr val="002060"/>
                            </a:solidFill>
                            <a:latin typeface="Cambria Math" panose="02040503050406030204" pitchFamily="18" charset="0"/>
                            <a:cs typeface="Times New Roman" panose="02020603050405020304" pitchFamily="18" charset="0"/>
                          </a:rPr>
                        </m:ctrlPr>
                      </m:sSupPr>
                      <m:e>
                        <m:r>
                          <a:rPr lang="en-US" sz="1600" i="1">
                            <a:solidFill>
                              <a:srgbClr val="002060"/>
                            </a:solidFill>
                            <a:latin typeface="Cambria Math" panose="02040503050406030204" pitchFamily="18" charset="0"/>
                            <a:cs typeface="Times New Roman" panose="02020603050405020304" pitchFamily="18" charset="0"/>
                          </a:rPr>
                          <m:t>𝑟</m:t>
                        </m:r>
                      </m:e>
                      <m:sup>
                        <m:r>
                          <a:rPr lang="en-US" sz="1600" i="1">
                            <a:solidFill>
                              <a:srgbClr val="002060"/>
                            </a:solidFill>
                            <a:latin typeface="Cambria Math" panose="02040503050406030204" pitchFamily="18" charset="0"/>
                            <a:cs typeface="Times New Roman" panose="02020603050405020304" pitchFamily="18" charset="0"/>
                          </a:rPr>
                          <m:t>∗</m:t>
                        </m:r>
                      </m:sup>
                    </m:sSup>
                    <m:r>
                      <a:rPr lang="en-US" sz="1600" i="1">
                        <a:solidFill>
                          <a:srgbClr val="002060"/>
                        </a:solidFill>
                        <a:latin typeface="Cambria Math" panose="02040503050406030204" pitchFamily="18" charset="0"/>
                        <a:cs typeface="Times New Roman" panose="02020603050405020304" pitchFamily="18" charset="0"/>
                      </a:rPr>
                      <m:t>=</m:t>
                    </m:r>
                    <m:f>
                      <m:fPr>
                        <m:ctrlPr>
                          <a:rPr lang="en-US" sz="1600" i="1">
                            <a:solidFill>
                              <a:srgbClr val="002060"/>
                            </a:solidFill>
                            <a:latin typeface="Cambria Math" panose="02040503050406030204" pitchFamily="18" charset="0"/>
                            <a:cs typeface="Times New Roman" panose="02020603050405020304" pitchFamily="18" charset="0"/>
                          </a:rPr>
                        </m:ctrlPr>
                      </m:fPr>
                      <m:num>
                        <m:nary>
                          <m:naryPr>
                            <m:chr m:val="∑"/>
                            <m:subHide m:val="on"/>
                            <m:supHide m:val="on"/>
                            <m:ctrlPr>
                              <a:rPr lang="en-US" sz="1600" i="1">
                                <a:solidFill>
                                  <a:srgbClr val="002060"/>
                                </a:solidFill>
                                <a:latin typeface="Cambria Math" panose="02040503050406030204" pitchFamily="18" charset="0"/>
                                <a:cs typeface="Times New Roman" panose="02020603050405020304" pitchFamily="18" charset="0"/>
                              </a:rPr>
                            </m:ctrlPr>
                          </m:naryPr>
                          <m:sub/>
                          <m:sup/>
                          <m:e>
                            <m:r>
                              <a:rPr lang="en-US" sz="1600" i="1">
                                <a:solidFill>
                                  <a:srgbClr val="002060"/>
                                </a:solidFill>
                                <a:latin typeface="Cambria Math" panose="02040503050406030204" pitchFamily="18" charset="0"/>
                                <a:cs typeface="Times New Roman" panose="02020603050405020304" pitchFamily="18" charset="0"/>
                              </a:rPr>
                              <m:t>(</m:t>
                            </m:r>
                            <m:sSub>
                              <m:sSubPr>
                                <m:ctrlPr>
                                  <a:rPr lang="en-US" sz="1600" i="1">
                                    <a:solidFill>
                                      <a:srgbClr val="002060"/>
                                    </a:solidFill>
                                    <a:latin typeface="Cambria Math" panose="02040503050406030204" pitchFamily="18" charset="0"/>
                                    <a:cs typeface="Times New Roman" panose="02020603050405020304" pitchFamily="18" charset="0"/>
                                  </a:rPr>
                                </m:ctrlPr>
                              </m:sSubPr>
                              <m:e>
                                <m:r>
                                  <a:rPr lang="en-US" sz="1600" i="1">
                                    <a:solidFill>
                                      <a:srgbClr val="002060"/>
                                    </a:solidFill>
                                    <a:latin typeface="Cambria Math" panose="02040503050406030204" pitchFamily="18" charset="0"/>
                                    <a:cs typeface="Times New Roman" panose="02020603050405020304" pitchFamily="18" charset="0"/>
                                  </a:rPr>
                                  <m:t>𝑋</m:t>
                                </m:r>
                              </m:e>
                              <m:sub>
                                <m:r>
                                  <a:rPr lang="en-US" sz="1600" i="1">
                                    <a:solidFill>
                                      <a:srgbClr val="002060"/>
                                    </a:solidFill>
                                    <a:latin typeface="Cambria Math" panose="02040503050406030204" pitchFamily="18" charset="0"/>
                                    <a:cs typeface="Times New Roman" panose="02020603050405020304" pitchFamily="18" charset="0"/>
                                  </a:rPr>
                                  <m:t>𝑖</m:t>
                                </m:r>
                              </m:sub>
                            </m:sSub>
                            <m:r>
                              <a:rPr lang="en-US" sz="1600" i="1">
                                <a:solidFill>
                                  <a:srgbClr val="002060"/>
                                </a:solidFill>
                                <a:latin typeface="Cambria Math" panose="02040503050406030204" pitchFamily="18" charset="0"/>
                                <a:cs typeface="Times New Roman" panose="02020603050405020304" pitchFamily="18" charset="0"/>
                              </a:rPr>
                              <m:t>−</m:t>
                            </m:r>
                            <m:acc>
                              <m:accPr>
                                <m:chr m:val="̅"/>
                                <m:ctrlPr>
                                  <a:rPr lang="en-US" sz="1600" i="1">
                                    <a:solidFill>
                                      <a:srgbClr val="002060"/>
                                    </a:solidFill>
                                    <a:latin typeface="Cambria Math" panose="02040503050406030204" pitchFamily="18" charset="0"/>
                                    <a:cs typeface="Times New Roman" panose="02020603050405020304" pitchFamily="18" charset="0"/>
                                  </a:rPr>
                                </m:ctrlPr>
                              </m:accPr>
                              <m:e>
                                <m:r>
                                  <a:rPr lang="en-US" sz="1600" i="1">
                                    <a:solidFill>
                                      <a:srgbClr val="002060"/>
                                    </a:solidFill>
                                    <a:latin typeface="Cambria Math" panose="02040503050406030204" pitchFamily="18" charset="0"/>
                                    <a:cs typeface="Times New Roman" panose="02020603050405020304" pitchFamily="18" charset="0"/>
                                  </a:rPr>
                                  <m:t>𝑋</m:t>
                                </m:r>
                              </m:e>
                            </m:acc>
                            <m:r>
                              <a:rPr lang="en-US" sz="1600" i="1">
                                <a:solidFill>
                                  <a:srgbClr val="002060"/>
                                </a:solidFill>
                                <a:latin typeface="Cambria Math" panose="02040503050406030204" pitchFamily="18" charset="0"/>
                                <a:cs typeface="Times New Roman" panose="02020603050405020304" pitchFamily="18" charset="0"/>
                              </a:rPr>
                              <m:t>)(</m:t>
                            </m:r>
                            <m:sSub>
                              <m:sSubPr>
                                <m:ctrlPr>
                                  <a:rPr lang="en-US" sz="1600" i="1">
                                    <a:solidFill>
                                      <a:srgbClr val="002060"/>
                                    </a:solidFill>
                                    <a:latin typeface="Cambria Math" panose="02040503050406030204" pitchFamily="18" charset="0"/>
                                    <a:cs typeface="Times New Roman" panose="02020603050405020304" pitchFamily="18" charset="0"/>
                                  </a:rPr>
                                </m:ctrlPr>
                              </m:sSubPr>
                              <m:e>
                                <m:r>
                                  <a:rPr lang="en-US" sz="1600" i="1">
                                    <a:solidFill>
                                      <a:srgbClr val="002060"/>
                                    </a:solidFill>
                                    <a:latin typeface="Cambria Math" panose="02040503050406030204" pitchFamily="18" charset="0"/>
                                    <a:cs typeface="Times New Roman" panose="02020603050405020304" pitchFamily="18" charset="0"/>
                                  </a:rPr>
                                  <m:t>𝑌</m:t>
                                </m:r>
                              </m:e>
                              <m:sub>
                                <m:r>
                                  <a:rPr lang="en-US" sz="1600" i="1">
                                    <a:solidFill>
                                      <a:srgbClr val="002060"/>
                                    </a:solidFill>
                                    <a:latin typeface="Cambria Math" panose="02040503050406030204" pitchFamily="18" charset="0"/>
                                    <a:cs typeface="Times New Roman" panose="02020603050405020304" pitchFamily="18" charset="0"/>
                                  </a:rPr>
                                  <m:t>𝑖</m:t>
                                </m:r>
                              </m:sub>
                            </m:sSub>
                            <m:r>
                              <a:rPr lang="en-US" sz="1600" i="1">
                                <a:solidFill>
                                  <a:srgbClr val="002060"/>
                                </a:solidFill>
                                <a:latin typeface="Cambria Math" panose="02040503050406030204" pitchFamily="18" charset="0"/>
                                <a:cs typeface="Times New Roman" panose="02020603050405020304" pitchFamily="18" charset="0"/>
                              </a:rPr>
                              <m:t>−</m:t>
                            </m:r>
                            <m:acc>
                              <m:accPr>
                                <m:chr m:val="̅"/>
                                <m:ctrlPr>
                                  <a:rPr lang="en-US" sz="1600" i="1">
                                    <a:solidFill>
                                      <a:srgbClr val="002060"/>
                                    </a:solidFill>
                                    <a:latin typeface="Cambria Math" panose="02040503050406030204" pitchFamily="18" charset="0"/>
                                    <a:cs typeface="Times New Roman" panose="02020603050405020304" pitchFamily="18" charset="0"/>
                                  </a:rPr>
                                </m:ctrlPr>
                              </m:accPr>
                              <m:e>
                                <m:r>
                                  <a:rPr lang="en-US" sz="1600" i="1">
                                    <a:solidFill>
                                      <a:srgbClr val="002060"/>
                                    </a:solidFill>
                                    <a:latin typeface="Cambria Math" panose="02040503050406030204" pitchFamily="18" charset="0"/>
                                    <a:cs typeface="Times New Roman" panose="02020603050405020304" pitchFamily="18" charset="0"/>
                                  </a:rPr>
                                  <m:t>𝑌</m:t>
                                </m:r>
                              </m:e>
                            </m:acc>
                            <m:r>
                              <a:rPr lang="en-US" sz="1600" i="1">
                                <a:solidFill>
                                  <a:srgbClr val="002060"/>
                                </a:solidFill>
                                <a:latin typeface="Cambria Math" panose="02040503050406030204" pitchFamily="18" charset="0"/>
                                <a:cs typeface="Times New Roman" panose="02020603050405020304" pitchFamily="18" charset="0"/>
                              </a:rPr>
                              <m:t>)</m:t>
                            </m:r>
                          </m:e>
                        </m:nary>
                      </m:num>
                      <m:den>
                        <m:rad>
                          <m:radPr>
                            <m:degHide m:val="on"/>
                            <m:ctrlPr>
                              <a:rPr lang="en-US" sz="1600" i="1">
                                <a:solidFill>
                                  <a:srgbClr val="002060"/>
                                </a:solidFill>
                                <a:latin typeface="Cambria Math" panose="02040503050406030204" pitchFamily="18" charset="0"/>
                              </a:rPr>
                            </m:ctrlPr>
                          </m:radPr>
                          <m:deg/>
                          <m:e>
                            <m:nary>
                              <m:naryPr>
                                <m:chr m:val="∑"/>
                                <m:subHide m:val="on"/>
                                <m:supHide m:val="on"/>
                                <m:ctrlPr>
                                  <a:rPr lang="en-US" sz="1600" i="1">
                                    <a:solidFill>
                                      <a:srgbClr val="002060"/>
                                    </a:solidFill>
                                    <a:latin typeface="Cambria Math" panose="02040503050406030204" pitchFamily="18" charset="0"/>
                                  </a:rPr>
                                </m:ctrlPr>
                              </m:naryPr>
                              <m:sub/>
                              <m:sup/>
                              <m:e>
                                <m:sSup>
                                  <m:sSupPr>
                                    <m:ctrlPr>
                                      <a:rPr lang="en-US" sz="1600" i="1">
                                        <a:solidFill>
                                          <a:srgbClr val="002060"/>
                                        </a:solidFill>
                                        <a:latin typeface="Cambria Math" panose="02040503050406030204" pitchFamily="18" charset="0"/>
                                      </a:rPr>
                                    </m:ctrlPr>
                                  </m:sSupPr>
                                  <m:e>
                                    <m:d>
                                      <m:dPr>
                                        <m:ctrlPr>
                                          <a:rPr lang="en-US" sz="1600" i="1">
                                            <a:solidFill>
                                              <a:srgbClr val="002060"/>
                                            </a:solidFill>
                                            <a:latin typeface="Cambria Math" panose="02040503050406030204" pitchFamily="18" charset="0"/>
                                          </a:rPr>
                                        </m:ctrlPr>
                                      </m:dPr>
                                      <m:e>
                                        <m:sSub>
                                          <m:sSubPr>
                                            <m:ctrlPr>
                                              <a:rPr lang="en-US" sz="1600" i="1">
                                                <a:solidFill>
                                                  <a:srgbClr val="002060"/>
                                                </a:solidFill>
                                                <a:latin typeface="Cambria Math" panose="02040503050406030204" pitchFamily="18" charset="0"/>
                                              </a:rPr>
                                            </m:ctrlPr>
                                          </m:sSubPr>
                                          <m:e>
                                            <m:r>
                                              <a:rPr lang="en-US" sz="1600" i="1">
                                                <a:solidFill>
                                                  <a:srgbClr val="002060"/>
                                                </a:solidFill>
                                                <a:latin typeface="Cambria Math" panose="02040503050406030204" pitchFamily="18" charset="0"/>
                                              </a:rPr>
                                              <m:t>𝑋</m:t>
                                            </m:r>
                                          </m:e>
                                          <m:sub>
                                            <m:r>
                                              <a:rPr lang="en-US" sz="1600" i="1">
                                                <a:solidFill>
                                                  <a:srgbClr val="002060"/>
                                                </a:solidFill>
                                                <a:latin typeface="Cambria Math" panose="02040503050406030204" pitchFamily="18" charset="0"/>
                                              </a:rPr>
                                              <m:t>𝑖</m:t>
                                            </m:r>
                                          </m:sub>
                                        </m:sSub>
                                        <m:r>
                                          <a:rPr lang="en-US" sz="1600" i="1">
                                            <a:solidFill>
                                              <a:srgbClr val="002060"/>
                                            </a:solidFill>
                                            <a:latin typeface="Cambria Math" panose="02040503050406030204" pitchFamily="18" charset="0"/>
                                          </a:rPr>
                                          <m:t>−</m:t>
                                        </m:r>
                                        <m:acc>
                                          <m:accPr>
                                            <m:chr m:val="̅"/>
                                            <m:ctrlPr>
                                              <a:rPr lang="en-US" sz="1600" i="1">
                                                <a:solidFill>
                                                  <a:srgbClr val="002060"/>
                                                </a:solidFill>
                                                <a:latin typeface="Cambria Math" panose="02040503050406030204" pitchFamily="18" charset="0"/>
                                              </a:rPr>
                                            </m:ctrlPr>
                                          </m:accPr>
                                          <m:e>
                                            <m:r>
                                              <a:rPr lang="en-US" sz="1600" i="1">
                                                <a:solidFill>
                                                  <a:srgbClr val="002060"/>
                                                </a:solidFill>
                                                <a:latin typeface="Cambria Math" panose="02040503050406030204" pitchFamily="18" charset="0"/>
                                              </a:rPr>
                                              <m:t>𝑋</m:t>
                                            </m:r>
                                          </m:e>
                                        </m:acc>
                                      </m:e>
                                    </m:d>
                                  </m:e>
                                  <m:sup>
                                    <m:r>
                                      <a:rPr lang="en-US" sz="1600" i="1">
                                        <a:solidFill>
                                          <a:srgbClr val="002060"/>
                                        </a:solidFill>
                                        <a:latin typeface="Cambria Math" panose="02040503050406030204" pitchFamily="18" charset="0"/>
                                      </a:rPr>
                                      <m:t>2</m:t>
                                    </m:r>
                                  </m:sup>
                                </m:sSup>
                              </m:e>
                            </m:nary>
                          </m:e>
                        </m:rad>
                        <m:rad>
                          <m:radPr>
                            <m:degHide m:val="on"/>
                            <m:ctrlPr>
                              <a:rPr lang="en-US" sz="1600" i="1">
                                <a:solidFill>
                                  <a:srgbClr val="002060"/>
                                </a:solidFill>
                                <a:latin typeface="Cambria Math" panose="02040503050406030204" pitchFamily="18" charset="0"/>
                              </a:rPr>
                            </m:ctrlPr>
                          </m:radPr>
                          <m:deg/>
                          <m:e>
                            <m:nary>
                              <m:naryPr>
                                <m:chr m:val="∑"/>
                                <m:subHide m:val="on"/>
                                <m:supHide m:val="on"/>
                                <m:ctrlPr>
                                  <a:rPr lang="en-US" sz="1600" i="1">
                                    <a:solidFill>
                                      <a:srgbClr val="002060"/>
                                    </a:solidFill>
                                    <a:latin typeface="Cambria Math" panose="02040503050406030204" pitchFamily="18" charset="0"/>
                                  </a:rPr>
                                </m:ctrlPr>
                              </m:naryPr>
                              <m:sub/>
                              <m:sup/>
                              <m:e>
                                <m:sSup>
                                  <m:sSupPr>
                                    <m:ctrlPr>
                                      <a:rPr lang="en-US" sz="1600" i="1">
                                        <a:solidFill>
                                          <a:srgbClr val="002060"/>
                                        </a:solidFill>
                                        <a:latin typeface="Cambria Math" panose="02040503050406030204" pitchFamily="18" charset="0"/>
                                      </a:rPr>
                                    </m:ctrlPr>
                                  </m:sSupPr>
                                  <m:e>
                                    <m:d>
                                      <m:dPr>
                                        <m:ctrlPr>
                                          <a:rPr lang="en-US" sz="1600" i="1">
                                            <a:solidFill>
                                              <a:srgbClr val="002060"/>
                                            </a:solidFill>
                                            <a:latin typeface="Cambria Math" panose="02040503050406030204" pitchFamily="18" charset="0"/>
                                          </a:rPr>
                                        </m:ctrlPr>
                                      </m:dPr>
                                      <m:e>
                                        <m:sSub>
                                          <m:sSubPr>
                                            <m:ctrlPr>
                                              <a:rPr lang="en-US" sz="1600" i="1">
                                                <a:solidFill>
                                                  <a:srgbClr val="002060"/>
                                                </a:solidFill>
                                                <a:latin typeface="Cambria Math" panose="02040503050406030204" pitchFamily="18" charset="0"/>
                                              </a:rPr>
                                            </m:ctrlPr>
                                          </m:sSubPr>
                                          <m:e>
                                            <m:r>
                                              <a:rPr lang="en-US" sz="1600" i="1">
                                                <a:solidFill>
                                                  <a:srgbClr val="002060"/>
                                                </a:solidFill>
                                                <a:latin typeface="Cambria Math" panose="02040503050406030204" pitchFamily="18" charset="0"/>
                                              </a:rPr>
                                              <m:t>𝑌</m:t>
                                            </m:r>
                                          </m:e>
                                          <m:sub>
                                            <m:r>
                                              <a:rPr lang="en-US" sz="1600" i="1">
                                                <a:solidFill>
                                                  <a:srgbClr val="002060"/>
                                                </a:solidFill>
                                                <a:latin typeface="Cambria Math" panose="02040503050406030204" pitchFamily="18" charset="0"/>
                                              </a:rPr>
                                              <m:t>𝑖</m:t>
                                            </m:r>
                                          </m:sub>
                                        </m:sSub>
                                        <m:r>
                                          <a:rPr lang="en-US" sz="1600" i="1">
                                            <a:solidFill>
                                              <a:srgbClr val="002060"/>
                                            </a:solidFill>
                                            <a:latin typeface="Cambria Math" panose="02040503050406030204" pitchFamily="18" charset="0"/>
                                          </a:rPr>
                                          <m:t>−</m:t>
                                        </m:r>
                                        <m:acc>
                                          <m:accPr>
                                            <m:chr m:val="̅"/>
                                            <m:ctrlPr>
                                              <a:rPr lang="en-US" sz="1600" i="1">
                                                <a:solidFill>
                                                  <a:srgbClr val="002060"/>
                                                </a:solidFill>
                                                <a:latin typeface="Cambria Math" panose="02040503050406030204" pitchFamily="18" charset="0"/>
                                              </a:rPr>
                                            </m:ctrlPr>
                                          </m:accPr>
                                          <m:e>
                                            <m:r>
                                              <a:rPr lang="en-US" sz="1600" i="1">
                                                <a:solidFill>
                                                  <a:srgbClr val="002060"/>
                                                </a:solidFill>
                                                <a:latin typeface="Cambria Math" panose="02040503050406030204" pitchFamily="18" charset="0"/>
                                              </a:rPr>
                                              <m:t>𝑌</m:t>
                                            </m:r>
                                          </m:e>
                                        </m:acc>
                                      </m:e>
                                    </m:d>
                                  </m:e>
                                  <m:sup>
                                    <m:r>
                                      <a:rPr lang="en-US" sz="1600" i="1">
                                        <a:solidFill>
                                          <a:srgbClr val="002060"/>
                                        </a:solidFill>
                                        <a:latin typeface="Cambria Math" panose="02040503050406030204" pitchFamily="18" charset="0"/>
                                      </a:rPr>
                                      <m:t>2</m:t>
                                    </m:r>
                                  </m:sup>
                                </m:sSup>
                              </m:e>
                            </m:nary>
                          </m:e>
                        </m:rad>
                      </m:den>
                    </m:f>
                  </m:oMath>
                </a14:m>
                <a:r>
                  <a:rPr lang="en-IN" sz="1600" dirty="0">
                    <a:solidFill>
                      <a:srgbClr val="002060"/>
                    </a:solidFill>
                  </a:rPr>
                  <a:t> = </a:t>
                </a:r>
                <a:r>
                  <a:rPr lang="en-IN" sz="1600" b="1" dirty="0">
                    <a:solidFill>
                      <a:srgbClr val="002060"/>
                    </a:solidFill>
                    <a:latin typeface="Times New Roman" pitchFamily="18" charset="0"/>
                    <a:cs typeface="Times New Roman" pitchFamily="18" charset="0"/>
                  </a:rPr>
                  <a:t>0.82</a:t>
                </a:r>
                <a:endParaRPr lang="en-US" sz="1600" b="1" dirty="0">
                  <a:solidFill>
                    <a:srgbClr val="002060"/>
                  </a:solidFill>
                </a:endParaRPr>
              </a:p>
            </p:txBody>
          </p:sp>
        </mc:Choice>
        <mc:Fallback xmlns="">
          <p:sp>
            <p:nvSpPr>
              <p:cNvPr id="11" name="Rectangle 10">
                <a:extLst>
                  <a:ext uri="{FF2B5EF4-FFF2-40B4-BE49-F238E27FC236}">
                    <a16:creationId xmlns:a16="http://schemas.microsoft.com/office/drawing/2014/main" id="{1ACFBEDF-C83C-41E1-8129-13A75FC7844B}"/>
                  </a:ext>
                </a:extLst>
              </p:cNvPr>
              <p:cNvSpPr>
                <a:spLocks noRot="1" noChangeAspect="1" noMove="1" noResize="1" noEditPoints="1" noAdjustHandles="1" noChangeArrowheads="1" noChangeShapeType="1" noTextEdit="1"/>
              </p:cNvSpPr>
              <p:nvPr/>
            </p:nvSpPr>
            <p:spPr>
              <a:xfrm>
                <a:off x="4869680" y="2085647"/>
                <a:ext cx="4085900" cy="3252698"/>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14" name="Rectangle 13">
            <a:extLst>
              <a:ext uri="{FF2B5EF4-FFF2-40B4-BE49-F238E27FC236}">
                <a16:creationId xmlns:a16="http://schemas.microsoft.com/office/drawing/2014/main" id="{3496C599-96D0-4F32-A6FF-075EBEE55956}"/>
              </a:ext>
            </a:extLst>
          </p:cNvPr>
          <p:cNvSpPr/>
          <p:nvPr/>
        </p:nvSpPr>
        <p:spPr>
          <a:xfrm>
            <a:off x="4869681" y="1674760"/>
            <a:ext cx="4085899" cy="283042"/>
          </a:xfrm>
          <a:prstGeom prst="rect">
            <a:avLst/>
          </a:prstGeom>
        </p:spPr>
        <p:style>
          <a:lnRef idx="0">
            <a:schemeClr val="accent5"/>
          </a:lnRef>
          <a:fillRef idx="3">
            <a:schemeClr val="accent5"/>
          </a:fillRef>
          <a:effectRef idx="3">
            <a:schemeClr val="accent5"/>
          </a:effectRef>
          <a:fontRef idx="minor">
            <a:schemeClr val="lt1"/>
          </a:fontRef>
        </p:style>
        <p:txBody>
          <a:bodyPr wrap="square" anchor="ctr">
            <a:noAutofit/>
          </a:bodyPr>
          <a:lstStyle/>
          <a:p>
            <a:pPr algn="ctr"/>
            <a:r>
              <a:rPr lang="en-US" sz="1843" dirty="0"/>
              <a:t>For the given data</a:t>
            </a:r>
            <a:endParaRPr lang="en-IN" sz="1843" dirty="0"/>
          </a:p>
        </p:txBody>
      </p:sp>
      <p:sp>
        <p:nvSpPr>
          <p:cNvPr id="20" name="Rectangle 19">
            <a:extLst>
              <a:ext uri="{FF2B5EF4-FFF2-40B4-BE49-F238E27FC236}">
                <a16:creationId xmlns:a16="http://schemas.microsoft.com/office/drawing/2014/main" id="{A0538844-EE8A-4537-A713-AFF5DD049553}"/>
              </a:ext>
            </a:extLst>
          </p:cNvPr>
          <p:cNvSpPr/>
          <p:nvPr/>
        </p:nvSpPr>
        <p:spPr>
          <a:xfrm>
            <a:off x="583737" y="5710026"/>
            <a:ext cx="8309677" cy="646331"/>
          </a:xfrm>
          <a:prstGeom prst="rect">
            <a:avLst/>
          </a:prstGeom>
          <a:ln>
            <a:noFill/>
          </a:ln>
          <a:effectLst>
            <a:outerShdw blurRad="50800" dist="38100" dir="5400000" algn="t"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wrap="square">
            <a:spAutoFit/>
          </a:bodyPr>
          <a:lstStyle/>
          <a:p>
            <a:r>
              <a:rPr lang="en-US" b="1" dirty="0">
                <a:solidFill>
                  <a:schemeClr val="tx1"/>
                </a:solidFill>
              </a:rPr>
              <a:t>Conclusion: </a:t>
            </a:r>
            <a:r>
              <a:rPr lang="en-US" dirty="0">
                <a:solidFill>
                  <a:schemeClr val="tx1"/>
                </a:solidFill>
              </a:rPr>
              <a:t>The sample’s correlation coefficient indicates a strong positive correlation between Gestational Age and Birth Weight.</a:t>
            </a:r>
            <a:endParaRPr lang="en-IN" dirty="0">
              <a:solidFill>
                <a:schemeClr val="tx1"/>
              </a:solidFill>
            </a:endParaRPr>
          </a:p>
        </p:txBody>
      </p:sp>
      <p:pic>
        <p:nvPicPr>
          <p:cNvPr id="2" name="Picture 1" descr="BirthWgtTable.png">
            <a:extLst>
              <a:ext uri="{FF2B5EF4-FFF2-40B4-BE49-F238E27FC236}">
                <a16:creationId xmlns:a16="http://schemas.microsoft.com/office/drawing/2014/main" id="{8C180690-04FF-2279-6F1B-0C4F2B2F55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19919" y="1674760"/>
            <a:ext cx="4271890" cy="3753762"/>
          </a:xfrm>
          <a:prstGeom prst="rect">
            <a:avLst/>
          </a:prstGeom>
          <a:noFill/>
          <a:ln>
            <a:noFill/>
          </a:ln>
          <a:effectLst>
            <a:outerShdw blurRad="50800" dist="38100" dir="5400000" algn="t" rotWithShape="0">
              <a:prstClr val="black">
                <a:alpha val="40000"/>
              </a:prstClr>
            </a:outerShdw>
          </a:effectLst>
        </p:spPr>
      </p:pic>
      <p:sp>
        <p:nvSpPr>
          <p:cNvPr id="3" name="Date Placeholder 2">
            <a:extLst>
              <a:ext uri="{FF2B5EF4-FFF2-40B4-BE49-F238E27FC236}">
                <a16:creationId xmlns:a16="http://schemas.microsoft.com/office/drawing/2014/main" id="{455D2568-F7B5-0B0C-CC83-31FA796C322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242BDFBF-BE10-03E4-5003-FCE72E46216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8890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500"/>
                                        <p:tgtEl>
                                          <p:spTgt spid="11">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animEffect transition="in" filter="fade">
                                      <p:cBhvr>
                                        <p:cTn id="15" dur="500"/>
                                        <p:tgtEl>
                                          <p:spTgt spid="11">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xEl>
                                              <p:pRg st="5" end="5"/>
                                            </p:txEl>
                                          </p:spTgt>
                                        </p:tgtEl>
                                        <p:attrNameLst>
                                          <p:attrName>style.visibility</p:attrName>
                                        </p:attrNameLst>
                                      </p:cBhvr>
                                      <p:to>
                                        <p:strVal val="visible"/>
                                      </p:to>
                                    </p:set>
                                    <p:animEffect transition="in" filter="fade">
                                      <p:cBhvr>
                                        <p:cTn id="20" dur="500"/>
                                        <p:tgtEl>
                                          <p:spTgt spid="11">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animEffect transition="in" filter="fade">
                                      <p:cBhvr>
                                        <p:cTn id="25" dur="500"/>
                                        <p:tgtEl>
                                          <p:spTgt spid="11">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xEl>
                                              <p:pRg st="9" end="9"/>
                                            </p:txEl>
                                          </p:spTgt>
                                        </p:tgtEl>
                                        <p:attrNameLst>
                                          <p:attrName>style.visibility</p:attrName>
                                        </p:attrNameLst>
                                      </p:cBhvr>
                                      <p:to>
                                        <p:strVal val="visible"/>
                                      </p:to>
                                    </p:set>
                                    <p:animEffect transition="in" filter="fade">
                                      <p:cBhvr>
                                        <p:cTn id="30" dur="500"/>
                                        <p:tgtEl>
                                          <p:spTgt spid="11">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50443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Significance Test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32</a:t>
            </a:fld>
            <a:endParaRPr lang="en-US" altLang="en-US" sz="921">
              <a:solidFill>
                <a:srgbClr val="898989"/>
              </a:solidFill>
            </a:endParaRPr>
          </a:p>
        </p:txBody>
      </p:sp>
      <p:cxnSp>
        <p:nvCxnSpPr>
          <p:cNvPr id="7" name="Straight Connector 6"/>
          <p:cNvCxnSpPr/>
          <p:nvPr/>
        </p:nvCxnSpPr>
        <p:spPr>
          <a:xfrm>
            <a:off x="337647" y="1183886"/>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2A4918D1-8BC8-4EC2-B31B-C3DC53E8989F}"/>
                  </a:ext>
                </a:extLst>
              </p:cNvPr>
              <p:cNvSpPr/>
              <p:nvPr/>
            </p:nvSpPr>
            <p:spPr>
              <a:xfrm>
                <a:off x="337647" y="2025185"/>
                <a:ext cx="7775643" cy="3648925"/>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pPr marL="263279" indent="-263279" algn="just">
                  <a:buBlip>
                    <a:blip r:embed="rId2"/>
                  </a:buBlip>
                </a:pPr>
                <a:r>
                  <a:rPr lang="en-US" dirty="0">
                    <a:solidFill>
                      <a:schemeClr val="tx1"/>
                    </a:solidFill>
                    <a:cs typeface="Times New Roman" panose="02020603050405020304" pitchFamily="18" charset="0"/>
                  </a:rPr>
                  <a:t>Say we have an n sized sample data with two variables </a:t>
                </a:r>
                <a14:m>
                  <m:oMath xmlns:m="http://schemas.openxmlformats.org/officeDocument/2006/math">
                    <m:r>
                      <m:rPr>
                        <m:sty m:val="p"/>
                      </m:rPr>
                      <a:rPr lang="en-US" dirty="0">
                        <a:solidFill>
                          <a:srgbClr val="002060"/>
                        </a:solidFill>
                        <a:latin typeface="Cambria Math" panose="02040503050406030204" pitchFamily="18" charset="0"/>
                        <a:cs typeface="Times New Roman" panose="02020603050405020304" pitchFamily="18" charset="0"/>
                      </a:rPr>
                      <m:t>x</m:t>
                    </m:r>
                  </m:oMath>
                </a14:m>
                <a:r>
                  <a:rPr lang="en-US" dirty="0">
                    <a:solidFill>
                      <a:schemeClr val="tx1"/>
                    </a:solidFill>
                    <a:cs typeface="Times New Roman" panose="02020603050405020304" pitchFamily="18" charset="0"/>
                  </a:rPr>
                  <a:t> and </a:t>
                </a:r>
                <a14:m>
                  <m:oMath xmlns:m="http://schemas.openxmlformats.org/officeDocument/2006/math">
                    <m:r>
                      <m:rPr>
                        <m:sty m:val="p"/>
                      </m:rPr>
                      <a:rPr lang="en-US" dirty="0">
                        <a:solidFill>
                          <a:srgbClr val="002060"/>
                        </a:solidFill>
                        <a:latin typeface="Cambria Math" panose="02040503050406030204" pitchFamily="18" charset="0"/>
                        <a:cs typeface="Times New Roman" panose="02020603050405020304" pitchFamily="18" charset="0"/>
                      </a:rPr>
                      <m:t>y</m:t>
                    </m:r>
                  </m:oMath>
                </a14:m>
                <a:r>
                  <a:rPr lang="en-US" dirty="0">
                    <a:solidFill>
                      <a:schemeClr val="tx1"/>
                    </a:solidFill>
                    <a:cs typeface="Times New Roman" panose="02020603050405020304" pitchFamily="18" charset="0"/>
                  </a:rPr>
                  <a:t>.</a:t>
                </a:r>
              </a:p>
              <a:p>
                <a:pPr algn="just"/>
                <a:endParaRPr lang="en-US" dirty="0">
                  <a:solidFill>
                    <a:schemeClr val="tx1"/>
                  </a:solidFill>
                  <a:cs typeface="Times New Roman" panose="02020603050405020304" pitchFamily="18" charset="0"/>
                </a:endParaRPr>
              </a:p>
              <a:p>
                <a:pPr marL="263279" indent="-263279" algn="just">
                  <a:buBlip>
                    <a:blip r:embed="rId2"/>
                  </a:buBlip>
                </a:pPr>
                <a:r>
                  <a:rPr lang="en-US" dirty="0">
                    <a:solidFill>
                      <a:schemeClr val="tx1"/>
                    </a:solidFill>
                    <a:cs typeface="Times New Roman" panose="02020603050405020304" pitchFamily="18" charset="0"/>
                  </a:rPr>
                  <a:t>The sample correlation coefficient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𝑟</m:t>
                    </m:r>
                  </m:oMath>
                </a14:m>
                <a:r>
                  <a:rPr lang="en-US" dirty="0">
                    <a:solidFill>
                      <a:schemeClr val="tx1"/>
                    </a:solidFill>
                    <a:cs typeface="Times New Roman" panose="02020603050405020304" pitchFamily="18" charset="0"/>
                  </a:rPr>
                  <a:t>) between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𝑥</m:t>
                    </m:r>
                  </m:oMath>
                </a14:m>
                <a:r>
                  <a:rPr lang="en-US" i="1" dirty="0">
                    <a:solidFill>
                      <a:schemeClr val="tx1"/>
                    </a:solidFill>
                    <a:cs typeface="Times New Roman" panose="02020603050405020304" pitchFamily="18" charset="0"/>
                  </a:rPr>
                  <a:t> </a:t>
                </a:r>
                <a:r>
                  <a:rPr lang="en-US" dirty="0">
                    <a:solidFill>
                      <a:schemeClr val="tx1"/>
                    </a:solidFill>
                    <a:cs typeface="Times New Roman" panose="02020603050405020304" pitchFamily="18" charset="0"/>
                  </a:rPr>
                  <a:t>and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𝑦</m:t>
                    </m:r>
                  </m:oMath>
                </a14:m>
                <a:r>
                  <a:rPr lang="en-US" dirty="0">
                    <a:solidFill>
                      <a:schemeClr val="tx1"/>
                    </a:solidFill>
                    <a:cs typeface="Times New Roman" panose="02020603050405020304" pitchFamily="18" charset="0"/>
                  </a:rPr>
                  <a:t> is known</a:t>
                </a:r>
              </a:p>
              <a:p>
                <a:pPr algn="just"/>
                <a:endParaRPr lang="en-US" dirty="0">
                  <a:solidFill>
                    <a:schemeClr val="tx1"/>
                  </a:solidFill>
                  <a:cs typeface="Times New Roman" panose="02020603050405020304" pitchFamily="18" charset="0"/>
                </a:endParaRPr>
              </a:p>
              <a:p>
                <a:pPr marL="263279" indent="-263279" algn="just">
                  <a:buBlip>
                    <a:blip r:embed="rId2"/>
                  </a:buBlip>
                </a:pPr>
                <a:r>
                  <a:rPr lang="en-US" dirty="0">
                    <a:solidFill>
                      <a:schemeClr val="tx1"/>
                    </a:solidFill>
                    <a:cs typeface="Times New Roman" panose="02020603050405020304" pitchFamily="18" charset="0"/>
                  </a:rPr>
                  <a:t>The population correlation coefficient</a:t>
                </a:r>
                <a14:m>
                  <m:oMath xmlns:m="http://schemas.openxmlformats.org/officeDocument/2006/math">
                    <m:r>
                      <a:rPr lang="en-US" dirty="0">
                        <a:solidFill>
                          <a:schemeClr val="tx1"/>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𝜌</m:t>
                    </m:r>
                    <m:r>
                      <a:rPr lang="en-US" dirty="0">
                        <a:solidFill>
                          <a:schemeClr val="tx1"/>
                        </a:solidFill>
                        <a:latin typeface="Cambria Math" panose="02040503050406030204" pitchFamily="18" charset="0"/>
                        <a:cs typeface="Times New Roman" panose="02020603050405020304" pitchFamily="18" charset="0"/>
                      </a:rPr>
                      <m:t> </m:t>
                    </m:r>
                  </m:oMath>
                </a14:m>
                <a:r>
                  <a:rPr lang="en-US" dirty="0">
                    <a:solidFill>
                      <a:schemeClr val="tx1"/>
                    </a:solidFill>
                    <a:cs typeface="Times New Roman" panose="02020603050405020304" pitchFamily="18" charset="0"/>
                  </a:rPr>
                  <a:t>between</a:t>
                </a:r>
                <a14:m>
                  <m:oMath xmlns:m="http://schemas.openxmlformats.org/officeDocument/2006/math">
                    <m:r>
                      <a:rPr lang="en-US" dirty="0">
                        <a:solidFill>
                          <a:schemeClr val="tx1"/>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𝑥</m:t>
                    </m:r>
                    <m:r>
                      <a:rPr lang="en-US" dirty="0">
                        <a:solidFill>
                          <a:schemeClr val="tx1"/>
                        </a:solidFill>
                        <a:latin typeface="Cambria Math" panose="02040503050406030204" pitchFamily="18" charset="0"/>
                        <a:cs typeface="Times New Roman" panose="02020603050405020304" pitchFamily="18" charset="0"/>
                      </a:rPr>
                      <m:t> </m:t>
                    </m:r>
                  </m:oMath>
                </a14:m>
                <a:r>
                  <a:rPr lang="en-US" dirty="0">
                    <a:solidFill>
                      <a:schemeClr val="tx1"/>
                    </a:solidFill>
                    <a:cs typeface="Times New Roman" panose="02020603050405020304" pitchFamily="18" charset="0"/>
                  </a:rPr>
                  <a:t>and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𝑦</m:t>
                    </m:r>
                  </m:oMath>
                </a14:m>
                <a:r>
                  <a:rPr lang="en-US" dirty="0">
                    <a:solidFill>
                      <a:schemeClr val="tx1"/>
                    </a:solidFill>
                    <a:cs typeface="Times New Roman" panose="02020603050405020304" pitchFamily="18" charset="0"/>
                  </a:rPr>
                  <a:t> is unknown</a:t>
                </a:r>
              </a:p>
              <a:p>
                <a:pPr algn="just"/>
                <a:endParaRPr lang="en-US" dirty="0">
                  <a:solidFill>
                    <a:schemeClr val="tx1"/>
                  </a:solidFill>
                  <a:cs typeface="Times New Roman" panose="02020603050405020304" pitchFamily="18" charset="0"/>
                </a:endParaRPr>
              </a:p>
              <a:p>
                <a:pPr marL="263279" indent="-263279" algn="just">
                  <a:buBlip>
                    <a:blip r:embed="rId2"/>
                  </a:buBlip>
                </a:pPr>
                <a:r>
                  <a:rPr lang="en-US" dirty="0">
                    <a:solidFill>
                      <a:schemeClr val="tx1"/>
                    </a:solidFill>
                    <a:cs typeface="Times New Roman" panose="02020603050405020304" pitchFamily="18" charset="0"/>
                  </a:rPr>
                  <a:t> </a:t>
                </a:r>
                <a:r>
                  <a:rPr lang="en-US" b="1" dirty="0">
                    <a:solidFill>
                      <a:srgbClr val="7030A0"/>
                    </a:solidFill>
                    <a:cs typeface="Times New Roman" panose="02020603050405020304" pitchFamily="18" charset="0"/>
                  </a:rPr>
                  <a:t>Goal: </a:t>
                </a:r>
                <a:r>
                  <a:rPr lang="en-US" dirty="0">
                    <a:solidFill>
                      <a:schemeClr val="tx1"/>
                    </a:solidFill>
                    <a:cs typeface="Times New Roman" panose="02020603050405020304" pitchFamily="18" charset="0"/>
                  </a:rPr>
                  <a:t>We want to make an inference about the value of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𝜌</m:t>
                    </m:r>
                  </m:oMath>
                </a14:m>
                <a:r>
                  <a:rPr lang="en-US" dirty="0">
                    <a:solidFill>
                      <a:schemeClr val="tx1"/>
                    </a:solidFill>
                    <a:cs typeface="Times New Roman" panose="02020603050405020304" pitchFamily="18" charset="0"/>
                  </a:rPr>
                  <a:t> based on </a:t>
                </a:r>
                <a14:m>
                  <m:oMath xmlns:m="http://schemas.openxmlformats.org/officeDocument/2006/math">
                    <m:r>
                      <a:rPr lang="en-US" i="1" dirty="0">
                        <a:solidFill>
                          <a:srgbClr val="002060"/>
                        </a:solidFill>
                        <a:latin typeface="Cambria Math" panose="02040503050406030204" pitchFamily="18" charset="0"/>
                        <a:cs typeface="Times New Roman" panose="02020603050405020304" pitchFamily="18" charset="0"/>
                      </a:rPr>
                      <m:t>𝑟</m:t>
                    </m:r>
                  </m:oMath>
                </a14:m>
                <a:endParaRPr lang="en-US" i="1" dirty="0">
                  <a:solidFill>
                    <a:schemeClr val="tx1"/>
                  </a:solidFill>
                  <a:cs typeface="Times New Roman" panose="02020603050405020304" pitchFamily="18" charset="0"/>
                </a:endParaRPr>
              </a:p>
              <a:p>
                <a:pPr algn="ctr"/>
                <a:endParaRPr lang="en-US" dirty="0">
                  <a:solidFill>
                    <a:schemeClr val="tx1"/>
                  </a:solidFill>
                  <a:cs typeface="Times New Roman" panose="02020603050405020304" pitchFamily="18" charset="0"/>
                </a:endParaRPr>
              </a:p>
              <a:p>
                <a:pPr algn="ctr"/>
                <a:r>
                  <a:rPr lang="en-US" dirty="0">
                    <a:solidFill>
                      <a:srgbClr val="002060"/>
                    </a:solidFill>
                    <a:cs typeface="Times New Roman" panose="02020603050405020304" pitchFamily="18" charset="0"/>
                  </a:rPr>
                  <a:t>Null hypothesis </a:t>
                </a:r>
                <a14:m>
                  <m:oMath xmlns:m="http://schemas.openxmlformats.org/officeDocument/2006/math">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𝐻</m:t>
                        </m:r>
                      </m:e>
                      <m:sub>
                        <m:r>
                          <a:rPr lang="en-US" i="1" dirty="0">
                            <a:solidFill>
                              <a:srgbClr val="002060"/>
                            </a:solidFill>
                            <a:latin typeface="Cambria Math" panose="02040503050406030204" pitchFamily="18" charset="0"/>
                            <a:cs typeface="Times New Roman" panose="02020603050405020304" pitchFamily="18" charset="0"/>
                          </a:rPr>
                          <m:t>0</m:t>
                        </m:r>
                      </m:sub>
                    </m:sSub>
                    <m:r>
                      <a:rPr lang="en-US" i="1"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𝜌</m:t>
                    </m:r>
                    <m:r>
                      <a:rPr lang="en-US" i="1" dirty="0">
                        <a:solidFill>
                          <a:srgbClr val="002060"/>
                        </a:solidFill>
                        <a:latin typeface="Cambria Math" panose="02040503050406030204" pitchFamily="18" charset="0"/>
                        <a:cs typeface="Times New Roman" panose="02020603050405020304" pitchFamily="18" charset="0"/>
                      </a:rPr>
                      <m:t> =</m:t>
                    </m:r>
                    <m:r>
                      <a:rPr lang="en-US" b="0" i="1" dirty="0" smtClean="0">
                        <a:solidFill>
                          <a:srgbClr val="002060"/>
                        </a:solidFill>
                        <a:latin typeface="Cambria Math" panose="02040503050406030204" pitchFamily="18" charset="0"/>
                        <a:cs typeface="Times New Roman" panose="02020603050405020304" pitchFamily="18" charset="0"/>
                      </a:rPr>
                      <m:t>𝑟</m:t>
                    </m:r>
                  </m:oMath>
                </a14:m>
                <a:endParaRPr lang="en-US" i="1" dirty="0">
                  <a:solidFill>
                    <a:srgbClr val="002060"/>
                  </a:solidFill>
                  <a:cs typeface="Times New Roman" panose="02020603050405020304" pitchFamily="18" charset="0"/>
                </a:endParaRPr>
              </a:p>
              <a:p>
                <a:pPr algn="ctr"/>
                <a:endParaRPr lang="en-US" dirty="0">
                  <a:solidFill>
                    <a:srgbClr val="002060"/>
                  </a:solidFill>
                  <a:cs typeface="Times New Roman" panose="02020603050405020304" pitchFamily="18" charset="0"/>
                </a:endParaRPr>
              </a:p>
              <a:p>
                <a:pPr algn="ctr"/>
                <a:r>
                  <a:rPr lang="en-US" dirty="0">
                    <a:solidFill>
                      <a:srgbClr val="002060"/>
                    </a:solidFill>
                    <a:cs typeface="Times New Roman" panose="02020603050405020304" pitchFamily="18" charset="0"/>
                  </a:rPr>
                  <a:t>Alternative hypothesis </a:t>
                </a:r>
                <a14:m>
                  <m:oMath xmlns:m="http://schemas.openxmlformats.org/officeDocument/2006/math">
                    <m:sSub>
                      <m:sSubPr>
                        <m:ctrlPr>
                          <a:rPr lang="en-US" i="1" dirty="0">
                            <a:solidFill>
                              <a:srgbClr val="002060"/>
                            </a:solidFill>
                            <a:latin typeface="Cambria Math" panose="02040503050406030204" pitchFamily="18" charset="0"/>
                            <a:cs typeface="Times New Roman" panose="02020603050405020304" pitchFamily="18" charset="0"/>
                          </a:rPr>
                        </m:ctrlPr>
                      </m:sSubPr>
                      <m:e>
                        <m:r>
                          <a:rPr lang="en-US" i="1" dirty="0">
                            <a:solidFill>
                              <a:srgbClr val="002060"/>
                            </a:solidFill>
                            <a:latin typeface="Cambria Math" panose="02040503050406030204" pitchFamily="18" charset="0"/>
                            <a:cs typeface="Times New Roman" panose="02020603050405020304" pitchFamily="18" charset="0"/>
                          </a:rPr>
                          <m:t>𝐻</m:t>
                        </m:r>
                      </m:e>
                      <m:sub>
                        <m:r>
                          <a:rPr lang="en-US" i="1" dirty="0">
                            <a:solidFill>
                              <a:srgbClr val="002060"/>
                            </a:solidFill>
                            <a:latin typeface="Cambria Math" panose="02040503050406030204" pitchFamily="18" charset="0"/>
                            <a:cs typeface="Times New Roman" panose="02020603050405020304" pitchFamily="18" charset="0"/>
                          </a:rPr>
                          <m:t>1</m:t>
                        </m:r>
                      </m:sub>
                    </m:sSub>
                    <m:r>
                      <a:rPr lang="en-US" i="1" dirty="0">
                        <a:solidFill>
                          <a:srgbClr val="002060"/>
                        </a:solidFill>
                        <a:latin typeface="Cambria Math" panose="02040503050406030204" pitchFamily="18" charset="0"/>
                        <a:cs typeface="Times New Roman" panose="02020603050405020304" pitchFamily="18" charset="0"/>
                      </a:rPr>
                      <m:t>: </m:t>
                    </m:r>
                    <m:r>
                      <a:rPr lang="en-US" i="1" dirty="0">
                        <a:solidFill>
                          <a:srgbClr val="002060"/>
                        </a:solidFill>
                        <a:latin typeface="Cambria Math" panose="02040503050406030204" pitchFamily="18" charset="0"/>
                        <a:cs typeface="Times New Roman" panose="02020603050405020304" pitchFamily="18" charset="0"/>
                      </a:rPr>
                      <m:t>𝜌</m:t>
                    </m:r>
                    <m:r>
                      <a:rPr lang="en-US" i="1" dirty="0">
                        <a:solidFill>
                          <a:srgbClr val="002060"/>
                        </a:solidFill>
                        <a:latin typeface="Cambria Math" panose="02040503050406030204" pitchFamily="18" charset="0"/>
                        <a:cs typeface="Times New Roman" panose="02020603050405020304" pitchFamily="18" charset="0"/>
                      </a:rPr>
                      <m:t> ≠</m:t>
                    </m:r>
                    <m:r>
                      <a:rPr lang="en-US" b="0" i="1" dirty="0" smtClean="0">
                        <a:solidFill>
                          <a:srgbClr val="002060"/>
                        </a:solidFill>
                        <a:latin typeface="Cambria Math" panose="02040503050406030204" pitchFamily="18" charset="0"/>
                        <a:cs typeface="Times New Roman" panose="02020603050405020304" pitchFamily="18" charset="0"/>
                      </a:rPr>
                      <m:t>𝑟</m:t>
                    </m:r>
                  </m:oMath>
                </a14:m>
                <a:endParaRPr lang="en-US" i="1" dirty="0">
                  <a:solidFill>
                    <a:srgbClr val="002060"/>
                  </a:solidFill>
                  <a:cs typeface="Times New Roman" panose="02020603050405020304" pitchFamily="18" charset="0"/>
                </a:endParaRPr>
              </a:p>
            </p:txBody>
          </p:sp>
        </mc:Choice>
        <mc:Fallback xmlns="">
          <p:sp>
            <p:nvSpPr>
              <p:cNvPr id="9" name="Rectangle 8">
                <a:extLst>
                  <a:ext uri="{FF2B5EF4-FFF2-40B4-BE49-F238E27FC236}">
                    <a16:creationId xmlns:a16="http://schemas.microsoft.com/office/drawing/2014/main" id="{2A4918D1-8BC8-4EC2-B31B-C3DC53E8989F}"/>
                  </a:ext>
                </a:extLst>
              </p:cNvPr>
              <p:cNvSpPr>
                <a:spLocks noRot="1" noChangeAspect="1" noMove="1" noResize="1" noEditPoints="1" noAdjustHandles="1" noChangeArrowheads="1" noChangeShapeType="1" noTextEdit="1"/>
              </p:cNvSpPr>
              <p:nvPr/>
            </p:nvSpPr>
            <p:spPr>
              <a:xfrm>
                <a:off x="337647" y="2025185"/>
                <a:ext cx="7775643" cy="3648925"/>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6" name="Rectangle 5">
            <a:extLst>
              <a:ext uri="{FF2B5EF4-FFF2-40B4-BE49-F238E27FC236}">
                <a16:creationId xmlns:a16="http://schemas.microsoft.com/office/drawing/2014/main" id="{B2D3749C-1D1C-4401-B3EA-BB3A2AD710AB}"/>
              </a:ext>
            </a:extLst>
          </p:cNvPr>
          <p:cNvSpPr/>
          <p:nvPr/>
        </p:nvSpPr>
        <p:spPr>
          <a:xfrm>
            <a:off x="337648" y="1617776"/>
            <a:ext cx="7775642" cy="369332"/>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dirty="0"/>
              <a:t>Definition : Karl Pearson’s correlation coefficient</a:t>
            </a:r>
          </a:p>
        </p:txBody>
      </p:sp>
      <p:sp>
        <p:nvSpPr>
          <p:cNvPr id="2" name="Date Placeholder 1">
            <a:extLst>
              <a:ext uri="{FF2B5EF4-FFF2-40B4-BE49-F238E27FC236}">
                <a16:creationId xmlns:a16="http://schemas.microsoft.com/office/drawing/2014/main" id="{C485B335-19E7-5FDD-3B05-70ACB084183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8807AFA0-7690-801B-5D72-C64A3920577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672101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57056"/>
            <a:ext cx="8617932" cy="436382"/>
          </a:xfrm>
        </p:spPr>
        <p:txBody>
          <a:bodyPr>
            <a:noAutofit/>
          </a:bodyPr>
          <a:lstStyle/>
          <a:p>
            <a:r>
              <a:rPr lang="en-US" altLang="en-US" sz="3600" b="1" dirty="0">
                <a:solidFill>
                  <a:srgbClr val="C00000"/>
                </a:solidFill>
                <a:latin typeface="Times New Roman" panose="02020603050405020304" pitchFamily="18" charset="0"/>
                <a:cs typeface="Times New Roman" panose="02020603050405020304" pitchFamily="18" charset="0"/>
              </a:rPr>
              <a:t>Karl Pearson’s Coefficient of Correlation</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33</a:t>
            </a:fld>
            <a:endParaRPr lang="en-US" altLang="en-US" sz="921">
              <a:solidFill>
                <a:srgbClr val="898989"/>
              </a:solidFill>
            </a:endParaRPr>
          </a:p>
        </p:txBody>
      </p:sp>
      <p:cxnSp>
        <p:nvCxnSpPr>
          <p:cNvPr id="7" name="Straight Connector 6"/>
          <p:cNvCxnSpPr/>
          <p:nvPr/>
        </p:nvCxnSpPr>
        <p:spPr>
          <a:xfrm>
            <a:off x="337648" y="1056565"/>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29B1097-7FC0-479D-BE8F-B9EF547BAA79}"/>
                  </a:ext>
                </a:extLst>
              </p:cNvPr>
              <p:cNvSpPr/>
              <p:nvPr/>
            </p:nvSpPr>
            <p:spPr>
              <a:xfrm>
                <a:off x="337647" y="1960807"/>
                <a:ext cx="8320216" cy="4232421"/>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oAutofit/>
              </a:bodyPr>
              <a:lstStyle/>
              <a:p>
                <a:endParaRPr lang="en-US" sz="384" dirty="0">
                  <a:cs typeface="Times New Roman" pitchFamily="18" charset="0"/>
                </a:endParaRPr>
              </a:p>
              <a:p>
                <a:pPr marL="263279" indent="-263279">
                  <a:buBlip>
                    <a:blip r:embed="rId2"/>
                  </a:buBlip>
                </a:pPr>
                <a:r>
                  <a:rPr lang="en-US" dirty="0">
                    <a:cs typeface="Times New Roman" pitchFamily="18" charset="0"/>
                  </a:rPr>
                  <a:t>To test whether the association is merely apparent, and might have arisen by chance use the </a:t>
                </a:r>
                <a:r>
                  <a:rPr lang="en-US" i="1" dirty="0">
                    <a:solidFill>
                      <a:srgbClr val="C00000"/>
                    </a:solidFill>
                    <a:cs typeface="Times New Roman" pitchFamily="18" charset="0"/>
                  </a:rPr>
                  <a:t>t</a:t>
                </a:r>
                <a:r>
                  <a:rPr lang="en-US" dirty="0">
                    <a:solidFill>
                      <a:srgbClr val="C00000"/>
                    </a:solidFill>
                    <a:cs typeface="Times New Roman" pitchFamily="18" charset="0"/>
                  </a:rPr>
                  <a:t> test </a:t>
                </a:r>
                <a:r>
                  <a:rPr lang="en-US" dirty="0">
                    <a:cs typeface="Times New Roman" pitchFamily="18" charset="0"/>
                  </a:rPr>
                  <a:t>in the following calculation</a:t>
                </a:r>
              </a:p>
              <a:p>
                <a:pPr marL="131639" indent="-131639">
                  <a:buBlip>
                    <a:blip r:embed="rId2"/>
                  </a:buBlip>
                </a:pPr>
                <a:endParaRPr lang="en-US" sz="1000" dirty="0">
                  <a:cs typeface="Times New Roman" pitchFamily="18" charset="0"/>
                </a:endParaRPr>
              </a:p>
              <a:p>
                <a:r>
                  <a:rPr lang="en-US" dirty="0"/>
                  <a:t> 				</a:t>
                </a:r>
                <a14:m>
                  <m:oMath xmlns:m="http://schemas.openxmlformats.org/officeDocument/2006/math">
                    <m:r>
                      <a:rPr lang="en-US" i="1">
                        <a:solidFill>
                          <a:srgbClr val="002060"/>
                        </a:solidFill>
                        <a:latin typeface="Cambria Math"/>
                      </a:rPr>
                      <m:t>𝑡</m:t>
                    </m:r>
                    <m:r>
                      <a:rPr lang="en-US" i="1">
                        <a:solidFill>
                          <a:srgbClr val="002060"/>
                        </a:solidFill>
                        <a:latin typeface="Cambria Math"/>
                      </a:rPr>
                      <m:t>=</m:t>
                    </m:r>
                    <m:r>
                      <a:rPr lang="en-US" i="1">
                        <a:solidFill>
                          <a:srgbClr val="002060"/>
                        </a:solidFill>
                        <a:latin typeface="Cambria Math"/>
                      </a:rPr>
                      <m:t>𝑟</m:t>
                    </m:r>
                    <m:rad>
                      <m:radPr>
                        <m:degHide m:val="on"/>
                        <m:ctrlPr>
                          <a:rPr lang="en-IN" i="1">
                            <a:solidFill>
                              <a:srgbClr val="002060"/>
                            </a:solidFill>
                            <a:latin typeface="Cambria Math" panose="02040503050406030204" pitchFamily="18" charset="0"/>
                          </a:rPr>
                        </m:ctrlPr>
                      </m:radPr>
                      <m:deg/>
                      <m:e>
                        <m:f>
                          <m:fPr>
                            <m:ctrlPr>
                              <a:rPr lang="en-IN" i="1">
                                <a:solidFill>
                                  <a:srgbClr val="002060"/>
                                </a:solidFill>
                                <a:latin typeface="Cambria Math" panose="02040503050406030204" pitchFamily="18" charset="0"/>
                              </a:rPr>
                            </m:ctrlPr>
                          </m:fPr>
                          <m:num>
                            <m:r>
                              <a:rPr lang="en-US" i="1">
                                <a:solidFill>
                                  <a:srgbClr val="002060"/>
                                </a:solidFill>
                                <a:latin typeface="Cambria Math"/>
                              </a:rPr>
                              <m:t>𝑛</m:t>
                            </m:r>
                            <m:r>
                              <a:rPr lang="en-US" i="1">
                                <a:solidFill>
                                  <a:srgbClr val="002060"/>
                                </a:solidFill>
                                <a:latin typeface="Cambria Math"/>
                              </a:rPr>
                              <m:t>−2</m:t>
                            </m:r>
                          </m:num>
                          <m:den>
                            <m:r>
                              <a:rPr lang="en-US" i="1">
                                <a:solidFill>
                                  <a:srgbClr val="002060"/>
                                </a:solidFill>
                                <a:latin typeface="Cambria Math"/>
                              </a:rPr>
                              <m:t>1−</m:t>
                            </m:r>
                            <m:sSup>
                              <m:sSupPr>
                                <m:ctrlPr>
                                  <a:rPr lang="en-IN" i="1">
                                    <a:solidFill>
                                      <a:srgbClr val="002060"/>
                                    </a:solidFill>
                                    <a:latin typeface="Cambria Math" panose="02040503050406030204" pitchFamily="18" charset="0"/>
                                  </a:rPr>
                                </m:ctrlPr>
                              </m:sSupPr>
                              <m:e>
                                <m:r>
                                  <a:rPr lang="en-US" i="1">
                                    <a:solidFill>
                                      <a:srgbClr val="002060"/>
                                    </a:solidFill>
                                    <a:latin typeface="Cambria Math"/>
                                  </a:rPr>
                                  <m:t>𝑟</m:t>
                                </m:r>
                              </m:e>
                              <m:sup>
                                <m:r>
                                  <a:rPr lang="en-US" i="1">
                                    <a:solidFill>
                                      <a:srgbClr val="002060"/>
                                    </a:solidFill>
                                    <a:latin typeface="Cambria Math"/>
                                  </a:rPr>
                                  <m:t>2</m:t>
                                </m:r>
                              </m:sup>
                            </m:sSup>
                          </m:den>
                        </m:f>
                      </m:e>
                    </m:rad>
                  </m:oMath>
                </a14:m>
                <a:endParaRPr lang="en-US" dirty="0"/>
              </a:p>
              <a:p>
                <a:pPr marL="131639" indent="-131639">
                  <a:buBlip>
                    <a:blip r:embed="rId2"/>
                  </a:buBlip>
                </a:pPr>
                <a:endParaRPr lang="en-US" sz="1000" dirty="0"/>
              </a:p>
              <a:p>
                <a:pPr marL="263279" indent="-263279">
                  <a:buBlip>
                    <a:blip r:embed="rId2"/>
                  </a:buBlip>
                </a:pPr>
                <a:r>
                  <a:rPr lang="en-US" dirty="0">
                    <a:cs typeface="Times New Roman" pitchFamily="18" charset="0"/>
                  </a:rPr>
                  <a:t>Here, the number of pair of observation is 17. Hence, </a:t>
                </a:r>
              </a:p>
              <a:p>
                <a:pPr marL="131639" indent="-131639">
                  <a:buBlip>
                    <a:blip r:embed="rId2"/>
                  </a:buBlip>
                </a:pPr>
                <a:endParaRPr lang="en-US" dirty="0">
                  <a:cs typeface="Times New Roman" pitchFamily="18" charset="0"/>
                </a:endParaRPr>
              </a:p>
              <a:p>
                <a:r>
                  <a:rPr lang="en-US" dirty="0"/>
                  <a:t>				</a:t>
                </a:r>
                <a14:m>
                  <m:oMath xmlns:m="http://schemas.openxmlformats.org/officeDocument/2006/math">
                    <m:r>
                      <a:rPr lang="en-US" i="1">
                        <a:solidFill>
                          <a:srgbClr val="002060"/>
                        </a:solidFill>
                        <a:latin typeface="Cambria Math"/>
                      </a:rPr>
                      <m:t>𝑡</m:t>
                    </m:r>
                    <m:r>
                      <a:rPr lang="en-US" i="1">
                        <a:solidFill>
                          <a:srgbClr val="002060"/>
                        </a:solidFill>
                        <a:latin typeface="Cambria Math"/>
                      </a:rPr>
                      <m:t>=0.82</m:t>
                    </m:r>
                    <m:rad>
                      <m:radPr>
                        <m:degHide m:val="on"/>
                        <m:ctrlPr>
                          <a:rPr lang="en-IN" i="1">
                            <a:solidFill>
                              <a:srgbClr val="002060"/>
                            </a:solidFill>
                            <a:latin typeface="Cambria Math" panose="02040503050406030204" pitchFamily="18" charset="0"/>
                          </a:rPr>
                        </m:ctrlPr>
                      </m:radPr>
                      <m:deg/>
                      <m:e>
                        <m:f>
                          <m:fPr>
                            <m:ctrlPr>
                              <a:rPr lang="en-IN" i="1">
                                <a:solidFill>
                                  <a:srgbClr val="002060"/>
                                </a:solidFill>
                                <a:latin typeface="Cambria Math" panose="02040503050406030204" pitchFamily="18" charset="0"/>
                              </a:rPr>
                            </m:ctrlPr>
                          </m:fPr>
                          <m:num>
                            <m:r>
                              <a:rPr lang="en-US" i="1">
                                <a:solidFill>
                                  <a:srgbClr val="002060"/>
                                </a:solidFill>
                                <a:latin typeface="Cambria Math"/>
                              </a:rPr>
                              <m:t>17−2</m:t>
                            </m:r>
                          </m:num>
                          <m:den>
                            <m:r>
                              <a:rPr lang="en-US" i="1">
                                <a:solidFill>
                                  <a:srgbClr val="002060"/>
                                </a:solidFill>
                                <a:latin typeface="Cambria Math"/>
                              </a:rPr>
                              <m:t>1−</m:t>
                            </m:r>
                            <m:sSup>
                              <m:sSupPr>
                                <m:ctrlPr>
                                  <a:rPr lang="en-IN" i="1">
                                    <a:solidFill>
                                      <a:srgbClr val="002060"/>
                                    </a:solidFill>
                                    <a:latin typeface="Cambria Math" panose="02040503050406030204" pitchFamily="18" charset="0"/>
                                  </a:rPr>
                                </m:ctrlPr>
                              </m:sSupPr>
                              <m:e>
                                <m:r>
                                  <a:rPr lang="en-US" i="1">
                                    <a:solidFill>
                                      <a:srgbClr val="002060"/>
                                    </a:solidFill>
                                    <a:latin typeface="Cambria Math"/>
                                  </a:rPr>
                                  <m:t>0.82</m:t>
                                </m:r>
                              </m:e>
                              <m:sup>
                                <m:r>
                                  <a:rPr lang="en-US" i="1">
                                    <a:solidFill>
                                      <a:srgbClr val="002060"/>
                                    </a:solidFill>
                                    <a:latin typeface="Cambria Math"/>
                                  </a:rPr>
                                  <m:t>2</m:t>
                                </m:r>
                              </m:sup>
                            </m:sSup>
                          </m:den>
                        </m:f>
                      </m:e>
                    </m:rad>
                    <m:r>
                      <a:rPr lang="en-US" i="1">
                        <a:solidFill>
                          <a:srgbClr val="002060"/>
                        </a:solidFill>
                        <a:latin typeface="Cambria Math"/>
                      </a:rPr>
                      <m:t>=1.44</m:t>
                    </m:r>
                  </m:oMath>
                </a14:m>
                <a:endParaRPr lang="en-IN" dirty="0"/>
              </a:p>
              <a:p>
                <a:pPr marL="131639" indent="-131639">
                  <a:buBlip>
                    <a:blip r:embed="rId2"/>
                  </a:buBlip>
                </a:pPr>
                <a:endParaRPr lang="en-US" sz="1000" dirty="0">
                  <a:cs typeface="Times New Roman" pitchFamily="18" charset="0"/>
                </a:endParaRPr>
              </a:p>
              <a:p>
                <a:pPr marL="263279" indent="-263279">
                  <a:buBlip>
                    <a:blip r:embed="rId2"/>
                  </a:buBlip>
                </a:pPr>
                <a:r>
                  <a:rPr lang="en-US" dirty="0">
                    <a:cs typeface="Times New Roman" pitchFamily="18" charset="0"/>
                  </a:rPr>
                  <a:t>Consulting the t-test table, at </a:t>
                </a:r>
                <a:r>
                  <a:rPr lang="en-US" dirty="0">
                    <a:solidFill>
                      <a:srgbClr val="C00000"/>
                    </a:solidFill>
                    <a:cs typeface="Times New Roman" pitchFamily="18" charset="0"/>
                  </a:rPr>
                  <a:t>degrees of freedom 15 </a:t>
                </a:r>
                <a:r>
                  <a:rPr lang="en-US" dirty="0">
                    <a:cs typeface="Times New Roman" pitchFamily="18" charset="0"/>
                  </a:rPr>
                  <a:t>and  for </a:t>
                </a:r>
                <a14:m>
                  <m:oMath xmlns:m="http://schemas.openxmlformats.org/officeDocument/2006/math">
                    <m:r>
                      <a:rPr lang="en-US" i="1">
                        <a:solidFill>
                          <a:srgbClr val="C00000"/>
                        </a:solidFill>
                        <a:latin typeface="Cambria Math" panose="02040503050406030204" pitchFamily="18" charset="0"/>
                      </a:rPr>
                      <m:t>𝛼</m:t>
                    </m:r>
                    <m:r>
                      <a:rPr lang="en-US" i="1">
                        <a:solidFill>
                          <a:srgbClr val="C00000"/>
                        </a:solidFill>
                        <a:latin typeface="Cambria Math" panose="02040503050406030204" pitchFamily="18" charset="0"/>
                      </a:rPr>
                      <m:t>=0.05</m:t>
                    </m:r>
                  </m:oMath>
                </a14:m>
                <a:r>
                  <a:rPr lang="en-US" dirty="0">
                    <a:cs typeface="Times New Roman" pitchFamily="18" charset="0"/>
                  </a:rPr>
                  <a:t>, we find that </a:t>
                </a:r>
                <a:r>
                  <a:rPr lang="en-US" dirty="0">
                    <a:solidFill>
                      <a:srgbClr val="002060"/>
                    </a:solidFill>
                    <a:cs typeface="Times New Roman" pitchFamily="18" charset="0"/>
                  </a:rPr>
                  <a:t>t = 1.753</a:t>
                </a:r>
                <a:r>
                  <a:rPr lang="en-US" dirty="0">
                    <a:cs typeface="Times New Roman" pitchFamily="18" charset="0"/>
                  </a:rPr>
                  <a:t>. </a:t>
                </a:r>
              </a:p>
              <a:p>
                <a:pPr marL="131639" indent="-131639">
                  <a:buBlip>
                    <a:blip r:embed="rId2"/>
                  </a:buBlip>
                </a:pPr>
                <a:endParaRPr lang="en-US" sz="1000" dirty="0">
                  <a:cs typeface="Times New Roman" pitchFamily="18" charset="0"/>
                </a:endParaRPr>
              </a:p>
              <a:p>
                <a:pPr marL="263279" indent="-263279">
                  <a:buBlip>
                    <a:blip r:embed="rId2"/>
                  </a:buBlip>
                </a:pPr>
                <a:r>
                  <a:rPr lang="en-US" dirty="0">
                    <a:cs typeface="Times New Roman" pitchFamily="18" charset="0"/>
                  </a:rPr>
                  <a:t>Thus, the value of Pearson’s correlation coefficient in this case indicates that we fail to reject the null hypothesis.</a:t>
                </a:r>
              </a:p>
            </p:txBody>
          </p:sp>
        </mc:Choice>
        <mc:Fallback xmlns="">
          <p:sp>
            <p:nvSpPr>
              <p:cNvPr id="14" name="Rectangle 13">
                <a:extLst>
                  <a:ext uri="{FF2B5EF4-FFF2-40B4-BE49-F238E27FC236}">
                    <a16:creationId xmlns:a16="http://schemas.microsoft.com/office/drawing/2014/main" id="{A29B1097-7FC0-479D-BE8F-B9EF547BAA79}"/>
                  </a:ext>
                </a:extLst>
              </p:cNvPr>
              <p:cNvSpPr>
                <a:spLocks noRot="1" noChangeAspect="1" noMove="1" noResize="1" noEditPoints="1" noAdjustHandles="1" noChangeArrowheads="1" noChangeShapeType="1" noTextEdit="1"/>
              </p:cNvSpPr>
              <p:nvPr/>
            </p:nvSpPr>
            <p:spPr>
              <a:xfrm>
                <a:off x="337647" y="1960807"/>
                <a:ext cx="8320216" cy="4232421"/>
              </a:xfrm>
              <a:prstGeom prst="rect">
                <a:avLst/>
              </a:prstGeom>
              <a:blipFill>
                <a:blip r:embed="rId3"/>
                <a:stretch>
                  <a:fillRect/>
                </a:stretch>
              </a:blipFill>
              <a:ln>
                <a:noFill/>
              </a:ln>
              <a:effectLst>
                <a:outerShdw blurRad="50800" dist="38100" dir="5400000" algn="t" rotWithShape="0">
                  <a:prstClr val="black">
                    <a:alpha val="40000"/>
                  </a:prstClr>
                </a:outerShdw>
              </a:effectLst>
            </p:spPr>
            <p:txBody>
              <a:bodyPr/>
              <a:lstStyle/>
              <a:p>
                <a:r>
                  <a:rPr lang="en-US">
                    <a:noFill/>
                  </a:rPr>
                  <a:t> </a:t>
                </a:r>
              </a:p>
            </p:txBody>
          </p:sp>
        </mc:Fallback>
      </mc:AlternateContent>
      <p:sp>
        <p:nvSpPr>
          <p:cNvPr id="2" name="Rectangle 1">
            <a:extLst>
              <a:ext uri="{FF2B5EF4-FFF2-40B4-BE49-F238E27FC236}">
                <a16:creationId xmlns:a16="http://schemas.microsoft.com/office/drawing/2014/main" id="{8FBB0665-0143-4661-A219-159ED046432B}"/>
              </a:ext>
            </a:extLst>
          </p:cNvPr>
          <p:cNvSpPr/>
          <p:nvPr/>
        </p:nvSpPr>
        <p:spPr>
          <a:xfrm>
            <a:off x="337647" y="1653588"/>
            <a:ext cx="8320216"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r>
              <a:rPr lang="en-US" b="1" dirty="0">
                <a:solidFill>
                  <a:schemeClr val="bg1"/>
                </a:solidFill>
              </a:rPr>
              <a:t>Significance Test</a:t>
            </a:r>
          </a:p>
        </p:txBody>
      </p:sp>
      <p:sp>
        <p:nvSpPr>
          <p:cNvPr id="3" name="Date Placeholder 2">
            <a:extLst>
              <a:ext uri="{FF2B5EF4-FFF2-40B4-BE49-F238E27FC236}">
                <a16:creationId xmlns:a16="http://schemas.microsoft.com/office/drawing/2014/main" id="{AE0E8AB4-EF64-EF44-F76B-807FD0347A4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11DC8F40-6D97-7252-7C48-4B5A20BA16C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71219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500"/>
                                        <p:tgtEl>
                                          <p:spTgt spid="1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animEffect transition="in" filter="fade">
                                      <p:cBhvr>
                                        <p:cTn id="13" dur="500"/>
                                        <p:tgtEl>
                                          <p:spTgt spid="1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fade">
                                      <p:cBhvr>
                                        <p:cTn id="18" dur="500"/>
                                        <p:tgtEl>
                                          <p:spTgt spid="14">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animEffect transition="in" filter="fade">
                                      <p:cBhvr>
                                        <p:cTn id="21" dur="500"/>
                                        <p:tgtEl>
                                          <p:spTgt spid="14">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xEl>
                                              <p:pRg st="9" end="9"/>
                                            </p:txEl>
                                          </p:spTgt>
                                        </p:tgtEl>
                                        <p:attrNameLst>
                                          <p:attrName>style.visibility</p:attrName>
                                        </p:attrNameLst>
                                      </p:cBhvr>
                                      <p:to>
                                        <p:strVal val="visible"/>
                                      </p:to>
                                    </p:set>
                                    <p:animEffect transition="in" filter="fade">
                                      <p:cBhvr>
                                        <p:cTn id="26" dur="500"/>
                                        <p:tgtEl>
                                          <p:spTgt spid="14">
                                            <p:txEl>
                                              <p:pRg st="9" end="9"/>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xEl>
                                              <p:pRg st="11" end="11"/>
                                            </p:txEl>
                                          </p:spTgt>
                                        </p:tgtEl>
                                        <p:attrNameLst>
                                          <p:attrName>style.visibility</p:attrName>
                                        </p:attrNameLst>
                                      </p:cBhvr>
                                      <p:to>
                                        <p:strVal val="visible"/>
                                      </p:to>
                                    </p:set>
                                    <p:animEffect transition="in" filter="fade">
                                      <p:cBhvr>
                                        <p:cTn id="31"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501247" y="2844691"/>
            <a:ext cx="6392687" cy="966273"/>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2764" b="1" dirty="0">
                <a:solidFill>
                  <a:schemeClr val="bg1"/>
                </a:solidFill>
                <a:ea typeface="Times New Roman"/>
                <a:cs typeface="Times New Roman"/>
                <a:sym typeface="Times New Roman"/>
              </a:rPr>
              <a:t>Rank Correlation Analysis</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34</a:t>
            </a:fld>
            <a:endParaRPr lang="en-US" altLang="en-US"/>
          </a:p>
        </p:txBody>
      </p:sp>
      <p:sp>
        <p:nvSpPr>
          <p:cNvPr id="3" name="Date Placeholder 2">
            <a:extLst>
              <a:ext uri="{FF2B5EF4-FFF2-40B4-BE49-F238E27FC236}">
                <a16:creationId xmlns:a16="http://schemas.microsoft.com/office/drawing/2014/main" id="{4C1E6B68-464C-FB32-EAB2-06DFB7278A0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F5D51707-1370-C251-25F3-792DC030C4D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529932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
          <p:cNvSpPr txBox="1">
            <a:spLocks noGrp="1"/>
          </p:cNvSpPr>
          <p:nvPr>
            <p:ph type="title"/>
          </p:nvPr>
        </p:nvSpPr>
        <p:spPr>
          <a:xfrm>
            <a:off x="337647" y="464528"/>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rPr>
              <a:t>Charles Spearman’s Correlation Coefficient</a:t>
            </a:r>
            <a:endParaRPr sz="3600" dirty="0"/>
          </a:p>
        </p:txBody>
      </p:sp>
      <p:sp>
        <p:nvSpPr>
          <p:cNvPr id="308" name="Google Shape;308;p4"/>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35</a:t>
            </a:fld>
            <a:endParaRPr sz="921">
              <a:solidFill>
                <a:srgbClr val="898989"/>
              </a:solidFill>
              <a:latin typeface="Calibri"/>
              <a:ea typeface="Calibri"/>
              <a:cs typeface="Calibri"/>
              <a:sym typeface="Calibri"/>
            </a:endParaRPr>
          </a:p>
        </p:txBody>
      </p:sp>
      <p:cxnSp>
        <p:nvCxnSpPr>
          <p:cNvPr id="311" name="Google Shape;311;p4"/>
          <p:cNvCxnSpPr/>
          <p:nvPr/>
        </p:nvCxnSpPr>
        <p:spPr>
          <a:xfrm>
            <a:off x="337647" y="1114437"/>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312" name="Google Shape;312;p4"/>
          <p:cNvSpPr txBox="1">
            <a:spLocks noGrp="1"/>
          </p:cNvSpPr>
          <p:nvPr>
            <p:ph type="body" idx="1"/>
          </p:nvPr>
        </p:nvSpPr>
        <p:spPr>
          <a:xfrm>
            <a:off x="337647" y="2255590"/>
            <a:ext cx="8380238" cy="1363565"/>
          </a:xfrm>
          <a:prstGeom prst="rect">
            <a:avLst/>
          </a:prstGeom>
          <a:gradFill>
            <a:gsLst>
              <a:gs pos="0">
                <a:srgbClr val="B0CAE9"/>
              </a:gs>
              <a:gs pos="50000">
                <a:srgbClr val="A1C1E4"/>
              </a:gs>
              <a:gs pos="100000">
                <a:srgbClr val="90B8E4"/>
              </a:gs>
            </a:gsLst>
            <a:lin ang="5400000" scaled="0"/>
          </a:gradFill>
          <a:ln>
            <a:noFill/>
          </a:ln>
          <a:effectLst>
            <a:outerShdw blurRad="50800" dist="38100" dir="5400000" algn="t" rotWithShape="0">
              <a:srgbClr val="000000">
                <a:alpha val="40000"/>
              </a:srgbClr>
            </a:outerShdw>
          </a:effectLst>
        </p:spPr>
        <p:txBody>
          <a:bodyPr spcFirstLastPara="1" vert="horz" wrap="square" lIns="70200" tIns="35090" rIns="70200" bIns="35090" anchor="ctr" anchorCtr="0">
            <a:noAutofit/>
          </a:bodyPr>
          <a:lstStyle/>
          <a:p>
            <a:pPr marL="175519" indent="-175519">
              <a:lnSpc>
                <a:spcPct val="150000"/>
              </a:lnSpc>
              <a:spcBef>
                <a:spcPts val="0"/>
              </a:spcBef>
              <a:buClr>
                <a:schemeClr val="dk1"/>
              </a:buClr>
              <a:buSzPts val="2000"/>
              <a:buChar char="•"/>
            </a:pPr>
            <a:r>
              <a:rPr lang="en-US" sz="1800" dirty="0">
                <a:solidFill>
                  <a:schemeClr val="dk1"/>
                </a:solidFill>
                <a:latin typeface="Calibri"/>
                <a:ea typeface="Calibri"/>
                <a:cs typeface="Calibri"/>
                <a:sym typeface="Calibri"/>
              </a:rPr>
              <a:t>This technique is applicable to determine the degree of correlation between two variables in case of </a:t>
            </a:r>
            <a:r>
              <a:rPr lang="en-US" sz="1800" dirty="0">
                <a:solidFill>
                  <a:srgbClr val="2E75B5"/>
                </a:solidFill>
                <a:latin typeface="Calibri"/>
                <a:ea typeface="Calibri"/>
                <a:cs typeface="Calibri"/>
                <a:sym typeface="Calibri"/>
              </a:rPr>
              <a:t>ordinal data</a:t>
            </a:r>
            <a:r>
              <a:rPr lang="en-US" sz="1800" dirty="0">
                <a:solidFill>
                  <a:schemeClr val="dk1"/>
                </a:solidFill>
                <a:latin typeface="Calibri"/>
                <a:ea typeface="Calibri"/>
                <a:cs typeface="Calibri"/>
                <a:sym typeface="Calibri"/>
              </a:rPr>
              <a:t>.</a:t>
            </a:r>
            <a:endParaRPr sz="1800" dirty="0"/>
          </a:p>
          <a:p>
            <a:pPr marL="175519" indent="-124326">
              <a:lnSpc>
                <a:spcPct val="90000"/>
              </a:lnSpc>
              <a:spcBef>
                <a:spcPts val="768"/>
              </a:spcBef>
              <a:buClr>
                <a:schemeClr val="dk1"/>
              </a:buClr>
              <a:buSzPts val="1050"/>
              <a:buNone/>
            </a:pPr>
            <a:endParaRPr sz="806" dirty="0"/>
          </a:p>
          <a:p>
            <a:pPr marL="175519" indent="-175519">
              <a:lnSpc>
                <a:spcPct val="90000"/>
              </a:lnSpc>
              <a:spcBef>
                <a:spcPts val="768"/>
              </a:spcBef>
              <a:buClr>
                <a:schemeClr val="dk1"/>
              </a:buClr>
              <a:buSzPts val="2000"/>
              <a:buChar char="•"/>
            </a:pPr>
            <a:r>
              <a:rPr lang="en-US" sz="1800" dirty="0">
                <a:solidFill>
                  <a:schemeClr val="dk1"/>
                </a:solidFill>
                <a:latin typeface="Calibri"/>
                <a:ea typeface="Calibri"/>
                <a:cs typeface="Calibri"/>
                <a:sym typeface="Calibri"/>
              </a:rPr>
              <a:t>We can assign rank to the different values of a variable with ordinal data type.</a:t>
            </a:r>
            <a:endParaRPr sz="1800" dirty="0"/>
          </a:p>
        </p:txBody>
      </p:sp>
      <p:sp>
        <p:nvSpPr>
          <p:cNvPr id="313" name="Google Shape;313;p4"/>
          <p:cNvSpPr/>
          <p:nvPr/>
        </p:nvSpPr>
        <p:spPr>
          <a:xfrm>
            <a:off x="468074" y="1537199"/>
            <a:ext cx="8249811" cy="467400"/>
          </a:xfrm>
          <a:custGeom>
            <a:avLst/>
            <a:gdLst/>
            <a:ahLst/>
            <a:cxnLst/>
            <a:rect l="l" t="t" r="r" b="b"/>
            <a:pathLst>
              <a:path w="8535879" h="399719" extrusionOk="0">
                <a:moveTo>
                  <a:pt x="8535879" y="333097"/>
                </a:moveTo>
                <a:cubicBezTo>
                  <a:pt x="8535879" y="369891"/>
                  <a:pt x="8506052" y="399718"/>
                  <a:pt x="8469258" y="399718"/>
                </a:cubicBezTo>
                <a:lnTo>
                  <a:pt x="66621" y="399718"/>
                </a:lnTo>
                <a:cubicBezTo>
                  <a:pt x="29827" y="399718"/>
                  <a:pt x="0" y="369891"/>
                  <a:pt x="0" y="333097"/>
                </a:cubicBezTo>
                <a:lnTo>
                  <a:pt x="0" y="66622"/>
                </a:lnTo>
                <a:cubicBezTo>
                  <a:pt x="0" y="29828"/>
                  <a:pt x="29827" y="1"/>
                  <a:pt x="66621" y="1"/>
                </a:cubicBezTo>
                <a:lnTo>
                  <a:pt x="8469258" y="1"/>
                </a:lnTo>
                <a:cubicBezTo>
                  <a:pt x="8506052" y="1"/>
                  <a:pt x="8535879" y="29828"/>
                  <a:pt x="8535879" y="66622"/>
                </a:cubicBezTo>
                <a:lnTo>
                  <a:pt x="8535879" y="333097"/>
                </a:lnTo>
                <a:close/>
              </a:path>
            </a:pathLst>
          </a:custGeom>
          <a:solidFill>
            <a:srgbClr val="4372C3"/>
          </a:solidFill>
          <a:ln w="12700" cap="flat" cmpd="sng">
            <a:solidFill>
              <a:schemeClr val="lt1"/>
            </a:solidFill>
            <a:prstDash val="solid"/>
            <a:miter lim="800000"/>
            <a:headEnd type="none" w="sm" len="sm"/>
            <a:tailEnd type="none" w="sm" len="sm"/>
          </a:ln>
        </p:spPr>
        <p:txBody>
          <a:bodyPr spcFirstLastPara="1" wrap="square" lIns="150324" tIns="73482" rIns="124198" bIns="73482" anchor="ctr" anchorCtr="0">
            <a:noAutofit/>
          </a:bodyPr>
          <a:lstStyle/>
          <a:p>
            <a:pPr algn="ctr">
              <a:lnSpc>
                <a:spcPct val="90000"/>
              </a:lnSpc>
            </a:pPr>
            <a:r>
              <a:rPr lang="en-US" dirty="0">
                <a:solidFill>
                  <a:schemeClr val="lt1"/>
                </a:solidFill>
                <a:latin typeface="Calibri"/>
                <a:ea typeface="Calibri"/>
                <a:cs typeface="Calibri"/>
                <a:sym typeface="Calibri"/>
              </a:rPr>
              <a:t>This correlation measurement is also called Rank correlation</a:t>
            </a:r>
            <a:endParaRPr dirty="0">
              <a:solidFill>
                <a:schemeClr val="lt1"/>
              </a:solidFill>
              <a:latin typeface="Calibri"/>
              <a:ea typeface="Calibri"/>
              <a:cs typeface="Calibri"/>
              <a:sym typeface="Calibri"/>
            </a:endParaRPr>
          </a:p>
        </p:txBody>
      </p:sp>
      <p:sp>
        <p:nvSpPr>
          <p:cNvPr id="314" name="Google Shape;314;p4"/>
          <p:cNvSpPr/>
          <p:nvPr/>
        </p:nvSpPr>
        <p:spPr>
          <a:xfrm>
            <a:off x="337647" y="1600232"/>
            <a:ext cx="306920" cy="306920"/>
          </a:xfrm>
          <a:prstGeom prst="ellipse">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70200" tIns="70200" rIns="70200" bIns="70200" anchor="ctr" anchorCtr="0">
            <a:noAutofit/>
          </a:bodyPr>
          <a:lstStyle/>
          <a:p>
            <a:endParaRPr sz="1382"/>
          </a:p>
        </p:txBody>
      </p:sp>
      <p:sp>
        <p:nvSpPr>
          <p:cNvPr id="315" name="Google Shape;315;p4"/>
          <p:cNvSpPr/>
          <p:nvPr/>
        </p:nvSpPr>
        <p:spPr>
          <a:xfrm>
            <a:off x="922378" y="4359597"/>
            <a:ext cx="5805829" cy="1134349"/>
          </a:xfrm>
          <a:prstGeom prst="rect">
            <a:avLst/>
          </a:prstGeom>
          <a:blipFill rotWithShape="1">
            <a:blip r:embed="rId4">
              <a:alphaModFix/>
            </a:blip>
            <a:stretch>
              <a:fillRect/>
            </a:stretch>
          </a:blipFill>
          <a:ln w="9525" cap="flat" cmpd="sng">
            <a:solidFill>
              <a:schemeClr val="dk1"/>
            </a:solidFill>
            <a:prstDash val="solid"/>
            <a:round/>
            <a:headEnd type="none" w="sm" len="sm"/>
            <a:tailEnd type="none" w="sm" len="sm"/>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grpSp>
        <p:nvGrpSpPr>
          <p:cNvPr id="316" name="Google Shape;316;p4"/>
          <p:cNvGrpSpPr/>
          <p:nvPr/>
        </p:nvGrpSpPr>
        <p:grpSpPr>
          <a:xfrm>
            <a:off x="4002523" y="4707517"/>
            <a:ext cx="1511954" cy="636289"/>
            <a:chOff x="4222750" y="4114316"/>
            <a:chExt cx="1804004" cy="628166"/>
          </a:xfrm>
        </p:grpSpPr>
        <p:cxnSp>
          <p:nvCxnSpPr>
            <p:cNvPr id="317" name="Google Shape;317;p4"/>
            <p:cNvCxnSpPr/>
            <p:nvPr/>
          </p:nvCxnSpPr>
          <p:spPr>
            <a:xfrm rot="10800000">
              <a:off x="4265688" y="4742482"/>
              <a:ext cx="1761066" cy="0"/>
            </a:xfrm>
            <a:prstGeom prst="straightConnector1">
              <a:avLst/>
            </a:prstGeom>
            <a:noFill/>
            <a:ln w="28575" cap="flat" cmpd="sng">
              <a:solidFill>
                <a:schemeClr val="dk1"/>
              </a:solidFill>
              <a:prstDash val="solid"/>
              <a:miter lim="800000"/>
              <a:headEnd type="none" w="sm" len="sm"/>
              <a:tailEnd type="triangle" w="med" len="med"/>
            </a:ln>
          </p:spPr>
        </p:cxnSp>
        <p:cxnSp>
          <p:nvCxnSpPr>
            <p:cNvPr id="318" name="Google Shape;318;p4"/>
            <p:cNvCxnSpPr/>
            <p:nvPr/>
          </p:nvCxnSpPr>
          <p:spPr>
            <a:xfrm rot="10800000">
              <a:off x="4222750" y="4114316"/>
              <a:ext cx="601133" cy="0"/>
            </a:xfrm>
            <a:prstGeom prst="straightConnector1">
              <a:avLst/>
            </a:prstGeom>
            <a:noFill/>
            <a:ln w="28575" cap="flat" cmpd="sng">
              <a:solidFill>
                <a:schemeClr val="dk1"/>
              </a:solidFill>
              <a:prstDash val="solid"/>
              <a:miter lim="800000"/>
              <a:headEnd type="none" w="sm" len="sm"/>
              <a:tailEnd type="triangle" w="med" len="med"/>
            </a:ln>
          </p:spPr>
        </p:cxnSp>
        <p:cxnSp>
          <p:nvCxnSpPr>
            <p:cNvPr id="319" name="Google Shape;319;p4"/>
            <p:cNvCxnSpPr/>
            <p:nvPr/>
          </p:nvCxnSpPr>
          <p:spPr>
            <a:xfrm>
              <a:off x="4823883" y="4114316"/>
              <a:ext cx="0" cy="622724"/>
            </a:xfrm>
            <a:prstGeom prst="straightConnector1">
              <a:avLst/>
            </a:prstGeom>
            <a:noFill/>
            <a:ln w="28575" cap="flat" cmpd="sng">
              <a:solidFill>
                <a:schemeClr val="dk1"/>
              </a:solidFill>
              <a:prstDash val="solid"/>
              <a:miter lim="800000"/>
              <a:headEnd type="none" w="sm" len="sm"/>
              <a:tailEnd type="none" w="sm" len="sm"/>
            </a:ln>
          </p:spPr>
        </p:cxnSp>
      </p:grpSp>
      <p:sp>
        <p:nvSpPr>
          <p:cNvPr id="320" name="Google Shape;320;p4"/>
          <p:cNvSpPr txBox="1"/>
          <p:nvPr/>
        </p:nvSpPr>
        <p:spPr>
          <a:xfrm>
            <a:off x="922378" y="3961550"/>
            <a:ext cx="2384376" cy="354458"/>
          </a:xfrm>
          <a:prstGeom prst="rect">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70200" tIns="70200" rIns="70200" bIns="70200" anchor="ctr" anchorCtr="0">
            <a:spAutoFit/>
          </a:bodyPr>
          <a:lstStyle/>
          <a:p>
            <a:endParaRPr sz="1382"/>
          </a:p>
        </p:txBody>
      </p:sp>
      <p:sp>
        <p:nvSpPr>
          <p:cNvPr id="321" name="Google Shape;321;p4"/>
          <p:cNvSpPr txBox="1"/>
          <p:nvPr/>
        </p:nvSpPr>
        <p:spPr>
          <a:xfrm>
            <a:off x="644567" y="3961539"/>
            <a:ext cx="2528089" cy="354469"/>
          </a:xfrm>
          <a:prstGeom prst="rect">
            <a:avLst/>
          </a:prstGeom>
          <a:noFill/>
          <a:ln>
            <a:noFill/>
          </a:ln>
        </p:spPr>
        <p:txBody>
          <a:bodyPr spcFirstLastPara="1" wrap="square" lIns="70200" tIns="35090" rIns="70200" bIns="35090" anchor="ctr" anchorCtr="0">
            <a:spAutoFit/>
          </a:bodyPr>
          <a:lstStyle/>
          <a:p>
            <a:pPr algn="ctr"/>
            <a:r>
              <a:rPr lang="en-US" sz="1843" b="1" dirty="0">
                <a:solidFill>
                  <a:schemeClr val="lt1"/>
                </a:solidFill>
                <a:latin typeface="Calibri"/>
                <a:ea typeface="Calibri"/>
                <a:cs typeface="Calibri"/>
                <a:sym typeface="Calibri"/>
              </a:rPr>
              <a:t>Example</a:t>
            </a:r>
            <a:endParaRPr sz="1382" dirty="0"/>
          </a:p>
        </p:txBody>
      </p:sp>
      <p:sp>
        <p:nvSpPr>
          <p:cNvPr id="322" name="Google Shape;322;p4"/>
          <p:cNvSpPr/>
          <p:nvPr/>
        </p:nvSpPr>
        <p:spPr>
          <a:xfrm>
            <a:off x="5514477" y="5160012"/>
            <a:ext cx="1239710" cy="283552"/>
          </a:xfrm>
          <a:prstGeom prst="rect">
            <a:avLst/>
          </a:prstGeom>
          <a:noFill/>
          <a:ln>
            <a:noFill/>
          </a:ln>
        </p:spPr>
        <p:txBody>
          <a:bodyPr spcFirstLastPara="1" wrap="square" lIns="70200" tIns="35090" rIns="70200" bIns="35090" anchor="t" anchorCtr="0">
            <a:spAutoFit/>
          </a:bodyPr>
          <a:lstStyle/>
          <a:p>
            <a:r>
              <a:rPr lang="en-US" sz="1382" b="1" dirty="0">
                <a:solidFill>
                  <a:srgbClr val="C00000"/>
                </a:solidFill>
                <a:latin typeface="Times New Roman"/>
                <a:ea typeface="Times New Roman"/>
                <a:cs typeface="Times New Roman"/>
                <a:sym typeface="Times New Roman"/>
              </a:rPr>
              <a:t>Rank assigned</a:t>
            </a:r>
            <a:endParaRPr sz="1382" dirty="0">
              <a:solidFill>
                <a:schemeClr val="dk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F55EC304-9448-ECF3-802E-A2778DADF1E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6247A7B-A389-6021-1AAA-15E1A700475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344" y="246889"/>
            <a:ext cx="8425339" cy="814470"/>
          </a:xfrm>
        </p:spPr>
        <p:txBody>
          <a:bodyPr>
            <a:normAutofit fontScale="90000"/>
          </a:bodyPr>
          <a:lstStyle/>
          <a:p>
            <a:r>
              <a:rPr lang="en-US" sz="4000" dirty="0">
                <a:solidFill>
                  <a:srgbClr val="A50021"/>
                </a:solidFill>
                <a:latin typeface="Times New Roman" pitchFamily="18" charset="0"/>
                <a:cs typeface="Times New Roman" pitchFamily="18" charset="0"/>
              </a:rPr>
              <a:t>Charles Spearman’s Correlation Coefficient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6242" y="1281793"/>
            <a:ext cx="8425339" cy="4694464"/>
          </a:xfrm>
        </p:spPr>
        <p:txBody>
          <a:bodyPr>
            <a:normAutofit lnSpcReduction="10000"/>
          </a:bodyPr>
          <a:lstStyle/>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pPr lvl="7"/>
            <a:endParaRPr lang="en-US" sz="1000" dirty="0"/>
          </a:p>
          <a:p>
            <a:endParaRPr lang="en-IN" sz="2000" dirty="0">
              <a:latin typeface="Times New Roman" panose="02020603050405020304" pitchFamily="18" charset="0"/>
              <a:cs typeface="Times New Roman" panose="02020603050405020304" pitchFamily="18" charset="0"/>
            </a:endParaRPr>
          </a:p>
          <a:p>
            <a:r>
              <a:rPr lang="en-IN" sz="2000" dirty="0">
                <a:solidFill>
                  <a:srgbClr val="0B5ED7"/>
                </a:solidFill>
                <a:latin typeface="Times New Roman" panose="02020603050405020304" pitchFamily="18" charset="0"/>
                <a:cs typeface="Times New Roman" panose="02020603050405020304" pitchFamily="18" charset="0"/>
              </a:rPr>
              <a:t>The Spearman’s coefficient is often used as a statistical methods to aid either providing or disproving a hypothesis.</a:t>
            </a:r>
            <a:endParaRPr lang="en-US" sz="2000" dirty="0">
              <a:solidFill>
                <a:srgbClr val="0B5ED7"/>
              </a:solidFill>
            </a:endParaRPr>
          </a:p>
          <a:p>
            <a:pPr marL="0" indent="0">
              <a:buNone/>
            </a:pPr>
            <a:endParaRPr lang="en-IN" sz="2000" dirty="0"/>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8" name="Rectangle 7"/>
              <p:cNvSpPr/>
              <p:nvPr/>
            </p:nvSpPr>
            <p:spPr>
              <a:xfrm>
                <a:off x="892383" y="1861457"/>
                <a:ext cx="7734300" cy="300445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algn="just"/>
                <a:endParaRPr lang="en-IN" dirty="0">
                  <a:solidFill>
                    <a:prstClr val="black"/>
                  </a:solidFill>
                </a:endParaRPr>
              </a:p>
              <a:p>
                <a:pPr algn="just"/>
                <a:r>
                  <a:rPr lang="en-US" dirty="0">
                    <a:solidFill>
                      <a:prstClr val="black"/>
                    </a:solidFill>
                  </a:rPr>
                  <a:t>The rank correlation can be defined as</a:t>
                </a:r>
              </a:p>
              <a:p>
                <a:pPr>
                  <a:lnSpc>
                    <a:spcPct val="115000"/>
                  </a:lnSpc>
                  <a:spcAft>
                    <a:spcPts val="1000"/>
                  </a:spcAft>
                </a:pPr>
                <a14:m>
                  <m:oMathPara xmlns:m="http://schemas.openxmlformats.org/officeDocument/2006/math">
                    <m:oMathParaPr>
                      <m:jc m:val="centerGroup"/>
                    </m:oMathParaPr>
                    <m:oMath xmlns:m="http://schemas.openxmlformats.org/officeDocument/2006/math">
                      <m:sSub>
                        <m:sSubPr>
                          <m:ctrlPr>
                            <a:rPr lang="en-IN" i="1" smtClean="0">
                              <a:solidFill>
                                <a:schemeClr val="tx1"/>
                              </a:solidFill>
                              <a:latin typeface="Cambria Math" panose="02040503050406030204" pitchFamily="18" charset="0"/>
                              <a:ea typeface="Calibri"/>
                              <a:cs typeface="Times New Roman"/>
                            </a:rPr>
                          </m:ctrlPr>
                        </m:sSubPr>
                        <m:e>
                          <m:r>
                            <a:rPr lang="en-IN" i="1">
                              <a:solidFill>
                                <a:schemeClr val="tx1"/>
                              </a:solidFill>
                              <a:effectLst/>
                              <a:latin typeface="Cambria Math"/>
                              <a:ea typeface="Calibri"/>
                              <a:cs typeface="Times New Roman"/>
                            </a:rPr>
                            <m:t>𝑟</m:t>
                          </m:r>
                        </m:e>
                        <m:sub>
                          <m:r>
                            <a:rPr lang="en-IN" i="1">
                              <a:solidFill>
                                <a:schemeClr val="tx1"/>
                              </a:solidFill>
                              <a:effectLst/>
                              <a:latin typeface="Cambria Math"/>
                              <a:ea typeface="Calibri"/>
                              <a:cs typeface="Times New Roman"/>
                            </a:rPr>
                            <m:t>𝑠</m:t>
                          </m:r>
                        </m:sub>
                      </m:sSub>
                      <m:r>
                        <a:rPr lang="en-IN" i="1">
                          <a:solidFill>
                            <a:schemeClr val="tx1"/>
                          </a:solidFill>
                          <a:effectLst/>
                          <a:latin typeface="Cambria Math"/>
                          <a:ea typeface="Calibri"/>
                          <a:cs typeface="Times New Roman"/>
                        </a:rPr>
                        <m:t>=1−</m:t>
                      </m:r>
                      <m:f>
                        <m:fPr>
                          <m:ctrlPr>
                            <a:rPr lang="en-IN" i="1">
                              <a:solidFill>
                                <a:schemeClr val="tx1"/>
                              </a:solidFill>
                              <a:effectLst/>
                              <a:latin typeface="Cambria Math" panose="02040503050406030204" pitchFamily="18" charset="0"/>
                              <a:ea typeface="Calibri"/>
                              <a:cs typeface="Times New Roman"/>
                            </a:rPr>
                          </m:ctrlPr>
                        </m:fPr>
                        <m:num>
                          <m:r>
                            <a:rPr lang="en-IN" i="1">
                              <a:solidFill>
                                <a:schemeClr val="tx1"/>
                              </a:solidFill>
                              <a:effectLst/>
                              <a:latin typeface="Cambria Math"/>
                              <a:ea typeface="Calibri"/>
                              <a:cs typeface="Times New Roman"/>
                            </a:rPr>
                            <m:t>6</m:t>
                          </m:r>
                          <m:nary>
                            <m:naryPr>
                              <m:chr m:val="∑"/>
                              <m:limLoc m:val="undOvr"/>
                              <m:subHide m:val="on"/>
                              <m:supHide m:val="on"/>
                              <m:ctrlPr>
                                <a:rPr lang="en-IN" i="1">
                                  <a:solidFill>
                                    <a:schemeClr val="tx1"/>
                                  </a:solidFill>
                                  <a:effectLst/>
                                  <a:latin typeface="Cambria Math" panose="02040503050406030204" pitchFamily="18" charset="0"/>
                                  <a:ea typeface="Calibri"/>
                                  <a:cs typeface="Times New Roman"/>
                                </a:rPr>
                              </m:ctrlPr>
                            </m:naryPr>
                            <m:sub/>
                            <m:sup/>
                            <m:e>
                              <m:sSubSup>
                                <m:sSubSupPr>
                                  <m:ctrlPr>
                                    <a:rPr lang="en-IN" i="1">
                                      <a:solidFill>
                                        <a:schemeClr val="tx1"/>
                                      </a:solidFill>
                                      <a:effectLst/>
                                      <a:latin typeface="Cambria Math" panose="02040503050406030204" pitchFamily="18" charset="0"/>
                                      <a:ea typeface="Calibri"/>
                                      <a:cs typeface="Times New Roman"/>
                                    </a:rPr>
                                  </m:ctrlPr>
                                </m:sSubSupPr>
                                <m:e>
                                  <m:r>
                                    <a:rPr lang="en-IN" i="1">
                                      <a:solidFill>
                                        <a:schemeClr val="tx1"/>
                                      </a:solidFill>
                                      <a:effectLst/>
                                      <a:latin typeface="Cambria Math"/>
                                      <a:ea typeface="Calibri"/>
                                      <a:cs typeface="Times New Roman"/>
                                    </a:rPr>
                                    <m:t>𝑑</m:t>
                                  </m:r>
                                </m:e>
                                <m:sub>
                                  <m:r>
                                    <a:rPr lang="en-IN" i="1">
                                      <a:solidFill>
                                        <a:schemeClr val="tx1"/>
                                      </a:solidFill>
                                      <a:effectLst/>
                                      <a:latin typeface="Cambria Math"/>
                                      <a:ea typeface="Calibri"/>
                                      <a:cs typeface="Times New Roman"/>
                                    </a:rPr>
                                    <m:t>𝑖</m:t>
                                  </m:r>
                                </m:sub>
                                <m:sup>
                                  <m:r>
                                    <a:rPr lang="en-IN" i="1">
                                      <a:solidFill>
                                        <a:schemeClr val="tx1"/>
                                      </a:solidFill>
                                      <a:effectLst/>
                                      <a:latin typeface="Cambria Math"/>
                                      <a:ea typeface="Calibri"/>
                                      <a:cs typeface="Times New Roman"/>
                                    </a:rPr>
                                    <m:t>2</m:t>
                                  </m:r>
                                </m:sup>
                              </m:sSubSup>
                            </m:e>
                          </m:nary>
                        </m:num>
                        <m:den>
                          <m:r>
                            <a:rPr lang="en-IN" i="1">
                              <a:solidFill>
                                <a:schemeClr val="tx1"/>
                              </a:solidFill>
                              <a:effectLst/>
                              <a:latin typeface="Cambria Math"/>
                              <a:ea typeface="Calibri"/>
                              <a:cs typeface="Times New Roman"/>
                            </a:rPr>
                            <m:t>𝑛</m:t>
                          </m:r>
                          <m:d>
                            <m:dPr>
                              <m:ctrlPr>
                                <a:rPr lang="en-IN" i="1">
                                  <a:solidFill>
                                    <a:schemeClr val="tx1"/>
                                  </a:solidFill>
                                  <a:effectLst/>
                                  <a:latin typeface="Cambria Math" panose="02040503050406030204" pitchFamily="18" charset="0"/>
                                  <a:ea typeface="Calibri"/>
                                  <a:cs typeface="Times New Roman"/>
                                </a:rPr>
                              </m:ctrlPr>
                            </m:dPr>
                            <m:e>
                              <m:sSup>
                                <m:sSupPr>
                                  <m:ctrlPr>
                                    <a:rPr lang="en-IN" i="1">
                                      <a:solidFill>
                                        <a:schemeClr val="tx1"/>
                                      </a:solidFill>
                                      <a:effectLst/>
                                      <a:latin typeface="Cambria Math" panose="02040503050406030204" pitchFamily="18" charset="0"/>
                                      <a:ea typeface="Calibri"/>
                                      <a:cs typeface="Times New Roman"/>
                                    </a:rPr>
                                  </m:ctrlPr>
                                </m:sSupPr>
                                <m:e>
                                  <m:r>
                                    <a:rPr lang="en-IN" i="1">
                                      <a:solidFill>
                                        <a:schemeClr val="tx1"/>
                                      </a:solidFill>
                                      <a:effectLst/>
                                      <a:latin typeface="Cambria Math"/>
                                      <a:ea typeface="Calibri"/>
                                      <a:cs typeface="Times New Roman"/>
                                    </a:rPr>
                                    <m:t>𝑛</m:t>
                                  </m:r>
                                </m:e>
                                <m:sup>
                                  <m:r>
                                    <a:rPr lang="en-IN" i="1">
                                      <a:solidFill>
                                        <a:schemeClr val="tx1"/>
                                      </a:solidFill>
                                      <a:effectLst/>
                                      <a:latin typeface="Cambria Math"/>
                                      <a:ea typeface="Calibri"/>
                                      <a:cs typeface="Times New Roman"/>
                                    </a:rPr>
                                    <m:t>2</m:t>
                                  </m:r>
                                </m:sup>
                              </m:sSup>
                              <m:r>
                                <a:rPr lang="en-IN" i="1">
                                  <a:solidFill>
                                    <a:schemeClr val="tx1"/>
                                  </a:solidFill>
                                  <a:effectLst/>
                                  <a:latin typeface="Cambria Math"/>
                                  <a:ea typeface="Calibri"/>
                                  <a:cs typeface="Times New Roman"/>
                                </a:rPr>
                                <m:t>−1</m:t>
                              </m:r>
                            </m:e>
                          </m:d>
                        </m:den>
                      </m:f>
                    </m:oMath>
                  </m:oMathPara>
                </a14:m>
                <a:endParaRPr lang="en-IN" dirty="0">
                  <a:effectLst/>
                  <a:latin typeface="Calibri"/>
                  <a:ea typeface="Calibri"/>
                  <a:cs typeface="Times New Roman"/>
                </a:endParaRPr>
              </a:p>
              <a:p>
                <a:pPr algn="just"/>
                <a:endParaRPr lang="en-IN" dirty="0">
                  <a:solidFill>
                    <a:prstClr val="black"/>
                  </a:solidFill>
                </a:endParaRPr>
              </a:p>
              <a:p>
                <a:pPr marL="287338" lvl="0">
                  <a:spcBef>
                    <a:spcPct val="20000"/>
                  </a:spcBef>
                  <a:buClr>
                    <a:srgbClr val="0BD0D9"/>
                  </a:buClr>
                  <a:buSzPct val="95000"/>
                </a:pPr>
                <a14:m>
                  <m:oMathPara xmlns:m="http://schemas.openxmlformats.org/officeDocument/2006/math">
                    <m:oMathParaPr>
                      <m:jc m:val="left"/>
                    </m:oMathParaPr>
                    <m:oMath xmlns:m="http://schemas.openxmlformats.org/officeDocument/2006/math">
                      <m:r>
                        <m:rPr>
                          <m:sty m:val="p"/>
                        </m:rPr>
                        <a:rPr lang="en-IN" dirty="0">
                          <a:solidFill>
                            <a:prstClr val="black"/>
                          </a:solidFill>
                          <a:latin typeface="Cambria Math" panose="02040503050406030204" pitchFamily="18" charset="0"/>
                          <a:cs typeface="Times New Roman" panose="02020603050405020304" pitchFamily="18" charset="0"/>
                        </a:rPr>
                        <m:t>where</m:t>
                      </m:r>
                      <m:r>
                        <a:rPr lang="en-IN" dirty="0">
                          <a:solidFill>
                            <a:prstClr val="black"/>
                          </a:solidFill>
                          <a:latin typeface="Cambria Math" panose="02040503050406030204" pitchFamily="18" charset="0"/>
                          <a:cs typeface="Times New Roman" panose="02020603050405020304" pitchFamily="18" charset="0"/>
                        </a:rPr>
                        <m:t>       </m:t>
                      </m:r>
                      <m:r>
                        <a:rPr lang="en-IN" i="1" dirty="0">
                          <a:solidFill>
                            <a:prstClr val="black"/>
                          </a:solidFill>
                          <a:latin typeface="Cambria Math" panose="02040503050406030204" pitchFamily="18" charset="0"/>
                          <a:cs typeface="Times New Roman" panose="02020603050405020304" pitchFamily="18" charset="0"/>
                        </a:rPr>
                        <m:t>𝑑</m:t>
                      </m:r>
                      <m:r>
                        <a:rPr lang="en-IN" i="1" baseline="-25000" dirty="0">
                          <a:solidFill>
                            <a:prstClr val="black"/>
                          </a:solidFill>
                          <a:latin typeface="Cambria Math" panose="02040503050406030204" pitchFamily="18" charset="0"/>
                          <a:cs typeface="Times New Roman" panose="02020603050405020304" pitchFamily="18" charset="0"/>
                        </a:rPr>
                        <m:t>𝑖</m:t>
                      </m:r>
                      <m:r>
                        <a:rPr lang="en-IN" dirty="0">
                          <a:solidFill>
                            <a:prstClr val="black"/>
                          </a:solidFill>
                          <a:latin typeface="Cambria Math" panose="02040503050406030204" pitchFamily="18" charset="0"/>
                          <a:cs typeface="Times New Roman" panose="02020603050405020304" pitchFamily="18" charset="0"/>
                        </a:rPr>
                        <m:t>=</m:t>
                      </m:r>
                      <m:r>
                        <m:rPr>
                          <m:sty m:val="p"/>
                        </m:rPr>
                        <a:rPr lang="en-US" b="0" i="0" dirty="0" smtClean="0">
                          <a:solidFill>
                            <a:prstClr val="black"/>
                          </a:solidFill>
                          <a:latin typeface="Cambria Math"/>
                          <a:cs typeface="Times New Roman" panose="02020603050405020304" pitchFamily="18" charset="0"/>
                        </a:rPr>
                        <m:t>D</m:t>
                      </m:r>
                      <m:r>
                        <m:rPr>
                          <m:sty m:val="p"/>
                        </m:rPr>
                        <a:rPr lang="en-IN" dirty="0">
                          <a:solidFill>
                            <a:prstClr val="black"/>
                          </a:solidFill>
                          <a:latin typeface="Cambria Math" panose="02040503050406030204" pitchFamily="18" charset="0"/>
                          <a:cs typeface="Times New Roman" panose="02020603050405020304" pitchFamily="18" charset="0"/>
                        </a:rPr>
                        <m:t>ifference</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between</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ranks</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of</m:t>
                      </m:r>
                      <m:r>
                        <a:rPr lang="en-IN" dirty="0">
                          <a:solidFill>
                            <a:prstClr val="black"/>
                          </a:solidFill>
                          <a:latin typeface="Cambria Math" panose="02040503050406030204" pitchFamily="18" charset="0"/>
                          <a:cs typeface="Times New Roman" panose="02020603050405020304" pitchFamily="18" charset="0"/>
                        </a:rPr>
                        <m:t> </m:t>
                      </m:r>
                      <m:sSup>
                        <m:sSupPr>
                          <m:ctrlPr>
                            <a:rPr lang="en-IN" i="1" dirty="0">
                              <a:solidFill>
                                <a:prstClr val="black"/>
                              </a:solidFill>
                              <a:latin typeface="Cambria Math" panose="02040503050406030204" pitchFamily="18" charset="0"/>
                              <a:cs typeface="Times New Roman" panose="02020603050405020304" pitchFamily="18" charset="0"/>
                            </a:rPr>
                          </m:ctrlPr>
                        </m:sSupPr>
                        <m:e>
                          <m:r>
                            <a:rPr lang="en-US" i="1" dirty="0">
                              <a:solidFill>
                                <a:prstClr val="black"/>
                              </a:solidFill>
                              <a:latin typeface="Cambria Math" panose="02040503050406030204" pitchFamily="18" charset="0"/>
                              <a:cs typeface="Times New Roman" panose="02020603050405020304" pitchFamily="18" charset="0"/>
                            </a:rPr>
                            <m:t>𝑖</m:t>
                          </m:r>
                        </m:e>
                        <m:sup>
                          <m:r>
                            <m:rPr>
                              <m:sty m:val="p"/>
                            </m:rPr>
                            <a:rPr lang="en-US" dirty="0">
                              <a:solidFill>
                                <a:prstClr val="black"/>
                              </a:solidFill>
                              <a:latin typeface="Cambria Math" panose="02040503050406030204" pitchFamily="18" charset="0"/>
                              <a:cs typeface="Times New Roman" panose="02020603050405020304" pitchFamily="18" charset="0"/>
                            </a:rPr>
                            <m:t>th</m:t>
                          </m:r>
                        </m:sup>
                      </m:sSup>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pair</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of</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the</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two</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variables</m:t>
                      </m:r>
                    </m:oMath>
                  </m:oMathPara>
                </a14:m>
                <a:endParaRPr lang="en-IN" dirty="0">
                  <a:solidFill>
                    <a:prstClr val="black"/>
                  </a:solidFill>
                  <a:latin typeface="Times New Roman" panose="02020603050405020304" pitchFamily="18" charset="0"/>
                  <a:cs typeface="Times New Roman" panose="02020603050405020304" pitchFamily="18" charset="0"/>
                </a:endParaRPr>
              </a:p>
              <a:p>
                <a:pPr marL="685800" lvl="0" indent="-685800">
                  <a:spcBef>
                    <a:spcPct val="20000"/>
                  </a:spcBef>
                  <a:buClr>
                    <a:srgbClr val="0BD0D9"/>
                  </a:buClr>
                  <a:buSzPct val="95000"/>
                </a:pPr>
                <a:r>
                  <a:rPr lang="en-IN" dirty="0">
                    <a:solidFill>
                      <a:prstClr val="black"/>
                    </a:solidFill>
                    <a:cs typeface="Times New Roman" panose="02020603050405020304" pitchFamily="18" charset="0"/>
                  </a:rPr>
                  <a:t>                 </a:t>
                </a:r>
                <a14:m>
                  <m:oMath xmlns:m="http://schemas.openxmlformats.org/officeDocument/2006/math">
                    <m:r>
                      <a:rPr lang="en-US" dirty="0">
                        <a:solidFill>
                          <a:prstClr val="black"/>
                        </a:solidFill>
                        <a:latin typeface="Cambria Math" panose="02040503050406030204" pitchFamily="18" charset="0"/>
                        <a:cs typeface="Times New Roman" panose="02020603050405020304" pitchFamily="18" charset="0"/>
                      </a:rPr>
                      <m:t>      </m:t>
                    </m:r>
                    <m:r>
                      <a:rPr lang="en-IN" i="1" dirty="0">
                        <a:solidFill>
                          <a:prstClr val="black"/>
                        </a:solidFill>
                        <a:latin typeface="Cambria Math" panose="02040503050406030204" pitchFamily="18" charset="0"/>
                        <a:cs typeface="Times New Roman" panose="02020603050405020304" pitchFamily="18" charset="0"/>
                      </a:rPr>
                      <m:t>𝑛</m:t>
                    </m:r>
                    <m:r>
                      <a:rPr lang="en-IN" dirty="0">
                        <a:solidFill>
                          <a:prstClr val="black"/>
                        </a:solidFill>
                        <a:latin typeface="Cambria Math" panose="02040503050406030204" pitchFamily="18" charset="0"/>
                        <a:cs typeface="Times New Roman" panose="02020603050405020304" pitchFamily="18" charset="0"/>
                      </a:rPr>
                      <m:t>=</m:t>
                    </m:r>
                    <m:r>
                      <m:rPr>
                        <m:sty m:val="p"/>
                      </m:rPr>
                      <a:rPr lang="en-US" b="0" i="0" dirty="0" smtClean="0">
                        <a:solidFill>
                          <a:prstClr val="black"/>
                        </a:solidFill>
                        <a:latin typeface="Cambria Math"/>
                        <a:cs typeface="Times New Roman" panose="02020603050405020304" pitchFamily="18" charset="0"/>
                      </a:rPr>
                      <m:t>Number</m:t>
                    </m:r>
                    <m:r>
                      <a:rPr lang="en-US" b="0" i="0" dirty="0" smtClean="0">
                        <a:solidFill>
                          <a:prstClr val="black"/>
                        </a:solidFill>
                        <a:latin typeface="Cambria Math"/>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of</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pairs</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of</m:t>
                    </m:r>
                    <m:r>
                      <a:rPr lang="en-IN" dirty="0">
                        <a:solidFill>
                          <a:prstClr val="black"/>
                        </a:solidFill>
                        <a:latin typeface="Cambria Math" panose="02040503050406030204" pitchFamily="18" charset="0"/>
                        <a:cs typeface="Times New Roman" panose="02020603050405020304" pitchFamily="18" charset="0"/>
                      </a:rPr>
                      <m:t> </m:t>
                    </m:r>
                    <m:r>
                      <m:rPr>
                        <m:sty m:val="p"/>
                      </m:rPr>
                      <a:rPr lang="en-IN" dirty="0">
                        <a:solidFill>
                          <a:prstClr val="black"/>
                        </a:solidFill>
                        <a:latin typeface="Cambria Math" panose="02040503050406030204" pitchFamily="18" charset="0"/>
                        <a:cs typeface="Times New Roman" panose="02020603050405020304" pitchFamily="18" charset="0"/>
                      </a:rPr>
                      <m:t>observations</m:t>
                    </m:r>
                  </m:oMath>
                </a14:m>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endParaRPr>
              </a:p>
              <a:p>
                <a:pPr algn="just"/>
                <a:r>
                  <a:rPr lang="en-US" dirty="0">
                    <a:solidFill>
                      <a:prstClr val="black"/>
                    </a:solidFill>
                  </a:rPr>
                  <a:t>   </a:t>
                </a:r>
                <a:endParaRPr lang="en-IN"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892383" y="1861457"/>
                <a:ext cx="7734300" cy="3004457"/>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9" name="Rounded Rectangle 8"/>
          <p:cNvSpPr/>
          <p:nvPr/>
        </p:nvSpPr>
        <p:spPr>
          <a:xfrm>
            <a:off x="892383" y="1861457"/>
            <a:ext cx="7734300" cy="53541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2: </a:t>
            </a:r>
            <a:r>
              <a:rPr lang="en-US" sz="2000" b="1" dirty="0">
                <a:solidFill>
                  <a:prstClr val="black"/>
                </a:solidFill>
                <a:latin typeface="Times New Roman" pitchFamily="18" charset="0"/>
                <a:cs typeface="Times New Roman" pitchFamily="18" charset="0"/>
              </a:rPr>
              <a:t>Charles Spearman’s correlation coefficient</a:t>
            </a:r>
            <a:endParaRPr lang="en-IN" sz="2000" b="1" dirty="0">
              <a:solidFill>
                <a:prstClr val="black"/>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B438B157-7C92-2D4A-9073-75A3846CCB7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pic>
        <p:nvPicPr>
          <p:cNvPr id="5" name="Google Shape;335;p5">
            <a:extLst>
              <a:ext uri="{FF2B5EF4-FFF2-40B4-BE49-F238E27FC236}">
                <a16:creationId xmlns:a16="http://schemas.microsoft.com/office/drawing/2014/main" id="{8D823C79-AA28-0E9E-CD5C-DDBB77432E80}"/>
              </a:ext>
            </a:extLst>
          </p:cNvPr>
          <p:cNvPicPr preferRelativeResize="0"/>
          <p:nvPr/>
        </p:nvPicPr>
        <p:blipFill rotWithShape="1">
          <a:blip r:embed="rId3">
            <a:alphaModFix/>
          </a:blip>
          <a:srcRect/>
          <a:stretch/>
        </p:blipFill>
        <p:spPr>
          <a:xfrm>
            <a:off x="7592993" y="2465184"/>
            <a:ext cx="5206248" cy="1727187"/>
          </a:xfrm>
          <a:prstGeom prst="rect">
            <a:avLst/>
          </a:prstGeom>
          <a:noFill/>
          <a:ln>
            <a:noFill/>
          </a:ln>
        </p:spPr>
      </p:pic>
      <p:sp>
        <p:nvSpPr>
          <p:cNvPr id="7" name="Footer Placeholder 6">
            <a:extLst>
              <a:ext uri="{FF2B5EF4-FFF2-40B4-BE49-F238E27FC236}">
                <a16:creationId xmlns:a16="http://schemas.microsoft.com/office/drawing/2014/main" id="{59C83B8C-2DA3-C565-AD07-46494DA95BF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8950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932"/>
            <a:ext cx="9347199" cy="643467"/>
          </a:xfrm>
        </p:spPr>
        <p:txBody>
          <a:bodyPr>
            <a:noAutofit/>
          </a:bodyPr>
          <a:lstStyle/>
          <a:p>
            <a:pPr algn="just"/>
            <a:r>
              <a:rPr lang="en-US" sz="4000" dirty="0">
                <a:solidFill>
                  <a:srgbClr val="A50021"/>
                </a:solidFill>
                <a:latin typeface="Times New Roman" pitchFamily="18" charset="0"/>
                <a:cs typeface="Times New Roman" pitchFamily="18" charset="0"/>
              </a:rPr>
              <a:t>Charles Spearman’s </a:t>
            </a:r>
            <a:r>
              <a:rPr lang="en-US" sz="3600" dirty="0">
                <a:solidFill>
                  <a:srgbClr val="A50021"/>
                </a:solidFill>
                <a:latin typeface="Times New Roman" pitchFamily="18" charset="0"/>
                <a:cs typeface="Times New Roman" pitchFamily="18" charset="0"/>
              </a:rPr>
              <a:t>Coefficient</a:t>
            </a:r>
            <a:r>
              <a:rPr lang="en-US" sz="4000" dirty="0">
                <a:solidFill>
                  <a:srgbClr val="A50021"/>
                </a:solidFill>
                <a:latin typeface="Times New Roman" pitchFamily="18" charset="0"/>
                <a:cs typeface="Times New Roman" pitchFamily="18" charset="0"/>
              </a:rPr>
              <a: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p:sp>
        <p:nvSpPr>
          <p:cNvPr id="5" name="Content Placeholder 4"/>
          <p:cNvSpPr>
            <a:spLocks noGrp="1"/>
          </p:cNvSpPr>
          <p:nvPr>
            <p:ph idx="1"/>
          </p:nvPr>
        </p:nvSpPr>
        <p:spPr>
          <a:xfrm>
            <a:off x="81755" y="923714"/>
            <a:ext cx="9183688" cy="5797768"/>
          </a:xfrm>
        </p:spPr>
        <p:txBody>
          <a:bodyPr>
            <a:normAutofit/>
          </a:bodyPr>
          <a:lstStyle/>
          <a:p>
            <a:pPr marL="0" indent="0" algn="just">
              <a:buNone/>
            </a:pPr>
            <a:r>
              <a:rPr lang="en-US" sz="1800" b="1" dirty="0">
                <a:solidFill>
                  <a:srgbClr val="0B5ED7"/>
                </a:solidFill>
                <a:latin typeface="Times New Roman" panose="02020603050405020304" pitchFamily="18" charset="0"/>
                <a:cs typeface="Times New Roman" panose="02020603050405020304" pitchFamily="18" charset="0"/>
              </a:rPr>
              <a:t>Example 2: </a:t>
            </a:r>
            <a:r>
              <a:rPr lang="en-US" sz="1800" dirty="0">
                <a:solidFill>
                  <a:srgbClr val="0B5ED7"/>
                </a:solidFill>
                <a:latin typeface="Times New Roman" panose="02020603050405020304" pitchFamily="18" charset="0"/>
                <a:cs typeface="Times New Roman" panose="02020603050405020304" pitchFamily="18" charset="0"/>
              </a:rPr>
              <a:t>The hypothesis that the depth of a river </a:t>
            </a:r>
            <a:r>
              <a:rPr lang="en-US" sz="1800" b="1" dirty="0">
                <a:solidFill>
                  <a:srgbClr val="0B5ED7"/>
                </a:solidFill>
                <a:latin typeface="Times New Roman" panose="02020603050405020304" pitchFamily="18" charset="0"/>
                <a:cs typeface="Times New Roman" panose="02020603050405020304" pitchFamily="18" charset="0"/>
              </a:rPr>
              <a:t>does not progressively increase </a:t>
            </a:r>
            <a:r>
              <a:rPr lang="en-US" sz="1800" dirty="0">
                <a:solidFill>
                  <a:srgbClr val="0B5ED7"/>
                </a:solidFill>
                <a:latin typeface="Times New Roman" panose="02020603050405020304" pitchFamily="18" charset="0"/>
                <a:cs typeface="Times New Roman" panose="02020603050405020304" pitchFamily="18" charset="0"/>
              </a:rPr>
              <a:t>further from the bank.</a:t>
            </a:r>
            <a:endParaRPr lang="en-US" sz="1800" dirty="0">
              <a:solidFill>
                <a:srgbClr val="0B5ED7"/>
              </a:solidFill>
            </a:endParaRPr>
          </a:p>
          <a:p>
            <a:pPr marL="0" indent="0" algn="just">
              <a:buNone/>
            </a:pPr>
            <a:endParaRPr lang="en-US" sz="700" dirty="0">
              <a:solidFill>
                <a:srgbClr val="0B5ED7"/>
              </a:solidFill>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r>
              <a:rPr lang="en-US" sz="1800" dirty="0">
                <a:solidFill>
                  <a:srgbClr val="0B5ED7"/>
                </a:solidFill>
                <a:latin typeface="Times New Roman" panose="02020603050405020304" pitchFamily="18" charset="0"/>
                <a:cs typeface="Times New Roman" panose="02020603050405020304" pitchFamily="18" charset="0"/>
              </a:rPr>
              <a:t>A sample of size 10 is collected to test the hypothesis, using Spearman’s correlation coefficient.</a:t>
            </a:r>
          </a:p>
          <a:p>
            <a:pPr marL="0" indent="0">
              <a:buNone/>
            </a:pPr>
            <a:endParaRPr lang="en-IN"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3033448" y="3270602"/>
              <a:ext cx="3562085" cy="3391608"/>
            </p:xfrm>
            <a:graphic>
              <a:graphicData uri="http://schemas.openxmlformats.org/drawingml/2006/table">
                <a:tbl>
                  <a:tblPr firstRow="1" bandRow="1">
                    <a:tableStyleId>{5C22544A-7EE6-4342-B048-85BDC9FD1C3A}</a:tableStyleId>
                  </a:tblPr>
                  <a:tblGrid>
                    <a:gridCol w="1009629">
                      <a:extLst>
                        <a:ext uri="{9D8B030D-6E8A-4147-A177-3AD203B41FA5}">
                          <a16:colId xmlns:a16="http://schemas.microsoft.com/office/drawing/2014/main" val="20000"/>
                        </a:ext>
                      </a:extLst>
                    </a:gridCol>
                    <a:gridCol w="1318386">
                      <a:extLst>
                        <a:ext uri="{9D8B030D-6E8A-4147-A177-3AD203B41FA5}">
                          <a16:colId xmlns:a16="http://schemas.microsoft.com/office/drawing/2014/main" val="20001"/>
                        </a:ext>
                      </a:extLst>
                    </a:gridCol>
                    <a:gridCol w="1234070">
                      <a:extLst>
                        <a:ext uri="{9D8B030D-6E8A-4147-A177-3AD203B41FA5}">
                          <a16:colId xmlns:a16="http://schemas.microsoft.com/office/drawing/2014/main" val="20002"/>
                        </a:ext>
                      </a:extLst>
                    </a:gridCol>
                  </a:tblGrid>
                  <a:tr h="308328">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𝑺𝒂𝒎𝒑𝒍𝒆</m:t>
                                </m:r>
                                <m:r>
                                  <a:rPr lang="en-US" sz="1400" b="1" i="1" smtClean="0">
                                    <a:latin typeface="Cambria Math" panose="02040503050406030204" pitchFamily="18" charset="0"/>
                                  </a:rPr>
                                  <m:t>#</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𝑾𝒊𝒅𝒕𝒉</m:t>
                                </m:r>
                                <m:r>
                                  <a:rPr lang="en-US" sz="1400" b="1" i="1" smtClean="0">
                                    <a:latin typeface="Cambria Math" panose="02040503050406030204" pitchFamily="18" charset="0"/>
                                  </a:rPr>
                                  <m:t> </m:t>
                                </m:r>
                                <m:r>
                                  <a:rPr lang="en-US" sz="1400" b="1" i="1" smtClean="0">
                                    <a:latin typeface="Cambria Math" panose="02040503050406030204" pitchFamily="18" charset="0"/>
                                  </a:rPr>
                                  <m:t>𝒊𝒏</m:t>
                                </m:r>
                                <m:r>
                                  <a:rPr lang="en-US" sz="1400" b="1" i="1" smtClean="0">
                                    <a:latin typeface="Cambria Math" panose="02040503050406030204" pitchFamily="18" charset="0"/>
                                  </a:rPr>
                                  <m:t> </m:t>
                                </m:r>
                                <m:r>
                                  <a:rPr lang="en-US" sz="1400" b="1" i="1" smtClean="0">
                                    <a:latin typeface="Cambria Math" panose="02040503050406030204" pitchFamily="18" charset="0"/>
                                  </a:rPr>
                                  <m:t>𝒎</m:t>
                                </m:r>
                              </m:oMath>
                            </m:oMathPara>
                          </a14:m>
                          <a:endParaRPr lang="en-US" sz="1400" dirty="0"/>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𝑫𝒆𝒑𝒕𝒉</m:t>
                                </m:r>
                                <m:r>
                                  <a:rPr lang="en-US" sz="1400" b="1" i="1" smtClean="0">
                                    <a:latin typeface="Cambria Math" panose="02040503050406030204" pitchFamily="18" charset="0"/>
                                  </a:rPr>
                                  <m:t> </m:t>
                                </m:r>
                                <m:r>
                                  <a:rPr lang="en-US" sz="1400" b="1" i="1" smtClean="0">
                                    <a:latin typeface="Cambria Math" panose="02040503050406030204" pitchFamily="18" charset="0"/>
                                  </a:rPr>
                                  <m:t>𝒊𝒏</m:t>
                                </m:r>
                                <m:r>
                                  <a:rPr lang="en-US" sz="1400" b="1" i="1" smtClean="0">
                                    <a:latin typeface="Cambria Math" panose="02040503050406030204" pitchFamily="18" charset="0"/>
                                  </a:rPr>
                                  <m:t> </m:t>
                                </m:r>
                                <m:r>
                                  <a:rPr lang="en-US" sz="1400" b="1" i="1" smtClean="0">
                                    <a:latin typeface="Cambria Math" panose="02040503050406030204" pitchFamily="18" charset="0"/>
                                  </a:rPr>
                                  <m:t>𝒎</m:t>
                                </m:r>
                              </m:oMath>
                            </m:oMathPara>
                          </a14:m>
                          <a:endParaRPr lang="en-US" sz="1400" dirty="0"/>
                        </a:p>
                      </a:txBody>
                      <a:tcPr/>
                    </a:tc>
                    <a:extLst>
                      <a:ext uri="{0D108BD9-81ED-4DB2-BD59-A6C34878D82A}">
                        <a16:rowId xmlns:a16="http://schemas.microsoft.com/office/drawing/2014/main" val="10000"/>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0</m:t>
                                </m:r>
                              </m:oMath>
                            </m:oMathPara>
                          </a14:m>
                          <a:endParaRPr lang="en-US" sz="1400" dirty="0"/>
                        </a:p>
                      </a:txBody>
                      <a:tcPr anchor="ctr"/>
                    </a:tc>
                    <a:extLst>
                      <a:ext uri="{0D108BD9-81ED-4DB2-BD59-A6C34878D82A}">
                        <a16:rowId xmlns:a16="http://schemas.microsoft.com/office/drawing/2014/main" val="10001"/>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m:t>
                                </m:r>
                              </m:oMath>
                            </m:oMathPara>
                          </a14:m>
                          <a:endParaRPr lang="en-US" sz="1400" dirty="0"/>
                        </a:p>
                      </a:txBody>
                      <a:tcPr anchor="ctr"/>
                    </a:tc>
                    <a:extLst>
                      <a:ext uri="{0D108BD9-81ED-4DB2-BD59-A6C34878D82A}">
                        <a16:rowId xmlns:a16="http://schemas.microsoft.com/office/drawing/2014/main" val="10002"/>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150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28</m:t>
                                </m:r>
                              </m:oMath>
                            </m:oMathPara>
                          </a14:m>
                          <a:endParaRPr lang="en-US" sz="1400" dirty="0"/>
                        </a:p>
                      </a:txBody>
                      <a:tcPr anchor="ctr"/>
                    </a:tc>
                    <a:extLst>
                      <a:ext uri="{0D108BD9-81ED-4DB2-BD59-A6C34878D82A}">
                        <a16:rowId xmlns:a16="http://schemas.microsoft.com/office/drawing/2014/main" val="10003"/>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200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42</m:t>
                                </m:r>
                              </m:oMath>
                            </m:oMathPara>
                          </a14:m>
                          <a:endParaRPr lang="en-US" sz="1400" dirty="0"/>
                        </a:p>
                      </a:txBody>
                      <a:tcPr anchor="ctr"/>
                    </a:tc>
                    <a:extLst>
                      <a:ext uri="{0D108BD9-81ED-4DB2-BD59-A6C34878D82A}">
                        <a16:rowId xmlns:a16="http://schemas.microsoft.com/office/drawing/2014/main" val="10004"/>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250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59</m:t>
                                </m:r>
                              </m:oMath>
                            </m:oMathPara>
                          </a14:m>
                          <a:endParaRPr lang="en-US" sz="1400" dirty="0"/>
                        </a:p>
                      </a:txBody>
                      <a:tcPr anchor="ctr"/>
                    </a:tc>
                    <a:extLst>
                      <a:ext uri="{0D108BD9-81ED-4DB2-BD59-A6C34878D82A}">
                        <a16:rowId xmlns:a16="http://schemas.microsoft.com/office/drawing/2014/main" val="10005"/>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300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51</m:t>
                                </m:r>
                              </m:oMath>
                            </m:oMathPara>
                          </a14:m>
                          <a:endParaRPr lang="en-US" sz="1400" dirty="0"/>
                        </a:p>
                      </a:txBody>
                      <a:tcPr anchor="ctr"/>
                    </a:tc>
                    <a:extLst>
                      <a:ext uri="{0D108BD9-81ED-4DB2-BD59-A6C34878D82A}">
                        <a16:rowId xmlns:a16="http://schemas.microsoft.com/office/drawing/2014/main" val="10006"/>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7</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350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73</m:t>
                                </m:r>
                              </m:oMath>
                            </m:oMathPara>
                          </a14:m>
                          <a:endParaRPr lang="en-US" sz="1400" dirty="0"/>
                        </a:p>
                      </a:txBody>
                      <a:tcPr anchor="ctr"/>
                    </a:tc>
                    <a:extLst>
                      <a:ext uri="{0D108BD9-81ED-4DB2-BD59-A6C34878D82A}">
                        <a16:rowId xmlns:a16="http://schemas.microsoft.com/office/drawing/2014/main" val="10007"/>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400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85</m:t>
                                </m:r>
                              </m:oMath>
                            </m:oMathPara>
                          </a14:m>
                          <a:endParaRPr lang="en-US" sz="1400" dirty="0"/>
                        </a:p>
                      </a:txBody>
                      <a:tcPr anchor="ctr"/>
                    </a:tc>
                    <a:extLst>
                      <a:ext uri="{0D108BD9-81ED-4DB2-BD59-A6C34878D82A}">
                        <a16:rowId xmlns:a16="http://schemas.microsoft.com/office/drawing/2014/main" val="10008"/>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9</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450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104</m:t>
                                </m:r>
                              </m:oMath>
                            </m:oMathPara>
                          </a14:m>
                          <a:endParaRPr lang="en-US" sz="1400" dirty="0"/>
                        </a:p>
                      </a:txBody>
                      <a:tcPr anchor="ctr"/>
                    </a:tc>
                    <a:extLst>
                      <a:ext uri="{0D108BD9-81ED-4DB2-BD59-A6C34878D82A}">
                        <a16:rowId xmlns:a16="http://schemas.microsoft.com/office/drawing/2014/main" val="10009"/>
                      </a:ext>
                    </a:extLst>
                  </a:tr>
                  <a:tr h="308328">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500</m:t>
                                </m:r>
                              </m:oMath>
                            </m:oMathPara>
                          </a14:m>
                          <a:endParaRPr lang="en-US" sz="14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96</m:t>
                                </m:r>
                              </m:oMath>
                            </m:oMathPara>
                          </a14:m>
                          <a:endParaRPr lang="en-US" sz="1400" dirty="0"/>
                        </a:p>
                      </a:txBody>
                      <a:tcPr anchor="ctr"/>
                    </a:tc>
                    <a:extLst>
                      <a:ext uri="{0D108BD9-81ED-4DB2-BD59-A6C34878D82A}">
                        <a16:rowId xmlns:a16="http://schemas.microsoft.com/office/drawing/2014/main" val="10010"/>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3475486542"/>
                  </p:ext>
                </p:extLst>
              </p:nvPr>
            </p:nvGraphicFramePr>
            <p:xfrm>
              <a:off x="3033448" y="3270602"/>
              <a:ext cx="3562085" cy="3391608"/>
            </p:xfrm>
            <a:graphic>
              <a:graphicData uri="http://schemas.openxmlformats.org/drawingml/2006/table">
                <a:tbl>
                  <a:tblPr firstRow="1" bandRow="1">
                    <a:tableStyleId>{5C22544A-7EE6-4342-B048-85BDC9FD1C3A}</a:tableStyleId>
                  </a:tblPr>
                  <a:tblGrid>
                    <a:gridCol w="1009629"/>
                    <a:gridCol w="1318386"/>
                    <a:gridCol w="1234070"/>
                  </a:tblGrid>
                  <a:tr h="308328">
                    <a:tc>
                      <a:txBody>
                        <a:bodyPr/>
                        <a:lstStyle/>
                        <a:p>
                          <a:endParaRPr lang="en-US"/>
                        </a:p>
                      </a:txBody>
                      <a:tcPr>
                        <a:blipFill rotWithShape="0">
                          <a:blip r:embed="rId3"/>
                          <a:stretch>
                            <a:fillRect l="-602" t="-1961" r="-255422" b="-996078"/>
                          </a:stretch>
                        </a:blipFill>
                      </a:tcPr>
                    </a:tc>
                    <a:tc>
                      <a:txBody>
                        <a:bodyPr/>
                        <a:lstStyle/>
                        <a:p>
                          <a:endParaRPr lang="en-US"/>
                        </a:p>
                      </a:txBody>
                      <a:tcPr>
                        <a:blipFill rotWithShape="0">
                          <a:blip r:embed="rId3"/>
                          <a:stretch>
                            <a:fillRect l="-77315" t="-1961" r="-96296" b="-996078"/>
                          </a:stretch>
                        </a:blipFill>
                      </a:tcPr>
                    </a:tc>
                    <a:tc>
                      <a:txBody>
                        <a:bodyPr/>
                        <a:lstStyle/>
                        <a:p>
                          <a:endParaRPr lang="en-US"/>
                        </a:p>
                      </a:txBody>
                      <a:tcPr>
                        <a:blipFill rotWithShape="0">
                          <a:blip r:embed="rId3"/>
                          <a:stretch>
                            <a:fillRect l="-188670" t="-1961" r="-2463" b="-996078"/>
                          </a:stretch>
                        </a:blipFill>
                      </a:tcPr>
                    </a:tc>
                  </a:tr>
                  <a:tr h="308328">
                    <a:tc>
                      <a:txBody>
                        <a:bodyPr/>
                        <a:lstStyle/>
                        <a:p>
                          <a:endParaRPr lang="en-US"/>
                        </a:p>
                      </a:txBody>
                      <a:tcPr anchor="ctr">
                        <a:blipFill rotWithShape="0">
                          <a:blip r:embed="rId3"/>
                          <a:stretch>
                            <a:fillRect l="-602" t="-104000" r="-255422" b="-916000"/>
                          </a:stretch>
                        </a:blipFill>
                      </a:tcPr>
                    </a:tc>
                    <a:tc>
                      <a:txBody>
                        <a:bodyPr/>
                        <a:lstStyle/>
                        <a:p>
                          <a:endParaRPr lang="en-US"/>
                        </a:p>
                      </a:txBody>
                      <a:tcPr anchor="ctr">
                        <a:blipFill rotWithShape="0">
                          <a:blip r:embed="rId3"/>
                          <a:stretch>
                            <a:fillRect l="-77315" t="-104000" r="-96296" b="-916000"/>
                          </a:stretch>
                        </a:blipFill>
                      </a:tcPr>
                    </a:tc>
                    <a:tc>
                      <a:txBody>
                        <a:bodyPr/>
                        <a:lstStyle/>
                        <a:p>
                          <a:endParaRPr lang="en-US"/>
                        </a:p>
                      </a:txBody>
                      <a:tcPr anchor="ctr">
                        <a:blipFill rotWithShape="0">
                          <a:blip r:embed="rId3"/>
                          <a:stretch>
                            <a:fillRect l="-188670" t="-104000" r="-2463" b="-916000"/>
                          </a:stretch>
                        </a:blipFill>
                      </a:tcPr>
                    </a:tc>
                  </a:tr>
                  <a:tr h="308328">
                    <a:tc>
                      <a:txBody>
                        <a:bodyPr/>
                        <a:lstStyle/>
                        <a:p>
                          <a:endParaRPr lang="en-US"/>
                        </a:p>
                      </a:txBody>
                      <a:tcPr anchor="ctr">
                        <a:blipFill rotWithShape="0">
                          <a:blip r:embed="rId3"/>
                          <a:stretch>
                            <a:fillRect l="-602" t="-200000" r="-255422" b="-798039"/>
                          </a:stretch>
                        </a:blipFill>
                      </a:tcPr>
                    </a:tc>
                    <a:tc>
                      <a:txBody>
                        <a:bodyPr/>
                        <a:lstStyle/>
                        <a:p>
                          <a:endParaRPr lang="en-US"/>
                        </a:p>
                      </a:txBody>
                      <a:tcPr anchor="ctr">
                        <a:blipFill rotWithShape="0">
                          <a:blip r:embed="rId3"/>
                          <a:stretch>
                            <a:fillRect l="-77315" t="-200000" r="-96296" b="-798039"/>
                          </a:stretch>
                        </a:blipFill>
                      </a:tcPr>
                    </a:tc>
                    <a:tc>
                      <a:txBody>
                        <a:bodyPr/>
                        <a:lstStyle/>
                        <a:p>
                          <a:endParaRPr lang="en-US"/>
                        </a:p>
                      </a:txBody>
                      <a:tcPr anchor="ctr">
                        <a:blipFill rotWithShape="0">
                          <a:blip r:embed="rId3"/>
                          <a:stretch>
                            <a:fillRect l="-188670" t="-200000" r="-2463" b="-798039"/>
                          </a:stretch>
                        </a:blipFill>
                      </a:tcPr>
                    </a:tc>
                  </a:tr>
                  <a:tr h="308328">
                    <a:tc>
                      <a:txBody>
                        <a:bodyPr/>
                        <a:lstStyle/>
                        <a:p>
                          <a:endParaRPr lang="en-US"/>
                        </a:p>
                      </a:txBody>
                      <a:tcPr anchor="ctr">
                        <a:blipFill rotWithShape="0">
                          <a:blip r:embed="rId3"/>
                          <a:stretch>
                            <a:fillRect l="-602" t="-300000" r="-255422" b="-698039"/>
                          </a:stretch>
                        </a:blipFill>
                      </a:tcPr>
                    </a:tc>
                    <a:tc>
                      <a:txBody>
                        <a:bodyPr/>
                        <a:lstStyle/>
                        <a:p>
                          <a:endParaRPr lang="en-US"/>
                        </a:p>
                      </a:txBody>
                      <a:tcPr anchor="ctr">
                        <a:blipFill rotWithShape="0">
                          <a:blip r:embed="rId3"/>
                          <a:stretch>
                            <a:fillRect l="-77315" t="-300000" r="-96296" b="-698039"/>
                          </a:stretch>
                        </a:blipFill>
                      </a:tcPr>
                    </a:tc>
                    <a:tc>
                      <a:txBody>
                        <a:bodyPr/>
                        <a:lstStyle/>
                        <a:p>
                          <a:endParaRPr lang="en-US"/>
                        </a:p>
                      </a:txBody>
                      <a:tcPr anchor="ctr">
                        <a:blipFill rotWithShape="0">
                          <a:blip r:embed="rId3"/>
                          <a:stretch>
                            <a:fillRect l="-188670" t="-300000" r="-2463" b="-698039"/>
                          </a:stretch>
                        </a:blipFill>
                      </a:tcPr>
                    </a:tc>
                  </a:tr>
                  <a:tr h="308328">
                    <a:tc>
                      <a:txBody>
                        <a:bodyPr/>
                        <a:lstStyle/>
                        <a:p>
                          <a:endParaRPr lang="en-US"/>
                        </a:p>
                      </a:txBody>
                      <a:tcPr anchor="ctr">
                        <a:blipFill rotWithShape="0">
                          <a:blip r:embed="rId3"/>
                          <a:stretch>
                            <a:fillRect l="-602" t="-408000" r="-255422" b="-612000"/>
                          </a:stretch>
                        </a:blipFill>
                      </a:tcPr>
                    </a:tc>
                    <a:tc>
                      <a:txBody>
                        <a:bodyPr/>
                        <a:lstStyle/>
                        <a:p>
                          <a:endParaRPr lang="en-US"/>
                        </a:p>
                      </a:txBody>
                      <a:tcPr anchor="ctr">
                        <a:blipFill rotWithShape="0">
                          <a:blip r:embed="rId3"/>
                          <a:stretch>
                            <a:fillRect l="-77315" t="-408000" r="-96296" b="-612000"/>
                          </a:stretch>
                        </a:blipFill>
                      </a:tcPr>
                    </a:tc>
                    <a:tc>
                      <a:txBody>
                        <a:bodyPr/>
                        <a:lstStyle/>
                        <a:p>
                          <a:endParaRPr lang="en-US"/>
                        </a:p>
                      </a:txBody>
                      <a:tcPr anchor="ctr">
                        <a:blipFill rotWithShape="0">
                          <a:blip r:embed="rId3"/>
                          <a:stretch>
                            <a:fillRect l="-188670" t="-408000" r="-2463" b="-612000"/>
                          </a:stretch>
                        </a:blipFill>
                      </a:tcPr>
                    </a:tc>
                  </a:tr>
                  <a:tr h="308328">
                    <a:tc>
                      <a:txBody>
                        <a:bodyPr/>
                        <a:lstStyle/>
                        <a:p>
                          <a:endParaRPr lang="en-US"/>
                        </a:p>
                      </a:txBody>
                      <a:tcPr anchor="ctr">
                        <a:blipFill rotWithShape="0">
                          <a:blip r:embed="rId3"/>
                          <a:stretch>
                            <a:fillRect l="-602" t="-498039" r="-255422" b="-500000"/>
                          </a:stretch>
                        </a:blipFill>
                      </a:tcPr>
                    </a:tc>
                    <a:tc>
                      <a:txBody>
                        <a:bodyPr/>
                        <a:lstStyle/>
                        <a:p>
                          <a:endParaRPr lang="en-US"/>
                        </a:p>
                      </a:txBody>
                      <a:tcPr anchor="ctr">
                        <a:blipFill rotWithShape="0">
                          <a:blip r:embed="rId3"/>
                          <a:stretch>
                            <a:fillRect l="-77315" t="-498039" r="-96296" b="-500000"/>
                          </a:stretch>
                        </a:blipFill>
                      </a:tcPr>
                    </a:tc>
                    <a:tc>
                      <a:txBody>
                        <a:bodyPr/>
                        <a:lstStyle/>
                        <a:p>
                          <a:endParaRPr lang="en-US"/>
                        </a:p>
                      </a:txBody>
                      <a:tcPr anchor="ctr">
                        <a:blipFill rotWithShape="0">
                          <a:blip r:embed="rId3"/>
                          <a:stretch>
                            <a:fillRect l="-188670" t="-498039" r="-2463" b="-500000"/>
                          </a:stretch>
                        </a:blipFill>
                      </a:tcPr>
                    </a:tc>
                  </a:tr>
                  <a:tr h="308328">
                    <a:tc>
                      <a:txBody>
                        <a:bodyPr/>
                        <a:lstStyle/>
                        <a:p>
                          <a:endParaRPr lang="en-US"/>
                        </a:p>
                      </a:txBody>
                      <a:tcPr anchor="ctr">
                        <a:blipFill rotWithShape="0">
                          <a:blip r:embed="rId3"/>
                          <a:stretch>
                            <a:fillRect l="-602" t="-610000" r="-255422" b="-410000"/>
                          </a:stretch>
                        </a:blipFill>
                      </a:tcPr>
                    </a:tc>
                    <a:tc>
                      <a:txBody>
                        <a:bodyPr/>
                        <a:lstStyle/>
                        <a:p>
                          <a:endParaRPr lang="en-US"/>
                        </a:p>
                      </a:txBody>
                      <a:tcPr anchor="ctr">
                        <a:blipFill rotWithShape="0">
                          <a:blip r:embed="rId3"/>
                          <a:stretch>
                            <a:fillRect l="-77315" t="-610000" r="-96296" b="-410000"/>
                          </a:stretch>
                        </a:blipFill>
                      </a:tcPr>
                    </a:tc>
                    <a:tc>
                      <a:txBody>
                        <a:bodyPr/>
                        <a:lstStyle/>
                        <a:p>
                          <a:endParaRPr lang="en-US"/>
                        </a:p>
                      </a:txBody>
                      <a:tcPr anchor="ctr">
                        <a:blipFill rotWithShape="0">
                          <a:blip r:embed="rId3"/>
                          <a:stretch>
                            <a:fillRect l="-188670" t="-610000" r="-2463" b="-410000"/>
                          </a:stretch>
                        </a:blipFill>
                      </a:tcPr>
                    </a:tc>
                  </a:tr>
                  <a:tr h="308328">
                    <a:tc>
                      <a:txBody>
                        <a:bodyPr/>
                        <a:lstStyle/>
                        <a:p>
                          <a:endParaRPr lang="en-US"/>
                        </a:p>
                      </a:txBody>
                      <a:tcPr anchor="ctr">
                        <a:blipFill rotWithShape="0">
                          <a:blip r:embed="rId3"/>
                          <a:stretch>
                            <a:fillRect l="-602" t="-696078" r="-255422" b="-301961"/>
                          </a:stretch>
                        </a:blipFill>
                      </a:tcPr>
                    </a:tc>
                    <a:tc>
                      <a:txBody>
                        <a:bodyPr/>
                        <a:lstStyle/>
                        <a:p>
                          <a:endParaRPr lang="en-US"/>
                        </a:p>
                      </a:txBody>
                      <a:tcPr anchor="ctr">
                        <a:blipFill rotWithShape="0">
                          <a:blip r:embed="rId3"/>
                          <a:stretch>
                            <a:fillRect l="-77315" t="-696078" r="-96296" b="-301961"/>
                          </a:stretch>
                        </a:blipFill>
                      </a:tcPr>
                    </a:tc>
                    <a:tc>
                      <a:txBody>
                        <a:bodyPr/>
                        <a:lstStyle/>
                        <a:p>
                          <a:endParaRPr lang="en-US"/>
                        </a:p>
                      </a:txBody>
                      <a:tcPr anchor="ctr">
                        <a:blipFill rotWithShape="0">
                          <a:blip r:embed="rId3"/>
                          <a:stretch>
                            <a:fillRect l="-188670" t="-696078" r="-2463" b="-301961"/>
                          </a:stretch>
                        </a:blipFill>
                      </a:tcPr>
                    </a:tc>
                  </a:tr>
                  <a:tr h="308328">
                    <a:tc>
                      <a:txBody>
                        <a:bodyPr/>
                        <a:lstStyle/>
                        <a:p>
                          <a:endParaRPr lang="en-US"/>
                        </a:p>
                      </a:txBody>
                      <a:tcPr anchor="ctr">
                        <a:blipFill rotWithShape="0">
                          <a:blip r:embed="rId3"/>
                          <a:stretch>
                            <a:fillRect l="-602" t="-796078" r="-255422" b="-201961"/>
                          </a:stretch>
                        </a:blipFill>
                      </a:tcPr>
                    </a:tc>
                    <a:tc>
                      <a:txBody>
                        <a:bodyPr/>
                        <a:lstStyle/>
                        <a:p>
                          <a:endParaRPr lang="en-US"/>
                        </a:p>
                      </a:txBody>
                      <a:tcPr anchor="ctr">
                        <a:blipFill rotWithShape="0">
                          <a:blip r:embed="rId3"/>
                          <a:stretch>
                            <a:fillRect l="-77315" t="-796078" r="-96296" b="-201961"/>
                          </a:stretch>
                        </a:blipFill>
                      </a:tcPr>
                    </a:tc>
                    <a:tc>
                      <a:txBody>
                        <a:bodyPr/>
                        <a:lstStyle/>
                        <a:p>
                          <a:endParaRPr lang="en-US"/>
                        </a:p>
                      </a:txBody>
                      <a:tcPr anchor="ctr">
                        <a:blipFill rotWithShape="0">
                          <a:blip r:embed="rId3"/>
                          <a:stretch>
                            <a:fillRect l="-188670" t="-796078" r="-2463" b="-201961"/>
                          </a:stretch>
                        </a:blipFill>
                      </a:tcPr>
                    </a:tc>
                  </a:tr>
                  <a:tr h="308328">
                    <a:tc>
                      <a:txBody>
                        <a:bodyPr/>
                        <a:lstStyle/>
                        <a:p>
                          <a:endParaRPr lang="en-US"/>
                        </a:p>
                      </a:txBody>
                      <a:tcPr anchor="ctr">
                        <a:blipFill rotWithShape="0">
                          <a:blip r:embed="rId3"/>
                          <a:stretch>
                            <a:fillRect l="-602" t="-914000" r="-255422" b="-106000"/>
                          </a:stretch>
                        </a:blipFill>
                      </a:tcPr>
                    </a:tc>
                    <a:tc>
                      <a:txBody>
                        <a:bodyPr/>
                        <a:lstStyle/>
                        <a:p>
                          <a:endParaRPr lang="en-US"/>
                        </a:p>
                      </a:txBody>
                      <a:tcPr anchor="ctr">
                        <a:blipFill rotWithShape="0">
                          <a:blip r:embed="rId3"/>
                          <a:stretch>
                            <a:fillRect l="-77315" t="-914000" r="-96296" b="-106000"/>
                          </a:stretch>
                        </a:blipFill>
                      </a:tcPr>
                    </a:tc>
                    <a:tc>
                      <a:txBody>
                        <a:bodyPr/>
                        <a:lstStyle/>
                        <a:p>
                          <a:endParaRPr lang="en-US"/>
                        </a:p>
                      </a:txBody>
                      <a:tcPr anchor="ctr">
                        <a:blipFill rotWithShape="0">
                          <a:blip r:embed="rId3"/>
                          <a:stretch>
                            <a:fillRect l="-188670" t="-914000" r="-2463" b="-106000"/>
                          </a:stretch>
                        </a:blipFill>
                      </a:tcPr>
                    </a:tc>
                  </a:tr>
                  <a:tr h="308328">
                    <a:tc>
                      <a:txBody>
                        <a:bodyPr/>
                        <a:lstStyle/>
                        <a:p>
                          <a:endParaRPr lang="en-US"/>
                        </a:p>
                      </a:txBody>
                      <a:tcPr anchor="ctr">
                        <a:blipFill rotWithShape="0">
                          <a:blip r:embed="rId3"/>
                          <a:stretch>
                            <a:fillRect l="-602" t="-994118" r="-255422" b="-3922"/>
                          </a:stretch>
                        </a:blipFill>
                      </a:tcPr>
                    </a:tc>
                    <a:tc>
                      <a:txBody>
                        <a:bodyPr/>
                        <a:lstStyle/>
                        <a:p>
                          <a:endParaRPr lang="en-US"/>
                        </a:p>
                      </a:txBody>
                      <a:tcPr anchor="ctr">
                        <a:blipFill rotWithShape="0">
                          <a:blip r:embed="rId3"/>
                          <a:stretch>
                            <a:fillRect l="-77315" t="-994118" r="-96296" b="-3922"/>
                          </a:stretch>
                        </a:blipFill>
                      </a:tcPr>
                    </a:tc>
                    <a:tc>
                      <a:txBody>
                        <a:bodyPr/>
                        <a:lstStyle/>
                        <a:p>
                          <a:endParaRPr lang="en-US"/>
                        </a:p>
                      </a:txBody>
                      <a:tcPr anchor="ctr">
                        <a:blipFill rotWithShape="0">
                          <a:blip r:embed="rId3"/>
                          <a:stretch>
                            <a:fillRect l="-188670" t="-994118" r="-2463" b="-3922"/>
                          </a:stretch>
                        </a:blipFill>
                      </a:tcPr>
                    </a:tc>
                  </a:tr>
                </a:tbl>
              </a:graphicData>
            </a:graphic>
          </p:graphicFrame>
        </mc:Fallback>
      </mc:AlternateContent>
      <p:graphicFrame>
        <p:nvGraphicFramePr>
          <p:cNvPr id="7" name="Object 6"/>
          <p:cNvGraphicFramePr>
            <a:graphicFrameLocks noChangeAspect="1"/>
          </p:cNvGraphicFramePr>
          <p:nvPr/>
        </p:nvGraphicFramePr>
        <p:xfrm>
          <a:off x="2164866" y="1562829"/>
          <a:ext cx="4430667" cy="1068659"/>
        </p:xfrm>
        <a:graphic>
          <a:graphicData uri="http://schemas.openxmlformats.org/presentationml/2006/ole">
            <mc:AlternateContent xmlns:mc="http://schemas.openxmlformats.org/markup-compatibility/2006">
              <mc:Choice xmlns:v="urn:schemas-microsoft-com:vml" Requires="v">
                <p:oleObj spid="_x0000_s6183" name="Visio" r:id="rId4" imgW="7405020" imgH="1647106" progId="Visio.Drawing.11">
                  <p:embed/>
                </p:oleObj>
              </mc:Choice>
              <mc:Fallback>
                <p:oleObj name="Visio" r:id="rId4" imgW="7405020" imgH="1647106" progId="Visio.Drawing.11">
                  <p:embed/>
                  <p:pic>
                    <p:nvPicPr>
                      <p:cNvPr id="7" name="Object 6"/>
                      <p:cNvPicPr/>
                      <p:nvPr/>
                    </p:nvPicPr>
                    <p:blipFill>
                      <a:blip r:embed="rId5"/>
                      <a:stretch>
                        <a:fillRect/>
                      </a:stretch>
                    </p:blipFill>
                    <p:spPr>
                      <a:xfrm>
                        <a:off x="2164866" y="1562829"/>
                        <a:ext cx="4430667" cy="1068659"/>
                      </a:xfrm>
                      <a:prstGeom prst="rect">
                        <a:avLst/>
                      </a:prstGeom>
                    </p:spPr>
                  </p:pic>
                </p:oleObj>
              </mc:Fallback>
            </mc:AlternateContent>
          </a:graphicData>
        </a:graphic>
      </p:graphicFrame>
      <p:sp>
        <p:nvSpPr>
          <p:cNvPr id="4" name="Date Placeholder 3">
            <a:extLst>
              <a:ext uri="{FF2B5EF4-FFF2-40B4-BE49-F238E27FC236}">
                <a16:creationId xmlns:a16="http://schemas.microsoft.com/office/drawing/2014/main" id="{33DFFF3B-1C3A-4E4E-A83E-1B0A8BC5CA8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8" name="Footer Placeholder 7">
            <a:extLst>
              <a:ext uri="{FF2B5EF4-FFF2-40B4-BE49-F238E27FC236}">
                <a16:creationId xmlns:a16="http://schemas.microsoft.com/office/drawing/2014/main" id="{A9951A75-46FF-3B20-8B3B-9357FCA0495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28216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9" y="474132"/>
            <a:ext cx="9347199" cy="643467"/>
          </a:xfrm>
        </p:spPr>
        <p:txBody>
          <a:bodyPr>
            <a:noAutofit/>
          </a:bodyPr>
          <a:lstStyle/>
          <a:p>
            <a:pPr algn="just"/>
            <a:r>
              <a:rPr lang="en-US" sz="4000" dirty="0">
                <a:solidFill>
                  <a:srgbClr val="A50021"/>
                </a:solidFill>
                <a:latin typeface="Times New Roman" pitchFamily="18" charset="0"/>
                <a:cs typeface="Times New Roman" pitchFamily="18" charset="0"/>
              </a:rPr>
              <a:t>Charles Spearman’s </a:t>
            </a:r>
            <a:r>
              <a:rPr lang="en-US" sz="3600" dirty="0">
                <a:solidFill>
                  <a:srgbClr val="A50021"/>
                </a:solidFill>
                <a:latin typeface="Times New Roman" pitchFamily="18" charset="0"/>
                <a:cs typeface="Times New Roman" pitchFamily="18" charset="0"/>
              </a:rPr>
              <a:t>Coefficient</a:t>
            </a:r>
            <a:r>
              <a:rPr lang="en-US" sz="4000" dirty="0">
                <a:solidFill>
                  <a:srgbClr val="A50021"/>
                </a:solidFill>
                <a:latin typeface="Times New Roman" pitchFamily="18" charset="0"/>
                <a:cs typeface="Times New Roman" pitchFamily="18" charset="0"/>
              </a:rPr>
              <a: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5" name="Content Placeholder 4"/>
          <p:cNvSpPr>
            <a:spLocks noGrp="1"/>
          </p:cNvSpPr>
          <p:nvPr>
            <p:ph idx="1"/>
          </p:nvPr>
        </p:nvSpPr>
        <p:spPr>
          <a:xfrm>
            <a:off x="287867" y="1499448"/>
            <a:ext cx="8720666" cy="5797768"/>
          </a:xfrm>
        </p:spPr>
        <p:txBody>
          <a:bodyPr>
            <a:normAutofit/>
          </a:bodyPr>
          <a:lstStyle/>
          <a:p>
            <a:pPr marL="685800" indent="-685800" algn="just">
              <a:buNone/>
            </a:pPr>
            <a:r>
              <a:rPr lang="en-IN" sz="1800" b="1" dirty="0">
                <a:solidFill>
                  <a:srgbClr val="0B5ED7"/>
                </a:solidFill>
                <a:latin typeface="Times New Roman" panose="02020603050405020304" pitchFamily="18" charset="0"/>
                <a:cs typeface="Times New Roman" panose="02020603050405020304" pitchFamily="18" charset="0"/>
              </a:rPr>
              <a:t>Step 1:</a:t>
            </a:r>
            <a:r>
              <a:rPr lang="en-IN" sz="1800" dirty="0">
                <a:latin typeface="Times New Roman" panose="02020603050405020304" pitchFamily="18" charset="0"/>
                <a:cs typeface="Times New Roman" panose="02020603050405020304" pitchFamily="18" charset="0"/>
              </a:rPr>
              <a:t> Assign rank to each data. It is customary to assign rank 1 to the largest data, and 2 to next largest and so on. </a:t>
            </a:r>
          </a:p>
          <a:p>
            <a:pPr marL="685800" indent="0" algn="just">
              <a:buNone/>
            </a:pPr>
            <a:r>
              <a:rPr lang="en-IN" sz="1800" dirty="0">
                <a:latin typeface="Times New Roman" panose="02020603050405020304" pitchFamily="18" charset="0"/>
                <a:cs typeface="Times New Roman" panose="02020603050405020304" pitchFamily="18" charset="0"/>
              </a:rPr>
              <a:t>Note: If there are two or more samples with the same value, the mean rank should be used.</a:t>
            </a:r>
          </a:p>
          <a:p>
            <a:pPr marL="685800" indent="0" algn="just">
              <a:buNone/>
            </a:pPr>
            <a:r>
              <a:rPr lang="en-IN" sz="18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656424" y="3060917"/>
              <a:ext cx="5966618" cy="1112520"/>
            </p:xfrm>
            <a:graphic>
              <a:graphicData uri="http://schemas.openxmlformats.org/drawingml/2006/table">
                <a:tbl>
                  <a:tblPr firstRow="1" bandRow="1">
                    <a:tableStyleId>{5C22544A-7EE6-4342-B048-85BDC9FD1C3A}</a:tableStyleId>
                  </a:tblPr>
                  <a:tblGrid>
                    <a:gridCol w="1436952">
                      <a:extLst>
                        <a:ext uri="{9D8B030D-6E8A-4147-A177-3AD203B41FA5}">
                          <a16:colId xmlns:a16="http://schemas.microsoft.com/office/drawing/2014/main" val="20000"/>
                        </a:ext>
                      </a:extLst>
                    </a:gridCol>
                    <a:gridCol w="939800">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894908">
                      <a:extLst>
                        <a:ext uri="{9D8B030D-6E8A-4147-A177-3AD203B41FA5}">
                          <a16:colId xmlns:a16="http://schemas.microsoft.com/office/drawing/2014/main" val="20003"/>
                        </a:ext>
                      </a:extLst>
                    </a:gridCol>
                    <a:gridCol w="891558">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𝐷𝑎𝑡𝑎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30</m:t>
                                </m:r>
                              </m:oMath>
                            </m:oMathPara>
                          </a14:m>
                          <a:endParaRPr 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𝐴𝑠𝑠𝑖𝑔𝑛</m:t>
                                </m:r>
                                <m:r>
                                  <a:rPr lang="en-US" i="1" dirty="0" smtClean="0">
                                    <a:latin typeface="Cambria Math" panose="02040503050406030204" pitchFamily="18" charset="0"/>
                                  </a:rPr>
                                  <m:t> </m:t>
                                </m:r>
                                <m:r>
                                  <a:rPr lang="en-US" i="1" dirty="0" smtClean="0">
                                    <a:latin typeface="Cambria Math" panose="02040503050406030204" pitchFamily="18" charset="0"/>
                                  </a:rPr>
                                  <m:t>𝑟𝑎𝑛𝑘</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𝐹𝑖𝑛𝑎𝑙</m:t>
                                </m:r>
                                <m:r>
                                  <a:rPr lang="en-US" i="1" dirty="0" smtClean="0">
                                    <a:latin typeface="Cambria Math" panose="02040503050406030204" pitchFamily="18" charset="0"/>
                                  </a:rPr>
                                  <m:t> </m:t>
                                </m:r>
                                <m:r>
                                  <a:rPr lang="en-US" i="1" dirty="0" smtClean="0">
                                    <a:latin typeface="Cambria Math" panose="02040503050406030204" pitchFamily="18" charset="0"/>
                                  </a:rPr>
                                  <m:t>𝑟𝑎𝑛𝑘</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612567830"/>
                  </p:ext>
                </p:extLst>
              </p:nvPr>
            </p:nvGraphicFramePr>
            <p:xfrm>
              <a:off x="1656424" y="3060917"/>
              <a:ext cx="5966618" cy="1112520"/>
            </p:xfrm>
            <a:graphic>
              <a:graphicData uri="http://schemas.openxmlformats.org/drawingml/2006/table">
                <a:tbl>
                  <a:tblPr firstRow="1" bandRow="1">
                    <a:tableStyleId>{5C22544A-7EE6-4342-B048-85BDC9FD1C3A}</a:tableStyleId>
                  </a:tblPr>
                  <a:tblGrid>
                    <a:gridCol w="1436952"/>
                    <a:gridCol w="939800"/>
                    <a:gridCol w="889000"/>
                    <a:gridCol w="894908"/>
                    <a:gridCol w="891558"/>
                    <a:gridCol w="914400"/>
                  </a:tblGrid>
                  <a:tr h="370840">
                    <a:tc>
                      <a:txBody>
                        <a:bodyPr/>
                        <a:lstStyle/>
                        <a:p>
                          <a:endParaRPr lang="en-US"/>
                        </a:p>
                      </a:txBody>
                      <a:tcPr>
                        <a:blipFill rotWithShape="0">
                          <a:blip r:embed="rId2"/>
                          <a:stretch>
                            <a:fillRect l="-424" t="-1639" r="-316949" b="-203279"/>
                          </a:stretch>
                        </a:blipFill>
                      </a:tcPr>
                    </a:tc>
                    <a:tc>
                      <a:txBody>
                        <a:bodyPr/>
                        <a:lstStyle/>
                        <a:p>
                          <a:endParaRPr lang="en-US"/>
                        </a:p>
                      </a:txBody>
                      <a:tcPr>
                        <a:blipFill rotWithShape="0">
                          <a:blip r:embed="rId2"/>
                          <a:stretch>
                            <a:fillRect l="-153896" t="-1639" r="-385714" b="-203279"/>
                          </a:stretch>
                        </a:blipFill>
                      </a:tcPr>
                    </a:tc>
                    <a:tc>
                      <a:txBody>
                        <a:bodyPr/>
                        <a:lstStyle/>
                        <a:p>
                          <a:endParaRPr lang="en-US"/>
                        </a:p>
                      </a:txBody>
                      <a:tcPr>
                        <a:blipFill rotWithShape="0">
                          <a:blip r:embed="rId2"/>
                          <a:stretch>
                            <a:fillRect l="-267808" t="-1639" r="-306849" b="-203279"/>
                          </a:stretch>
                        </a:blipFill>
                      </a:tcPr>
                    </a:tc>
                    <a:tc>
                      <a:txBody>
                        <a:bodyPr/>
                        <a:lstStyle/>
                        <a:p>
                          <a:endParaRPr lang="en-US"/>
                        </a:p>
                      </a:txBody>
                      <a:tcPr>
                        <a:blipFill rotWithShape="0">
                          <a:blip r:embed="rId2"/>
                          <a:stretch>
                            <a:fillRect l="-365306" t="-1639" r="-204762" b="-203279"/>
                          </a:stretch>
                        </a:blipFill>
                      </a:tcPr>
                    </a:tc>
                    <a:tc>
                      <a:txBody>
                        <a:bodyPr/>
                        <a:lstStyle/>
                        <a:p>
                          <a:endParaRPr lang="en-US"/>
                        </a:p>
                      </a:txBody>
                      <a:tcPr>
                        <a:blipFill rotWithShape="0">
                          <a:blip r:embed="rId2"/>
                          <a:stretch>
                            <a:fillRect l="-465306" t="-1639" r="-104762" b="-203279"/>
                          </a:stretch>
                        </a:blipFill>
                      </a:tcPr>
                    </a:tc>
                    <a:tc>
                      <a:txBody>
                        <a:bodyPr/>
                        <a:lstStyle/>
                        <a:p>
                          <a:endParaRPr lang="en-US"/>
                        </a:p>
                      </a:txBody>
                      <a:tcPr>
                        <a:blipFill rotWithShape="0">
                          <a:blip r:embed="rId2"/>
                          <a:stretch>
                            <a:fillRect l="-554000" t="-1639" r="-2667" b="-203279"/>
                          </a:stretch>
                        </a:blipFill>
                      </a:tcPr>
                    </a:tc>
                  </a:tr>
                  <a:tr h="370840">
                    <a:tc>
                      <a:txBody>
                        <a:bodyPr/>
                        <a:lstStyle/>
                        <a:p>
                          <a:endParaRPr lang="en-US"/>
                        </a:p>
                      </a:txBody>
                      <a:tcPr>
                        <a:blipFill rotWithShape="0">
                          <a:blip r:embed="rId2"/>
                          <a:stretch>
                            <a:fillRect l="-424" t="-101639" r="-316949" b="-103279"/>
                          </a:stretch>
                        </a:blipFill>
                      </a:tcPr>
                    </a:tc>
                    <a:tc>
                      <a:txBody>
                        <a:bodyPr/>
                        <a:lstStyle/>
                        <a:p>
                          <a:endParaRPr lang="en-US"/>
                        </a:p>
                      </a:txBody>
                      <a:tcPr>
                        <a:blipFill rotWithShape="0">
                          <a:blip r:embed="rId2"/>
                          <a:stretch>
                            <a:fillRect l="-153896" t="-101639" r="-385714" b="-103279"/>
                          </a:stretch>
                        </a:blipFill>
                      </a:tcPr>
                    </a:tc>
                    <a:tc>
                      <a:txBody>
                        <a:bodyPr/>
                        <a:lstStyle/>
                        <a:p>
                          <a:endParaRPr lang="en-US"/>
                        </a:p>
                      </a:txBody>
                      <a:tcPr>
                        <a:blipFill rotWithShape="0">
                          <a:blip r:embed="rId2"/>
                          <a:stretch>
                            <a:fillRect l="-267808" t="-101639" r="-306849" b="-103279"/>
                          </a:stretch>
                        </a:blipFill>
                      </a:tcPr>
                    </a:tc>
                    <a:tc>
                      <a:txBody>
                        <a:bodyPr/>
                        <a:lstStyle/>
                        <a:p>
                          <a:endParaRPr lang="en-US"/>
                        </a:p>
                      </a:txBody>
                      <a:tcPr>
                        <a:blipFill rotWithShape="0">
                          <a:blip r:embed="rId2"/>
                          <a:stretch>
                            <a:fillRect l="-365306" t="-101639" r="-204762" b="-103279"/>
                          </a:stretch>
                        </a:blipFill>
                      </a:tcPr>
                    </a:tc>
                    <a:tc>
                      <a:txBody>
                        <a:bodyPr/>
                        <a:lstStyle/>
                        <a:p>
                          <a:endParaRPr lang="en-US"/>
                        </a:p>
                      </a:txBody>
                      <a:tcPr>
                        <a:blipFill rotWithShape="0">
                          <a:blip r:embed="rId2"/>
                          <a:stretch>
                            <a:fillRect l="-465306" t="-101639" r="-104762" b="-103279"/>
                          </a:stretch>
                        </a:blipFill>
                      </a:tcPr>
                    </a:tc>
                    <a:tc>
                      <a:txBody>
                        <a:bodyPr/>
                        <a:lstStyle/>
                        <a:p>
                          <a:endParaRPr lang="en-US"/>
                        </a:p>
                      </a:txBody>
                      <a:tcPr>
                        <a:blipFill rotWithShape="0">
                          <a:blip r:embed="rId2"/>
                          <a:stretch>
                            <a:fillRect l="-554000" t="-101639" r="-2667" b="-103279"/>
                          </a:stretch>
                        </a:blipFill>
                      </a:tcPr>
                    </a:tc>
                  </a:tr>
                  <a:tr h="370840">
                    <a:tc>
                      <a:txBody>
                        <a:bodyPr/>
                        <a:lstStyle/>
                        <a:p>
                          <a:endParaRPr lang="en-US"/>
                        </a:p>
                      </a:txBody>
                      <a:tcPr>
                        <a:blipFill rotWithShape="0">
                          <a:blip r:embed="rId2"/>
                          <a:stretch>
                            <a:fillRect l="-424" t="-201639" r="-316949" b="-3279"/>
                          </a:stretch>
                        </a:blipFill>
                      </a:tcPr>
                    </a:tc>
                    <a:tc>
                      <a:txBody>
                        <a:bodyPr/>
                        <a:lstStyle/>
                        <a:p>
                          <a:endParaRPr lang="en-US"/>
                        </a:p>
                      </a:txBody>
                      <a:tcPr>
                        <a:blipFill rotWithShape="0">
                          <a:blip r:embed="rId2"/>
                          <a:stretch>
                            <a:fillRect l="-153896" t="-201639" r="-385714" b="-3279"/>
                          </a:stretch>
                        </a:blipFill>
                      </a:tcPr>
                    </a:tc>
                    <a:tc>
                      <a:txBody>
                        <a:bodyPr/>
                        <a:lstStyle/>
                        <a:p>
                          <a:endParaRPr lang="en-US"/>
                        </a:p>
                      </a:txBody>
                      <a:tcPr>
                        <a:blipFill rotWithShape="0">
                          <a:blip r:embed="rId2"/>
                          <a:stretch>
                            <a:fillRect l="-267808" t="-201639" r="-306849" b="-3279"/>
                          </a:stretch>
                        </a:blipFill>
                      </a:tcPr>
                    </a:tc>
                    <a:tc>
                      <a:txBody>
                        <a:bodyPr/>
                        <a:lstStyle/>
                        <a:p>
                          <a:endParaRPr lang="en-US"/>
                        </a:p>
                      </a:txBody>
                      <a:tcPr>
                        <a:blipFill rotWithShape="0">
                          <a:blip r:embed="rId2"/>
                          <a:stretch>
                            <a:fillRect l="-365306" t="-201639" r="-204762" b="-3279"/>
                          </a:stretch>
                        </a:blipFill>
                      </a:tcPr>
                    </a:tc>
                    <a:tc>
                      <a:txBody>
                        <a:bodyPr/>
                        <a:lstStyle/>
                        <a:p>
                          <a:endParaRPr lang="en-US"/>
                        </a:p>
                      </a:txBody>
                      <a:tcPr>
                        <a:blipFill rotWithShape="0">
                          <a:blip r:embed="rId2"/>
                          <a:stretch>
                            <a:fillRect l="-465306" t="-201639" r="-104762" b="-3279"/>
                          </a:stretch>
                        </a:blipFill>
                      </a:tcPr>
                    </a:tc>
                    <a:tc>
                      <a:txBody>
                        <a:bodyPr/>
                        <a:lstStyle/>
                        <a:p>
                          <a:endParaRPr lang="en-US"/>
                        </a:p>
                      </a:txBody>
                      <a:tcPr>
                        <a:blipFill rotWithShape="0">
                          <a:blip r:embed="rId2"/>
                          <a:stretch>
                            <a:fillRect l="-554000" t="-201639" r="-2667" b="-3279"/>
                          </a:stretch>
                        </a:blipFill>
                      </a:tcPr>
                    </a:tc>
                  </a:tr>
                </a:tbl>
              </a:graphicData>
            </a:graphic>
          </p:graphicFrame>
        </mc:Fallback>
      </mc:AlternateContent>
      <p:sp>
        <p:nvSpPr>
          <p:cNvPr id="4" name="Date Placeholder 3">
            <a:extLst>
              <a:ext uri="{FF2B5EF4-FFF2-40B4-BE49-F238E27FC236}">
                <a16:creationId xmlns:a16="http://schemas.microsoft.com/office/drawing/2014/main" id="{B1D1BB18-071B-694B-B423-5E4F81F0DAD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C249E3FF-64B0-4E96-1000-6E0079877F6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667241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198"/>
            <a:ext cx="9347199" cy="643467"/>
          </a:xfrm>
        </p:spPr>
        <p:txBody>
          <a:bodyPr>
            <a:noAutofit/>
          </a:bodyPr>
          <a:lstStyle/>
          <a:p>
            <a:pPr algn="just"/>
            <a:r>
              <a:rPr lang="en-US" sz="4000" dirty="0">
                <a:solidFill>
                  <a:srgbClr val="A50021"/>
                </a:solidFill>
                <a:latin typeface="Times New Roman" pitchFamily="18" charset="0"/>
                <a:cs typeface="Times New Roman" pitchFamily="18" charset="0"/>
              </a:rPr>
              <a:t>Charles Spearman’s </a:t>
            </a:r>
            <a:r>
              <a:rPr lang="en-US" sz="3600" dirty="0">
                <a:solidFill>
                  <a:srgbClr val="A50021"/>
                </a:solidFill>
                <a:latin typeface="Times New Roman" pitchFamily="18" charset="0"/>
                <a:cs typeface="Times New Roman" pitchFamily="18" charset="0"/>
              </a:rPr>
              <a:t>Coefficient</a:t>
            </a:r>
            <a:r>
              <a:rPr lang="en-US" sz="4000" dirty="0">
                <a:solidFill>
                  <a:srgbClr val="A50021"/>
                </a:solidFill>
                <a:latin typeface="Times New Roman" pitchFamily="18" charset="0"/>
                <a:cs typeface="Times New Roman" pitchFamily="18" charset="0"/>
              </a:rPr>
              <a: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p:sp>
        <p:nvSpPr>
          <p:cNvPr id="5" name="Content Placeholder 4"/>
          <p:cNvSpPr>
            <a:spLocks noGrp="1"/>
          </p:cNvSpPr>
          <p:nvPr>
            <p:ph idx="1"/>
          </p:nvPr>
        </p:nvSpPr>
        <p:spPr>
          <a:xfrm>
            <a:off x="313266" y="982981"/>
            <a:ext cx="8720666" cy="5797768"/>
          </a:xfrm>
        </p:spPr>
        <p:txBody>
          <a:bodyPr>
            <a:normAutofit/>
          </a:bodyPr>
          <a:lstStyle/>
          <a:p>
            <a:pPr marL="685800" indent="-685800" algn="just">
              <a:buNone/>
            </a:pPr>
            <a:r>
              <a:rPr lang="en-IN" sz="1800" b="1" dirty="0">
                <a:solidFill>
                  <a:srgbClr val="0B5ED7"/>
                </a:solidFill>
                <a:latin typeface="Times New Roman" panose="02020603050405020304" pitchFamily="18" charset="0"/>
                <a:cs typeface="Times New Roman" panose="02020603050405020304" pitchFamily="18" charset="0"/>
              </a:rPr>
              <a:t>Step 2:</a:t>
            </a:r>
            <a:r>
              <a:rPr lang="en-IN" sz="1800" dirty="0">
                <a:latin typeface="Times New Roman" panose="02020603050405020304" pitchFamily="18" charset="0"/>
                <a:cs typeface="Times New Roman" panose="02020603050405020304" pitchFamily="18" charset="0"/>
              </a:rPr>
              <a:t> The contingency table will look like</a:t>
            </a:r>
          </a:p>
          <a:p>
            <a:pPr marL="685800" indent="0" algn="just">
              <a:buNone/>
            </a:pPr>
            <a:r>
              <a:rPr lang="en-IN" sz="18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560248" y="1348669"/>
              <a:ext cx="6240990" cy="5044504"/>
            </p:xfrm>
            <a:graphic>
              <a:graphicData uri="http://schemas.openxmlformats.org/drawingml/2006/table">
                <a:tbl>
                  <a:tblPr firstRow="1" bandRow="1">
                    <a:tableStyleId>{5C22544A-7EE6-4342-B048-85BDC9FD1C3A}</a:tableStyleId>
                  </a:tblPr>
                  <a:tblGrid>
                    <a:gridCol w="891570">
                      <a:extLst>
                        <a:ext uri="{9D8B030D-6E8A-4147-A177-3AD203B41FA5}">
                          <a16:colId xmlns:a16="http://schemas.microsoft.com/office/drawing/2014/main" val="20000"/>
                        </a:ext>
                      </a:extLst>
                    </a:gridCol>
                    <a:gridCol w="891570">
                      <a:extLst>
                        <a:ext uri="{9D8B030D-6E8A-4147-A177-3AD203B41FA5}">
                          <a16:colId xmlns:a16="http://schemas.microsoft.com/office/drawing/2014/main" val="20001"/>
                        </a:ext>
                      </a:extLst>
                    </a:gridCol>
                    <a:gridCol w="891570">
                      <a:extLst>
                        <a:ext uri="{9D8B030D-6E8A-4147-A177-3AD203B41FA5}">
                          <a16:colId xmlns:a16="http://schemas.microsoft.com/office/drawing/2014/main" val="20002"/>
                        </a:ext>
                      </a:extLst>
                    </a:gridCol>
                    <a:gridCol w="891570">
                      <a:extLst>
                        <a:ext uri="{9D8B030D-6E8A-4147-A177-3AD203B41FA5}">
                          <a16:colId xmlns:a16="http://schemas.microsoft.com/office/drawing/2014/main" val="20003"/>
                        </a:ext>
                      </a:extLst>
                    </a:gridCol>
                    <a:gridCol w="891570">
                      <a:extLst>
                        <a:ext uri="{9D8B030D-6E8A-4147-A177-3AD203B41FA5}">
                          <a16:colId xmlns:a16="http://schemas.microsoft.com/office/drawing/2014/main" val="20004"/>
                        </a:ext>
                      </a:extLst>
                    </a:gridCol>
                    <a:gridCol w="891570">
                      <a:extLst>
                        <a:ext uri="{9D8B030D-6E8A-4147-A177-3AD203B41FA5}">
                          <a16:colId xmlns:a16="http://schemas.microsoft.com/office/drawing/2014/main" val="20005"/>
                        </a:ext>
                      </a:extLst>
                    </a:gridCol>
                    <a:gridCol w="891570">
                      <a:extLst>
                        <a:ext uri="{9D8B030D-6E8A-4147-A177-3AD203B41FA5}">
                          <a16:colId xmlns:a16="http://schemas.microsoft.com/office/drawing/2014/main" val="20006"/>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𝑆𝑎𝑚𝑝𝑙𝑒</m:t>
                                </m:r>
                                <m:r>
                                  <a:rPr lang="en-US" i="1" dirty="0" smtClean="0">
                                    <a:latin typeface="Cambria Math" panose="02040503050406030204" pitchFamily="18" charset="0"/>
                                  </a:rPr>
                                  <m:t>#</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𝑊𝑖𝑑𝑡h</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𝑊𝑖𝑑𝑡h</m:t>
                                </m:r>
                                <m:r>
                                  <a:rPr lang="en-US" i="1" dirty="0" smtClean="0">
                                    <a:latin typeface="Cambria Math" panose="02040503050406030204" pitchFamily="18" charset="0"/>
                                  </a:rPr>
                                  <m:t> </m:t>
                                </m:r>
                                <m:r>
                                  <a:rPr lang="en-US" i="1" dirty="0" smtClean="0">
                                    <a:latin typeface="Cambria Math" panose="02040503050406030204" pitchFamily="18" charset="0"/>
                                  </a:rPr>
                                  <m:t>𝑟𝑎𝑛𝑘</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𝐷𝑒𝑝𝑡h</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𝐷𝑒𝑝𝑡h</m:t>
                                </m:r>
                                <m:r>
                                  <a:rPr lang="en-US" i="1" dirty="0" smtClean="0">
                                    <a:latin typeface="Cambria Math" panose="02040503050406030204" pitchFamily="18" charset="0"/>
                                  </a:rPr>
                                  <m:t> </m:t>
                                </m:r>
                                <m:r>
                                  <a:rPr lang="en-US" i="1" dirty="0" smtClean="0">
                                    <a:latin typeface="Cambria Math" panose="02040503050406030204" pitchFamily="18" charset="0"/>
                                  </a:rPr>
                                  <m:t>𝑟𝑎𝑛𝑘</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𝑑</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𝒅</m:t>
                                    </m:r>
                                  </m:e>
                                  <m:sup>
                                    <m:r>
                                      <a:rPr lang="en-US" b="1" i="1" smtClean="0">
                                        <a:latin typeface="Cambria Math" panose="02040503050406030204" pitchFamily="18" charset="0"/>
                                      </a:rPr>
                                      <m:t>𝟐</m:t>
                                    </m:r>
                                  </m:sup>
                                </m:sSup>
                              </m:oMath>
                            </m:oMathPara>
                          </a14:m>
                          <a:endParaRPr 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9</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150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28</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42</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250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59</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5"/>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300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6"/>
                      </a:ext>
                    </a:extLst>
                  </a:tr>
                  <a:tr h="370840">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350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7"/>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8</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400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85</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0</m:t>
                                </m:r>
                              </m:oMath>
                            </m:oMathPara>
                          </a14:m>
                          <a:endParaRPr lang="en-US" dirty="0"/>
                        </a:p>
                      </a:txBody>
                      <a:tcPr/>
                    </a:tc>
                    <a:extLst>
                      <a:ext uri="{0D108BD9-81ED-4DB2-BD59-A6C34878D82A}">
                        <a16:rowId xmlns:a16="http://schemas.microsoft.com/office/drawing/2014/main" val="10008"/>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450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104</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09"/>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500</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96</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10010"/>
                      </a:ext>
                    </a:extLst>
                  </a:tr>
                  <a:tr h="370840">
                    <a:tc gridSpan="5">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N" sz="1800" i="1" kern="1200" smtClean="0">
                                        <a:solidFill>
                                          <a:schemeClr val="dk1"/>
                                        </a:solidFill>
                                        <a:effectLst/>
                                        <a:latin typeface="Cambria Math" panose="02040503050406030204" pitchFamily="18" charset="0"/>
                                        <a:ea typeface="+mn-ea"/>
                                        <a:cs typeface="+mn-cs"/>
                                      </a:rPr>
                                    </m:ctrlPr>
                                  </m:sSubPr>
                                  <m:e>
                                    <m:r>
                                      <a:rPr kumimoji="0" lang="en-IN" sz="1800" i="1" kern="1200">
                                        <a:solidFill>
                                          <a:schemeClr val="dk1"/>
                                        </a:solidFill>
                                        <a:effectLst/>
                                        <a:latin typeface="Cambria Math"/>
                                        <a:ea typeface="+mn-ea"/>
                                        <a:cs typeface="+mn-cs"/>
                                      </a:rPr>
                                      <m:t>𝑟</m:t>
                                    </m:r>
                                  </m:e>
                                  <m:sub>
                                    <m:r>
                                      <a:rPr kumimoji="0" lang="en-IN" sz="1800" i="1" kern="1200">
                                        <a:solidFill>
                                          <a:schemeClr val="dk1"/>
                                        </a:solidFill>
                                        <a:effectLst/>
                                        <a:latin typeface="Cambria Math"/>
                                        <a:ea typeface="+mn-ea"/>
                                        <a:cs typeface="+mn-cs"/>
                                      </a:rPr>
                                      <m:t>𝑠</m:t>
                                    </m:r>
                                  </m:sub>
                                </m:sSub>
                                <m:r>
                                  <a:rPr kumimoji="0" lang="en-IN" sz="1800" i="1" kern="1200">
                                    <a:solidFill>
                                      <a:schemeClr val="dk1"/>
                                    </a:solidFill>
                                    <a:effectLst/>
                                    <a:latin typeface="Cambria Math"/>
                                    <a:ea typeface="+mn-ea"/>
                                    <a:cs typeface="+mn-cs"/>
                                  </a:rPr>
                                  <m:t>=1−</m:t>
                                </m:r>
                                <m:f>
                                  <m:fPr>
                                    <m:ctrlPr>
                                      <a:rPr kumimoji="0" lang="en-IN" sz="1800" i="1" kern="1200">
                                        <a:solidFill>
                                          <a:schemeClr val="dk1"/>
                                        </a:solidFill>
                                        <a:effectLst/>
                                        <a:latin typeface="Cambria Math" panose="02040503050406030204" pitchFamily="18" charset="0"/>
                                        <a:ea typeface="+mn-ea"/>
                                        <a:cs typeface="+mn-cs"/>
                                      </a:rPr>
                                    </m:ctrlPr>
                                  </m:fPr>
                                  <m:num>
                                    <m:r>
                                      <a:rPr kumimoji="0" lang="en-IN" sz="1800" i="1" kern="1200">
                                        <a:solidFill>
                                          <a:schemeClr val="dk1"/>
                                        </a:solidFill>
                                        <a:effectLst/>
                                        <a:latin typeface="Cambria Math"/>
                                        <a:ea typeface="+mn-ea"/>
                                        <a:cs typeface="+mn-cs"/>
                                      </a:rPr>
                                      <m:t>6</m:t>
                                    </m:r>
                                    <m:nary>
                                      <m:naryPr>
                                        <m:chr m:val="∑"/>
                                        <m:limLoc m:val="undOvr"/>
                                        <m:subHide m:val="on"/>
                                        <m:supHide m:val="on"/>
                                        <m:ctrlPr>
                                          <a:rPr kumimoji="0" lang="en-IN" sz="1800" i="1" kern="1200">
                                            <a:solidFill>
                                              <a:schemeClr val="dk1"/>
                                            </a:solidFill>
                                            <a:effectLst/>
                                            <a:latin typeface="Cambria Math" panose="02040503050406030204" pitchFamily="18" charset="0"/>
                                            <a:ea typeface="+mn-ea"/>
                                            <a:cs typeface="+mn-cs"/>
                                          </a:rPr>
                                        </m:ctrlPr>
                                      </m:naryPr>
                                      <m:sub/>
                                      <m:sup/>
                                      <m:e>
                                        <m:sSubSup>
                                          <m:sSubSupPr>
                                            <m:ctrlPr>
                                              <a:rPr kumimoji="0" lang="en-IN" sz="1800" i="1" kern="1200">
                                                <a:solidFill>
                                                  <a:schemeClr val="dk1"/>
                                                </a:solidFill>
                                                <a:effectLst/>
                                                <a:latin typeface="Cambria Math" panose="02040503050406030204" pitchFamily="18" charset="0"/>
                                                <a:ea typeface="+mn-ea"/>
                                                <a:cs typeface="+mn-cs"/>
                                              </a:rPr>
                                            </m:ctrlPr>
                                          </m:sSubSupPr>
                                          <m:e>
                                            <m:r>
                                              <a:rPr kumimoji="0" lang="en-IN" sz="1800" i="1" kern="1200">
                                                <a:solidFill>
                                                  <a:schemeClr val="dk1"/>
                                                </a:solidFill>
                                                <a:effectLst/>
                                                <a:latin typeface="Cambria Math"/>
                                                <a:ea typeface="+mn-ea"/>
                                                <a:cs typeface="+mn-cs"/>
                                              </a:rPr>
                                              <m:t>𝑑</m:t>
                                            </m:r>
                                          </m:e>
                                          <m:sub>
                                            <m:r>
                                              <a:rPr kumimoji="0" lang="en-IN" sz="1800" i="1" kern="1200">
                                                <a:solidFill>
                                                  <a:schemeClr val="dk1"/>
                                                </a:solidFill>
                                                <a:effectLst/>
                                                <a:latin typeface="Cambria Math"/>
                                                <a:ea typeface="+mn-ea"/>
                                                <a:cs typeface="+mn-cs"/>
                                              </a:rPr>
                                              <m:t>𝑖</m:t>
                                            </m:r>
                                          </m:sub>
                                          <m:sup>
                                            <m:r>
                                              <a:rPr kumimoji="0" lang="en-IN" sz="1800" i="1" kern="1200">
                                                <a:solidFill>
                                                  <a:schemeClr val="dk1"/>
                                                </a:solidFill>
                                                <a:effectLst/>
                                                <a:latin typeface="Cambria Math"/>
                                                <a:ea typeface="+mn-ea"/>
                                                <a:cs typeface="+mn-cs"/>
                                              </a:rPr>
                                              <m:t>2</m:t>
                                            </m:r>
                                          </m:sup>
                                        </m:sSubSup>
                                      </m:e>
                                    </m:nary>
                                  </m:num>
                                  <m:den>
                                    <m:r>
                                      <a:rPr kumimoji="0" lang="en-IN" sz="1800" i="1" kern="1200">
                                        <a:solidFill>
                                          <a:schemeClr val="dk1"/>
                                        </a:solidFill>
                                        <a:effectLst/>
                                        <a:latin typeface="Cambria Math"/>
                                        <a:ea typeface="+mn-ea"/>
                                        <a:cs typeface="+mn-cs"/>
                                      </a:rPr>
                                      <m:t>𝑛</m:t>
                                    </m:r>
                                    <m:d>
                                      <m:dPr>
                                        <m:ctrlPr>
                                          <a:rPr kumimoji="0" lang="en-IN" sz="1800" i="1" kern="1200">
                                            <a:solidFill>
                                              <a:schemeClr val="dk1"/>
                                            </a:solidFill>
                                            <a:effectLst/>
                                            <a:latin typeface="Cambria Math" panose="02040503050406030204" pitchFamily="18" charset="0"/>
                                            <a:ea typeface="+mn-ea"/>
                                            <a:cs typeface="+mn-cs"/>
                                          </a:rPr>
                                        </m:ctrlPr>
                                      </m:dPr>
                                      <m:e>
                                        <m:sSup>
                                          <m:sSupPr>
                                            <m:ctrlPr>
                                              <a:rPr kumimoji="0" lang="en-IN" sz="1800" i="1" kern="1200">
                                                <a:solidFill>
                                                  <a:schemeClr val="dk1"/>
                                                </a:solidFill>
                                                <a:effectLst/>
                                                <a:latin typeface="Cambria Math" panose="02040503050406030204" pitchFamily="18" charset="0"/>
                                                <a:ea typeface="+mn-ea"/>
                                                <a:cs typeface="+mn-cs"/>
                                              </a:rPr>
                                            </m:ctrlPr>
                                          </m:sSupPr>
                                          <m:e>
                                            <m:r>
                                              <a:rPr kumimoji="0" lang="en-IN" sz="1800" i="1" kern="1200">
                                                <a:solidFill>
                                                  <a:schemeClr val="dk1"/>
                                                </a:solidFill>
                                                <a:effectLst/>
                                                <a:latin typeface="Cambria Math"/>
                                                <a:ea typeface="+mn-ea"/>
                                                <a:cs typeface="+mn-cs"/>
                                              </a:rPr>
                                              <m:t>𝑛</m:t>
                                            </m:r>
                                          </m:e>
                                          <m:sup>
                                            <m:r>
                                              <a:rPr kumimoji="0" lang="en-IN" sz="1800" i="1" kern="1200">
                                                <a:solidFill>
                                                  <a:schemeClr val="dk1"/>
                                                </a:solidFill>
                                                <a:effectLst/>
                                                <a:latin typeface="Cambria Math"/>
                                                <a:ea typeface="+mn-ea"/>
                                                <a:cs typeface="+mn-cs"/>
                                              </a:rPr>
                                              <m:t>2</m:t>
                                            </m:r>
                                          </m:sup>
                                        </m:sSup>
                                        <m:r>
                                          <a:rPr kumimoji="0" lang="en-IN" sz="1800" i="1" kern="1200">
                                            <a:solidFill>
                                              <a:schemeClr val="dk1"/>
                                            </a:solidFill>
                                            <a:effectLst/>
                                            <a:latin typeface="Cambria Math"/>
                                            <a:ea typeface="+mn-ea"/>
                                            <a:cs typeface="+mn-cs"/>
                                          </a:rPr>
                                          <m:t>−1</m:t>
                                        </m:r>
                                      </m:e>
                                    </m:d>
                                  </m:den>
                                </m:f>
                                <m:r>
                                  <a:rPr kumimoji="0" lang="en-IN" sz="1800" i="1" kern="1200">
                                    <a:solidFill>
                                      <a:schemeClr val="dk1"/>
                                    </a:solidFill>
                                    <a:effectLst/>
                                    <a:latin typeface="Cambria Math"/>
                                    <a:ea typeface="+mn-ea"/>
                                    <a:cs typeface="+mn-cs"/>
                                  </a:rPr>
                                  <m:t>=1−</m:t>
                                </m:r>
                                <m:f>
                                  <m:fPr>
                                    <m:ctrlPr>
                                      <a:rPr kumimoji="0" lang="en-IN" sz="1800" i="1" kern="1200">
                                        <a:solidFill>
                                          <a:schemeClr val="dk1"/>
                                        </a:solidFill>
                                        <a:effectLst/>
                                        <a:latin typeface="Cambria Math" panose="02040503050406030204" pitchFamily="18" charset="0"/>
                                        <a:ea typeface="+mn-ea"/>
                                        <a:cs typeface="+mn-cs"/>
                                      </a:rPr>
                                    </m:ctrlPr>
                                  </m:fPr>
                                  <m:num>
                                    <m:r>
                                      <a:rPr kumimoji="0" lang="en-IN" sz="1800" i="1" kern="1200">
                                        <a:solidFill>
                                          <a:schemeClr val="dk1"/>
                                        </a:solidFill>
                                        <a:effectLst/>
                                        <a:latin typeface="Cambria Math"/>
                                        <a:ea typeface="+mn-ea"/>
                                        <a:cs typeface="+mn-cs"/>
                                      </a:rPr>
                                      <m:t>6×4</m:t>
                                    </m:r>
                                  </m:num>
                                  <m:den>
                                    <m:r>
                                      <a:rPr kumimoji="0" lang="en-IN" sz="1800" i="1" kern="1200">
                                        <a:solidFill>
                                          <a:schemeClr val="dk1"/>
                                        </a:solidFill>
                                        <a:effectLst/>
                                        <a:latin typeface="Cambria Math"/>
                                        <a:ea typeface="+mn-ea"/>
                                        <a:cs typeface="+mn-cs"/>
                                      </a:rPr>
                                      <m:t>10×99</m:t>
                                    </m:r>
                                  </m:den>
                                </m:f>
                              </m:oMath>
                            </m:oMathPara>
                          </a14:m>
                          <a:endParaRPr kumimoji="0" lang="en-IN" sz="1800" kern="1200" dirty="0">
                            <a:solidFill>
                              <a:schemeClr val="dk1"/>
                            </a:solidFill>
                            <a:effectLst/>
                            <a:latin typeface="+mn-lt"/>
                            <a:ea typeface="+mn-ea"/>
                            <a:cs typeface="+mn-cs"/>
                          </a:endParaRPr>
                        </a:p>
                        <a:p>
                          <a:endParaRPr lang="en-US" dirty="0"/>
                        </a:p>
                      </a:txBody>
                      <a:tcPr>
                        <a:no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2">
                      <a:txBody>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sSup>
                                      <m:sSupPr>
                                        <m:ctrlPr>
                                          <a:rPr lang="en-US"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2</m:t>
                                        </m:r>
                                      </m:sup>
                                    </m:sSup>
                                    <m:r>
                                      <a:rPr lang="en-US" b="0" i="1" smtClean="0">
                                        <a:latin typeface="Cambria Math" panose="02040503050406030204" pitchFamily="18" charset="0"/>
                                      </a:rPr>
                                      <m:t>=4</m:t>
                                    </m:r>
                                  </m:e>
                                </m:nary>
                              </m:oMath>
                            </m:oMathPara>
                          </a14:m>
                          <a:endParaRPr lang="en-US" dirty="0"/>
                        </a:p>
                      </a:txBody>
                      <a:tcPr/>
                    </a:tc>
                    <a:tc hMerge="1">
                      <a:txBody>
                        <a:bodyPr/>
                        <a:lstStyle/>
                        <a:p>
                          <a:endParaRPr lang="en-US" dirty="0"/>
                        </a:p>
                      </a:txBody>
                      <a:tcPr/>
                    </a:tc>
                    <a:extLst>
                      <a:ext uri="{0D108BD9-81ED-4DB2-BD59-A6C34878D82A}">
                        <a16:rowId xmlns:a16="http://schemas.microsoft.com/office/drawing/2014/main" val="10011"/>
                      </a:ext>
                    </a:extLst>
                  </a:tr>
                </a:tbl>
              </a:graphicData>
            </a:graphic>
          </p:graphicFrame>
        </mc:Choice>
        <mc:Fallback xmlns="">
          <p:graphicFrame>
            <p:nvGraphicFramePr>
              <p:cNvPr id="3" name="Table 2"/>
              <p:cNvGraphicFramePr>
                <a:graphicFrameLocks noGrp="1"/>
              </p:cNvGraphicFramePr>
              <p:nvPr>
                <p:extLst/>
              </p:nvPr>
            </p:nvGraphicFramePr>
            <p:xfrm>
              <a:off x="1560248" y="1348669"/>
              <a:ext cx="6240990" cy="5066920"/>
            </p:xfrm>
            <a:graphic>
              <a:graphicData uri="http://schemas.openxmlformats.org/drawingml/2006/table">
                <a:tbl>
                  <a:tblPr firstRow="1" bandRow="1">
                    <a:tableStyleId>{5C22544A-7EE6-4342-B048-85BDC9FD1C3A}</a:tableStyleId>
                  </a:tblPr>
                  <a:tblGrid>
                    <a:gridCol w="891570"/>
                    <a:gridCol w="891570"/>
                    <a:gridCol w="891570"/>
                    <a:gridCol w="891570"/>
                    <a:gridCol w="891570"/>
                    <a:gridCol w="891570"/>
                    <a:gridCol w="891570"/>
                  </a:tblGrid>
                  <a:tr h="371920">
                    <a:tc>
                      <a:txBody>
                        <a:bodyPr/>
                        <a:lstStyle/>
                        <a:p>
                          <a:endParaRPr lang="en-US"/>
                        </a:p>
                      </a:txBody>
                      <a:tcPr>
                        <a:blipFill rotWithShape="1">
                          <a:blip r:embed="rId2"/>
                          <a:stretch>
                            <a:fillRect l="-685" r="-601370" b="-1263934"/>
                          </a:stretch>
                        </a:blipFill>
                      </a:tcPr>
                    </a:tc>
                    <a:tc>
                      <a:txBody>
                        <a:bodyPr/>
                        <a:lstStyle/>
                        <a:p>
                          <a:endParaRPr lang="en-US"/>
                        </a:p>
                      </a:txBody>
                      <a:tcPr>
                        <a:blipFill rotWithShape="1">
                          <a:blip r:embed="rId2"/>
                          <a:stretch>
                            <a:fillRect l="-100000" r="-497279" b="-1263934"/>
                          </a:stretch>
                        </a:blipFill>
                      </a:tcPr>
                    </a:tc>
                    <a:tc>
                      <a:txBody>
                        <a:bodyPr/>
                        <a:lstStyle/>
                        <a:p>
                          <a:endParaRPr lang="en-US"/>
                        </a:p>
                      </a:txBody>
                      <a:tcPr>
                        <a:blipFill rotWithShape="1">
                          <a:blip r:embed="rId2"/>
                          <a:stretch>
                            <a:fillRect l="-201370" r="-400685" b="-1263934"/>
                          </a:stretch>
                        </a:blipFill>
                      </a:tcPr>
                    </a:tc>
                    <a:tc>
                      <a:txBody>
                        <a:bodyPr/>
                        <a:lstStyle/>
                        <a:p>
                          <a:endParaRPr lang="en-US"/>
                        </a:p>
                      </a:txBody>
                      <a:tcPr>
                        <a:blipFill rotWithShape="1">
                          <a:blip r:embed="rId2"/>
                          <a:stretch>
                            <a:fillRect l="-301370" r="-300685" b="-1263934"/>
                          </a:stretch>
                        </a:blipFill>
                      </a:tcPr>
                    </a:tc>
                    <a:tc>
                      <a:txBody>
                        <a:bodyPr/>
                        <a:lstStyle/>
                        <a:p>
                          <a:endParaRPr lang="en-US"/>
                        </a:p>
                      </a:txBody>
                      <a:tcPr>
                        <a:blipFill rotWithShape="1">
                          <a:blip r:embed="rId2"/>
                          <a:stretch>
                            <a:fillRect l="-401370" r="-200685" b="-1263934"/>
                          </a:stretch>
                        </a:blipFill>
                      </a:tcPr>
                    </a:tc>
                    <a:tc>
                      <a:txBody>
                        <a:bodyPr/>
                        <a:lstStyle/>
                        <a:p>
                          <a:endParaRPr lang="en-US"/>
                        </a:p>
                      </a:txBody>
                      <a:tcPr>
                        <a:blipFill rotWithShape="1">
                          <a:blip r:embed="rId2"/>
                          <a:stretch>
                            <a:fillRect l="-497959" r="-99320" b="-1263934"/>
                          </a:stretch>
                        </a:blipFill>
                      </a:tcPr>
                    </a:tc>
                    <a:tc>
                      <a:txBody>
                        <a:bodyPr/>
                        <a:lstStyle/>
                        <a:p>
                          <a:endParaRPr lang="en-US"/>
                        </a:p>
                      </a:txBody>
                      <a:tcPr>
                        <a:blipFill rotWithShape="1">
                          <a:blip r:embed="rId2"/>
                          <a:stretch>
                            <a:fillRect l="-602055" b="-1263934"/>
                          </a:stretch>
                        </a:blipFill>
                      </a:tcPr>
                    </a:tc>
                  </a:tr>
                  <a:tr h="370840">
                    <a:tc>
                      <a:txBody>
                        <a:bodyPr/>
                        <a:lstStyle/>
                        <a:p>
                          <a:endParaRPr lang="en-US"/>
                        </a:p>
                      </a:txBody>
                      <a:tcPr>
                        <a:blipFill rotWithShape="1">
                          <a:blip r:embed="rId2"/>
                          <a:stretch>
                            <a:fillRect l="-685" t="-100000" r="-601370" b="-1163934"/>
                          </a:stretch>
                        </a:blipFill>
                      </a:tcPr>
                    </a:tc>
                    <a:tc>
                      <a:txBody>
                        <a:bodyPr/>
                        <a:lstStyle/>
                        <a:p>
                          <a:endParaRPr lang="en-US"/>
                        </a:p>
                      </a:txBody>
                      <a:tcPr>
                        <a:blipFill rotWithShape="1">
                          <a:blip r:embed="rId2"/>
                          <a:stretch>
                            <a:fillRect l="-100000" t="-100000" r="-497279" b="-1163934"/>
                          </a:stretch>
                        </a:blipFill>
                      </a:tcPr>
                    </a:tc>
                    <a:tc>
                      <a:txBody>
                        <a:bodyPr/>
                        <a:lstStyle/>
                        <a:p>
                          <a:endParaRPr lang="en-US"/>
                        </a:p>
                      </a:txBody>
                      <a:tcPr>
                        <a:blipFill rotWithShape="1">
                          <a:blip r:embed="rId2"/>
                          <a:stretch>
                            <a:fillRect l="-201370" t="-100000" r="-400685" b="-1163934"/>
                          </a:stretch>
                        </a:blipFill>
                      </a:tcPr>
                    </a:tc>
                    <a:tc>
                      <a:txBody>
                        <a:bodyPr/>
                        <a:lstStyle/>
                        <a:p>
                          <a:endParaRPr lang="en-US"/>
                        </a:p>
                      </a:txBody>
                      <a:tcPr>
                        <a:blipFill rotWithShape="1">
                          <a:blip r:embed="rId2"/>
                          <a:stretch>
                            <a:fillRect l="-301370" t="-100000" r="-300685" b="-1163934"/>
                          </a:stretch>
                        </a:blipFill>
                      </a:tcPr>
                    </a:tc>
                    <a:tc>
                      <a:txBody>
                        <a:bodyPr/>
                        <a:lstStyle/>
                        <a:p>
                          <a:endParaRPr lang="en-US"/>
                        </a:p>
                      </a:txBody>
                      <a:tcPr>
                        <a:blipFill rotWithShape="1">
                          <a:blip r:embed="rId2"/>
                          <a:stretch>
                            <a:fillRect l="-401370" t="-100000" r="-200685" b="-1163934"/>
                          </a:stretch>
                        </a:blipFill>
                      </a:tcPr>
                    </a:tc>
                    <a:tc>
                      <a:txBody>
                        <a:bodyPr/>
                        <a:lstStyle/>
                        <a:p>
                          <a:endParaRPr lang="en-US"/>
                        </a:p>
                      </a:txBody>
                      <a:tcPr>
                        <a:blipFill rotWithShape="1">
                          <a:blip r:embed="rId2"/>
                          <a:stretch>
                            <a:fillRect l="-497959" t="-100000" r="-99320" b="-1163934"/>
                          </a:stretch>
                        </a:blipFill>
                      </a:tcPr>
                    </a:tc>
                    <a:tc>
                      <a:txBody>
                        <a:bodyPr/>
                        <a:lstStyle/>
                        <a:p>
                          <a:endParaRPr lang="en-US"/>
                        </a:p>
                      </a:txBody>
                      <a:tcPr>
                        <a:blipFill rotWithShape="1">
                          <a:blip r:embed="rId2"/>
                          <a:stretch>
                            <a:fillRect l="-602055" t="-100000" b="-1163934"/>
                          </a:stretch>
                        </a:blipFill>
                      </a:tcPr>
                    </a:tc>
                  </a:tr>
                  <a:tr h="370840">
                    <a:tc>
                      <a:txBody>
                        <a:bodyPr/>
                        <a:lstStyle/>
                        <a:p>
                          <a:endParaRPr lang="en-US"/>
                        </a:p>
                      </a:txBody>
                      <a:tcPr>
                        <a:blipFill rotWithShape="1">
                          <a:blip r:embed="rId2"/>
                          <a:stretch>
                            <a:fillRect l="-685" t="-200000" r="-601370" b="-1063934"/>
                          </a:stretch>
                        </a:blipFill>
                      </a:tcPr>
                    </a:tc>
                    <a:tc>
                      <a:txBody>
                        <a:bodyPr/>
                        <a:lstStyle/>
                        <a:p>
                          <a:endParaRPr lang="en-US"/>
                        </a:p>
                      </a:txBody>
                      <a:tcPr>
                        <a:blipFill rotWithShape="1">
                          <a:blip r:embed="rId2"/>
                          <a:stretch>
                            <a:fillRect l="-100000" t="-200000" r="-497279" b="-1063934"/>
                          </a:stretch>
                        </a:blipFill>
                      </a:tcPr>
                    </a:tc>
                    <a:tc>
                      <a:txBody>
                        <a:bodyPr/>
                        <a:lstStyle/>
                        <a:p>
                          <a:endParaRPr lang="en-US"/>
                        </a:p>
                      </a:txBody>
                      <a:tcPr>
                        <a:blipFill rotWithShape="1">
                          <a:blip r:embed="rId2"/>
                          <a:stretch>
                            <a:fillRect l="-201370" t="-200000" r="-400685" b="-1063934"/>
                          </a:stretch>
                        </a:blipFill>
                      </a:tcPr>
                    </a:tc>
                    <a:tc>
                      <a:txBody>
                        <a:bodyPr/>
                        <a:lstStyle/>
                        <a:p>
                          <a:endParaRPr lang="en-US"/>
                        </a:p>
                      </a:txBody>
                      <a:tcPr>
                        <a:blipFill rotWithShape="1">
                          <a:blip r:embed="rId2"/>
                          <a:stretch>
                            <a:fillRect l="-301370" t="-200000" r="-300685" b="-1063934"/>
                          </a:stretch>
                        </a:blipFill>
                      </a:tcPr>
                    </a:tc>
                    <a:tc>
                      <a:txBody>
                        <a:bodyPr/>
                        <a:lstStyle/>
                        <a:p>
                          <a:endParaRPr lang="en-US"/>
                        </a:p>
                      </a:txBody>
                      <a:tcPr>
                        <a:blipFill rotWithShape="1">
                          <a:blip r:embed="rId2"/>
                          <a:stretch>
                            <a:fillRect l="-401370" t="-200000" r="-200685" b="-1063934"/>
                          </a:stretch>
                        </a:blipFill>
                      </a:tcPr>
                    </a:tc>
                    <a:tc>
                      <a:txBody>
                        <a:bodyPr/>
                        <a:lstStyle/>
                        <a:p>
                          <a:endParaRPr lang="en-US"/>
                        </a:p>
                      </a:txBody>
                      <a:tcPr>
                        <a:blipFill rotWithShape="1">
                          <a:blip r:embed="rId2"/>
                          <a:stretch>
                            <a:fillRect l="-497959" t="-200000" r="-99320" b="-1063934"/>
                          </a:stretch>
                        </a:blipFill>
                      </a:tcPr>
                    </a:tc>
                    <a:tc>
                      <a:txBody>
                        <a:bodyPr/>
                        <a:lstStyle/>
                        <a:p>
                          <a:endParaRPr lang="en-US"/>
                        </a:p>
                      </a:txBody>
                      <a:tcPr>
                        <a:blipFill rotWithShape="1">
                          <a:blip r:embed="rId2"/>
                          <a:stretch>
                            <a:fillRect l="-602055" t="-200000" b="-1063934"/>
                          </a:stretch>
                        </a:blipFill>
                      </a:tcPr>
                    </a:tc>
                  </a:tr>
                  <a:tr h="370840">
                    <a:tc>
                      <a:txBody>
                        <a:bodyPr/>
                        <a:lstStyle/>
                        <a:p>
                          <a:endParaRPr lang="en-US"/>
                        </a:p>
                      </a:txBody>
                      <a:tcPr>
                        <a:blipFill rotWithShape="1">
                          <a:blip r:embed="rId2"/>
                          <a:stretch>
                            <a:fillRect l="-685" t="-305000" r="-601370" b="-981667"/>
                          </a:stretch>
                        </a:blipFill>
                      </a:tcPr>
                    </a:tc>
                    <a:tc>
                      <a:txBody>
                        <a:bodyPr/>
                        <a:lstStyle/>
                        <a:p>
                          <a:endParaRPr lang="en-US"/>
                        </a:p>
                      </a:txBody>
                      <a:tcPr>
                        <a:blipFill rotWithShape="1">
                          <a:blip r:embed="rId2"/>
                          <a:stretch>
                            <a:fillRect l="-100000" t="-305000" r="-497279" b="-981667"/>
                          </a:stretch>
                        </a:blipFill>
                      </a:tcPr>
                    </a:tc>
                    <a:tc>
                      <a:txBody>
                        <a:bodyPr/>
                        <a:lstStyle/>
                        <a:p>
                          <a:endParaRPr lang="en-US"/>
                        </a:p>
                      </a:txBody>
                      <a:tcPr>
                        <a:blipFill rotWithShape="1">
                          <a:blip r:embed="rId2"/>
                          <a:stretch>
                            <a:fillRect l="-201370" t="-305000" r="-400685" b="-981667"/>
                          </a:stretch>
                        </a:blipFill>
                      </a:tcPr>
                    </a:tc>
                    <a:tc>
                      <a:txBody>
                        <a:bodyPr/>
                        <a:lstStyle/>
                        <a:p>
                          <a:endParaRPr lang="en-US"/>
                        </a:p>
                      </a:txBody>
                      <a:tcPr>
                        <a:blipFill rotWithShape="1">
                          <a:blip r:embed="rId2"/>
                          <a:stretch>
                            <a:fillRect l="-301370" t="-305000" r="-300685" b="-981667"/>
                          </a:stretch>
                        </a:blipFill>
                      </a:tcPr>
                    </a:tc>
                    <a:tc>
                      <a:txBody>
                        <a:bodyPr/>
                        <a:lstStyle/>
                        <a:p>
                          <a:endParaRPr lang="en-US"/>
                        </a:p>
                      </a:txBody>
                      <a:tcPr>
                        <a:blipFill rotWithShape="1">
                          <a:blip r:embed="rId2"/>
                          <a:stretch>
                            <a:fillRect l="-401370" t="-305000" r="-200685" b="-981667"/>
                          </a:stretch>
                        </a:blipFill>
                      </a:tcPr>
                    </a:tc>
                    <a:tc>
                      <a:txBody>
                        <a:bodyPr/>
                        <a:lstStyle/>
                        <a:p>
                          <a:endParaRPr lang="en-US"/>
                        </a:p>
                      </a:txBody>
                      <a:tcPr>
                        <a:blipFill rotWithShape="1">
                          <a:blip r:embed="rId2"/>
                          <a:stretch>
                            <a:fillRect l="-497959" t="-305000" r="-99320" b="-981667"/>
                          </a:stretch>
                        </a:blipFill>
                      </a:tcPr>
                    </a:tc>
                    <a:tc>
                      <a:txBody>
                        <a:bodyPr/>
                        <a:lstStyle/>
                        <a:p>
                          <a:endParaRPr lang="en-US"/>
                        </a:p>
                      </a:txBody>
                      <a:tcPr>
                        <a:blipFill rotWithShape="1">
                          <a:blip r:embed="rId2"/>
                          <a:stretch>
                            <a:fillRect l="-602055" t="-305000" b="-981667"/>
                          </a:stretch>
                        </a:blipFill>
                      </a:tcPr>
                    </a:tc>
                  </a:tr>
                  <a:tr h="370840">
                    <a:tc>
                      <a:txBody>
                        <a:bodyPr/>
                        <a:lstStyle/>
                        <a:p>
                          <a:endParaRPr lang="en-US"/>
                        </a:p>
                      </a:txBody>
                      <a:tcPr>
                        <a:blipFill rotWithShape="1">
                          <a:blip r:embed="rId2"/>
                          <a:stretch>
                            <a:fillRect l="-685" t="-398361" r="-601370" b="-865574"/>
                          </a:stretch>
                        </a:blipFill>
                      </a:tcPr>
                    </a:tc>
                    <a:tc>
                      <a:txBody>
                        <a:bodyPr/>
                        <a:lstStyle/>
                        <a:p>
                          <a:endParaRPr lang="en-US"/>
                        </a:p>
                      </a:txBody>
                      <a:tcPr>
                        <a:blipFill rotWithShape="1">
                          <a:blip r:embed="rId2"/>
                          <a:stretch>
                            <a:fillRect l="-100000" t="-398361" r="-497279" b="-865574"/>
                          </a:stretch>
                        </a:blipFill>
                      </a:tcPr>
                    </a:tc>
                    <a:tc>
                      <a:txBody>
                        <a:bodyPr/>
                        <a:lstStyle/>
                        <a:p>
                          <a:endParaRPr lang="en-US"/>
                        </a:p>
                      </a:txBody>
                      <a:tcPr>
                        <a:blipFill rotWithShape="1">
                          <a:blip r:embed="rId2"/>
                          <a:stretch>
                            <a:fillRect l="-201370" t="-398361" r="-400685" b="-865574"/>
                          </a:stretch>
                        </a:blipFill>
                      </a:tcPr>
                    </a:tc>
                    <a:tc>
                      <a:txBody>
                        <a:bodyPr/>
                        <a:lstStyle/>
                        <a:p>
                          <a:endParaRPr lang="en-US"/>
                        </a:p>
                      </a:txBody>
                      <a:tcPr>
                        <a:blipFill rotWithShape="1">
                          <a:blip r:embed="rId2"/>
                          <a:stretch>
                            <a:fillRect l="-301370" t="-398361" r="-300685" b="-865574"/>
                          </a:stretch>
                        </a:blipFill>
                      </a:tcPr>
                    </a:tc>
                    <a:tc>
                      <a:txBody>
                        <a:bodyPr/>
                        <a:lstStyle/>
                        <a:p>
                          <a:endParaRPr lang="en-US"/>
                        </a:p>
                      </a:txBody>
                      <a:tcPr>
                        <a:blipFill rotWithShape="1">
                          <a:blip r:embed="rId2"/>
                          <a:stretch>
                            <a:fillRect l="-401370" t="-398361" r="-200685" b="-865574"/>
                          </a:stretch>
                        </a:blipFill>
                      </a:tcPr>
                    </a:tc>
                    <a:tc>
                      <a:txBody>
                        <a:bodyPr/>
                        <a:lstStyle/>
                        <a:p>
                          <a:endParaRPr lang="en-US"/>
                        </a:p>
                      </a:txBody>
                      <a:tcPr>
                        <a:blipFill rotWithShape="1">
                          <a:blip r:embed="rId2"/>
                          <a:stretch>
                            <a:fillRect l="-497959" t="-398361" r="-99320" b="-865574"/>
                          </a:stretch>
                        </a:blipFill>
                      </a:tcPr>
                    </a:tc>
                    <a:tc>
                      <a:txBody>
                        <a:bodyPr/>
                        <a:lstStyle/>
                        <a:p>
                          <a:endParaRPr lang="en-US"/>
                        </a:p>
                      </a:txBody>
                      <a:tcPr>
                        <a:blipFill rotWithShape="1">
                          <a:blip r:embed="rId2"/>
                          <a:stretch>
                            <a:fillRect l="-602055" t="-398361" b="-865574"/>
                          </a:stretch>
                        </a:blipFill>
                      </a:tcPr>
                    </a:tc>
                  </a:tr>
                  <a:tr h="370840">
                    <a:tc>
                      <a:txBody>
                        <a:bodyPr/>
                        <a:lstStyle/>
                        <a:p>
                          <a:endParaRPr lang="en-US"/>
                        </a:p>
                      </a:txBody>
                      <a:tcPr>
                        <a:blipFill rotWithShape="1">
                          <a:blip r:embed="rId2"/>
                          <a:stretch>
                            <a:fillRect l="-685" t="-498361" r="-601370" b="-765574"/>
                          </a:stretch>
                        </a:blipFill>
                      </a:tcPr>
                    </a:tc>
                    <a:tc>
                      <a:txBody>
                        <a:bodyPr/>
                        <a:lstStyle/>
                        <a:p>
                          <a:endParaRPr lang="en-US"/>
                        </a:p>
                      </a:txBody>
                      <a:tcPr>
                        <a:blipFill rotWithShape="1">
                          <a:blip r:embed="rId2"/>
                          <a:stretch>
                            <a:fillRect l="-100000" t="-498361" r="-497279" b="-765574"/>
                          </a:stretch>
                        </a:blipFill>
                      </a:tcPr>
                    </a:tc>
                    <a:tc>
                      <a:txBody>
                        <a:bodyPr/>
                        <a:lstStyle/>
                        <a:p>
                          <a:endParaRPr lang="en-US"/>
                        </a:p>
                      </a:txBody>
                      <a:tcPr>
                        <a:blipFill rotWithShape="1">
                          <a:blip r:embed="rId2"/>
                          <a:stretch>
                            <a:fillRect l="-201370" t="-498361" r="-400685" b="-765574"/>
                          </a:stretch>
                        </a:blipFill>
                      </a:tcPr>
                    </a:tc>
                    <a:tc>
                      <a:txBody>
                        <a:bodyPr/>
                        <a:lstStyle/>
                        <a:p>
                          <a:endParaRPr lang="en-US"/>
                        </a:p>
                      </a:txBody>
                      <a:tcPr>
                        <a:blipFill rotWithShape="1">
                          <a:blip r:embed="rId2"/>
                          <a:stretch>
                            <a:fillRect l="-301370" t="-498361" r="-300685" b="-765574"/>
                          </a:stretch>
                        </a:blipFill>
                      </a:tcPr>
                    </a:tc>
                    <a:tc>
                      <a:txBody>
                        <a:bodyPr/>
                        <a:lstStyle/>
                        <a:p>
                          <a:endParaRPr lang="en-US"/>
                        </a:p>
                      </a:txBody>
                      <a:tcPr>
                        <a:blipFill rotWithShape="1">
                          <a:blip r:embed="rId2"/>
                          <a:stretch>
                            <a:fillRect l="-401370" t="-498361" r="-200685" b="-765574"/>
                          </a:stretch>
                        </a:blipFill>
                      </a:tcPr>
                    </a:tc>
                    <a:tc>
                      <a:txBody>
                        <a:bodyPr/>
                        <a:lstStyle/>
                        <a:p>
                          <a:endParaRPr lang="en-US"/>
                        </a:p>
                      </a:txBody>
                      <a:tcPr>
                        <a:blipFill rotWithShape="1">
                          <a:blip r:embed="rId2"/>
                          <a:stretch>
                            <a:fillRect l="-497959" t="-498361" r="-99320" b="-765574"/>
                          </a:stretch>
                        </a:blipFill>
                      </a:tcPr>
                    </a:tc>
                    <a:tc>
                      <a:txBody>
                        <a:bodyPr/>
                        <a:lstStyle/>
                        <a:p>
                          <a:endParaRPr lang="en-US"/>
                        </a:p>
                      </a:txBody>
                      <a:tcPr>
                        <a:blipFill rotWithShape="1">
                          <a:blip r:embed="rId2"/>
                          <a:stretch>
                            <a:fillRect l="-602055" t="-498361" b="-765574"/>
                          </a:stretch>
                        </a:blipFill>
                      </a:tcPr>
                    </a:tc>
                  </a:tr>
                  <a:tr h="370840">
                    <a:tc>
                      <a:txBody>
                        <a:bodyPr/>
                        <a:lstStyle/>
                        <a:p>
                          <a:endParaRPr lang="en-US"/>
                        </a:p>
                      </a:txBody>
                      <a:tcPr>
                        <a:blipFill rotWithShape="1">
                          <a:blip r:embed="rId2"/>
                          <a:stretch>
                            <a:fillRect l="-685" t="-598361" r="-601370" b="-665574"/>
                          </a:stretch>
                        </a:blipFill>
                      </a:tcPr>
                    </a:tc>
                    <a:tc>
                      <a:txBody>
                        <a:bodyPr/>
                        <a:lstStyle/>
                        <a:p>
                          <a:endParaRPr lang="en-US"/>
                        </a:p>
                      </a:txBody>
                      <a:tcPr>
                        <a:blipFill rotWithShape="1">
                          <a:blip r:embed="rId2"/>
                          <a:stretch>
                            <a:fillRect l="-100000" t="-598361" r="-497279" b="-665574"/>
                          </a:stretch>
                        </a:blipFill>
                      </a:tcPr>
                    </a:tc>
                    <a:tc>
                      <a:txBody>
                        <a:bodyPr/>
                        <a:lstStyle/>
                        <a:p>
                          <a:endParaRPr lang="en-US"/>
                        </a:p>
                      </a:txBody>
                      <a:tcPr>
                        <a:blipFill rotWithShape="1">
                          <a:blip r:embed="rId2"/>
                          <a:stretch>
                            <a:fillRect l="-201370" t="-598361" r="-400685" b="-665574"/>
                          </a:stretch>
                        </a:blipFill>
                      </a:tcPr>
                    </a:tc>
                    <a:tc>
                      <a:txBody>
                        <a:bodyPr/>
                        <a:lstStyle/>
                        <a:p>
                          <a:endParaRPr lang="en-US"/>
                        </a:p>
                      </a:txBody>
                      <a:tcPr>
                        <a:blipFill rotWithShape="1">
                          <a:blip r:embed="rId2"/>
                          <a:stretch>
                            <a:fillRect l="-301370" t="-598361" r="-300685" b="-665574"/>
                          </a:stretch>
                        </a:blipFill>
                      </a:tcPr>
                    </a:tc>
                    <a:tc>
                      <a:txBody>
                        <a:bodyPr/>
                        <a:lstStyle/>
                        <a:p>
                          <a:endParaRPr lang="en-US"/>
                        </a:p>
                      </a:txBody>
                      <a:tcPr>
                        <a:blipFill rotWithShape="1">
                          <a:blip r:embed="rId2"/>
                          <a:stretch>
                            <a:fillRect l="-401370" t="-598361" r="-200685" b="-665574"/>
                          </a:stretch>
                        </a:blipFill>
                      </a:tcPr>
                    </a:tc>
                    <a:tc>
                      <a:txBody>
                        <a:bodyPr/>
                        <a:lstStyle/>
                        <a:p>
                          <a:endParaRPr lang="en-US"/>
                        </a:p>
                      </a:txBody>
                      <a:tcPr>
                        <a:blipFill rotWithShape="1">
                          <a:blip r:embed="rId2"/>
                          <a:stretch>
                            <a:fillRect l="-497959" t="-598361" r="-99320" b="-665574"/>
                          </a:stretch>
                        </a:blipFill>
                      </a:tcPr>
                    </a:tc>
                    <a:tc>
                      <a:txBody>
                        <a:bodyPr/>
                        <a:lstStyle/>
                        <a:p>
                          <a:endParaRPr lang="en-US"/>
                        </a:p>
                      </a:txBody>
                      <a:tcPr>
                        <a:blipFill rotWithShape="1">
                          <a:blip r:embed="rId2"/>
                          <a:stretch>
                            <a:fillRect l="-602055" t="-598361" b="-665574"/>
                          </a:stretch>
                        </a:blipFill>
                      </a:tcPr>
                    </a:tc>
                  </a:tr>
                  <a:tr h="370840">
                    <a:tc>
                      <a:txBody>
                        <a:bodyPr/>
                        <a:lstStyle/>
                        <a:p>
                          <a:endParaRPr lang="en-US"/>
                        </a:p>
                      </a:txBody>
                      <a:tcPr>
                        <a:blipFill rotWithShape="1">
                          <a:blip r:embed="rId2"/>
                          <a:stretch>
                            <a:fillRect l="-685" t="-698361" r="-601370" b="-565574"/>
                          </a:stretch>
                        </a:blipFill>
                      </a:tcPr>
                    </a:tc>
                    <a:tc>
                      <a:txBody>
                        <a:bodyPr/>
                        <a:lstStyle/>
                        <a:p>
                          <a:endParaRPr lang="en-US"/>
                        </a:p>
                      </a:txBody>
                      <a:tcPr>
                        <a:blipFill rotWithShape="1">
                          <a:blip r:embed="rId2"/>
                          <a:stretch>
                            <a:fillRect l="-100000" t="-698361" r="-497279" b="-565574"/>
                          </a:stretch>
                        </a:blipFill>
                      </a:tcPr>
                    </a:tc>
                    <a:tc>
                      <a:txBody>
                        <a:bodyPr/>
                        <a:lstStyle/>
                        <a:p>
                          <a:endParaRPr lang="en-US"/>
                        </a:p>
                      </a:txBody>
                      <a:tcPr>
                        <a:blipFill rotWithShape="1">
                          <a:blip r:embed="rId2"/>
                          <a:stretch>
                            <a:fillRect l="-201370" t="-698361" r="-400685" b="-565574"/>
                          </a:stretch>
                        </a:blipFill>
                      </a:tcPr>
                    </a:tc>
                    <a:tc>
                      <a:txBody>
                        <a:bodyPr/>
                        <a:lstStyle/>
                        <a:p>
                          <a:endParaRPr lang="en-US"/>
                        </a:p>
                      </a:txBody>
                      <a:tcPr>
                        <a:blipFill rotWithShape="1">
                          <a:blip r:embed="rId2"/>
                          <a:stretch>
                            <a:fillRect l="-301370" t="-698361" r="-300685" b="-565574"/>
                          </a:stretch>
                        </a:blipFill>
                      </a:tcPr>
                    </a:tc>
                    <a:tc>
                      <a:txBody>
                        <a:bodyPr/>
                        <a:lstStyle/>
                        <a:p>
                          <a:endParaRPr lang="en-US"/>
                        </a:p>
                      </a:txBody>
                      <a:tcPr>
                        <a:blipFill rotWithShape="1">
                          <a:blip r:embed="rId2"/>
                          <a:stretch>
                            <a:fillRect l="-401370" t="-698361" r="-200685" b="-565574"/>
                          </a:stretch>
                        </a:blipFill>
                      </a:tcPr>
                    </a:tc>
                    <a:tc>
                      <a:txBody>
                        <a:bodyPr/>
                        <a:lstStyle/>
                        <a:p>
                          <a:endParaRPr lang="en-US"/>
                        </a:p>
                      </a:txBody>
                      <a:tcPr>
                        <a:blipFill rotWithShape="1">
                          <a:blip r:embed="rId2"/>
                          <a:stretch>
                            <a:fillRect l="-497959" t="-698361" r="-99320" b="-565574"/>
                          </a:stretch>
                        </a:blipFill>
                      </a:tcPr>
                    </a:tc>
                    <a:tc>
                      <a:txBody>
                        <a:bodyPr/>
                        <a:lstStyle/>
                        <a:p>
                          <a:endParaRPr lang="en-US"/>
                        </a:p>
                      </a:txBody>
                      <a:tcPr>
                        <a:blipFill rotWithShape="1">
                          <a:blip r:embed="rId2"/>
                          <a:stretch>
                            <a:fillRect l="-602055" t="-698361" b="-565574"/>
                          </a:stretch>
                        </a:blipFill>
                      </a:tcPr>
                    </a:tc>
                  </a:tr>
                  <a:tr h="370840">
                    <a:tc>
                      <a:txBody>
                        <a:bodyPr/>
                        <a:lstStyle/>
                        <a:p>
                          <a:endParaRPr lang="en-US"/>
                        </a:p>
                      </a:txBody>
                      <a:tcPr>
                        <a:blipFill rotWithShape="1">
                          <a:blip r:embed="rId2"/>
                          <a:stretch>
                            <a:fillRect l="-685" t="-798361" r="-601370" b="-465574"/>
                          </a:stretch>
                        </a:blipFill>
                      </a:tcPr>
                    </a:tc>
                    <a:tc>
                      <a:txBody>
                        <a:bodyPr/>
                        <a:lstStyle/>
                        <a:p>
                          <a:endParaRPr lang="en-US"/>
                        </a:p>
                      </a:txBody>
                      <a:tcPr>
                        <a:blipFill rotWithShape="1">
                          <a:blip r:embed="rId2"/>
                          <a:stretch>
                            <a:fillRect l="-100000" t="-798361" r="-497279" b="-465574"/>
                          </a:stretch>
                        </a:blipFill>
                      </a:tcPr>
                    </a:tc>
                    <a:tc>
                      <a:txBody>
                        <a:bodyPr/>
                        <a:lstStyle/>
                        <a:p>
                          <a:endParaRPr lang="en-US"/>
                        </a:p>
                      </a:txBody>
                      <a:tcPr>
                        <a:blipFill rotWithShape="1">
                          <a:blip r:embed="rId2"/>
                          <a:stretch>
                            <a:fillRect l="-201370" t="-798361" r="-400685" b="-465574"/>
                          </a:stretch>
                        </a:blipFill>
                      </a:tcPr>
                    </a:tc>
                    <a:tc>
                      <a:txBody>
                        <a:bodyPr/>
                        <a:lstStyle/>
                        <a:p>
                          <a:endParaRPr lang="en-US"/>
                        </a:p>
                      </a:txBody>
                      <a:tcPr>
                        <a:blipFill rotWithShape="1">
                          <a:blip r:embed="rId2"/>
                          <a:stretch>
                            <a:fillRect l="-301370" t="-798361" r="-300685" b="-465574"/>
                          </a:stretch>
                        </a:blipFill>
                      </a:tcPr>
                    </a:tc>
                    <a:tc>
                      <a:txBody>
                        <a:bodyPr/>
                        <a:lstStyle/>
                        <a:p>
                          <a:endParaRPr lang="en-US"/>
                        </a:p>
                      </a:txBody>
                      <a:tcPr>
                        <a:blipFill rotWithShape="1">
                          <a:blip r:embed="rId2"/>
                          <a:stretch>
                            <a:fillRect l="-401370" t="-798361" r="-200685" b="-465574"/>
                          </a:stretch>
                        </a:blipFill>
                      </a:tcPr>
                    </a:tc>
                    <a:tc>
                      <a:txBody>
                        <a:bodyPr/>
                        <a:lstStyle/>
                        <a:p>
                          <a:endParaRPr lang="en-US"/>
                        </a:p>
                      </a:txBody>
                      <a:tcPr>
                        <a:blipFill rotWithShape="1">
                          <a:blip r:embed="rId2"/>
                          <a:stretch>
                            <a:fillRect l="-497959" t="-798361" r="-99320" b="-465574"/>
                          </a:stretch>
                        </a:blipFill>
                      </a:tcPr>
                    </a:tc>
                    <a:tc>
                      <a:txBody>
                        <a:bodyPr/>
                        <a:lstStyle/>
                        <a:p>
                          <a:endParaRPr lang="en-US"/>
                        </a:p>
                      </a:txBody>
                      <a:tcPr>
                        <a:blipFill rotWithShape="1">
                          <a:blip r:embed="rId2"/>
                          <a:stretch>
                            <a:fillRect l="-602055" t="-798361" b="-465574"/>
                          </a:stretch>
                        </a:blipFill>
                      </a:tcPr>
                    </a:tc>
                  </a:tr>
                  <a:tr h="370840">
                    <a:tc>
                      <a:txBody>
                        <a:bodyPr/>
                        <a:lstStyle/>
                        <a:p>
                          <a:endParaRPr lang="en-US"/>
                        </a:p>
                      </a:txBody>
                      <a:tcPr>
                        <a:blipFill rotWithShape="1">
                          <a:blip r:embed="rId2"/>
                          <a:stretch>
                            <a:fillRect l="-685" t="-913333" r="-601370" b="-373333"/>
                          </a:stretch>
                        </a:blipFill>
                      </a:tcPr>
                    </a:tc>
                    <a:tc>
                      <a:txBody>
                        <a:bodyPr/>
                        <a:lstStyle/>
                        <a:p>
                          <a:endParaRPr lang="en-US"/>
                        </a:p>
                      </a:txBody>
                      <a:tcPr>
                        <a:blipFill rotWithShape="1">
                          <a:blip r:embed="rId2"/>
                          <a:stretch>
                            <a:fillRect l="-100000" t="-913333" r="-497279" b="-373333"/>
                          </a:stretch>
                        </a:blipFill>
                      </a:tcPr>
                    </a:tc>
                    <a:tc>
                      <a:txBody>
                        <a:bodyPr/>
                        <a:lstStyle/>
                        <a:p>
                          <a:endParaRPr lang="en-US"/>
                        </a:p>
                      </a:txBody>
                      <a:tcPr>
                        <a:blipFill rotWithShape="1">
                          <a:blip r:embed="rId2"/>
                          <a:stretch>
                            <a:fillRect l="-201370" t="-913333" r="-400685" b="-373333"/>
                          </a:stretch>
                        </a:blipFill>
                      </a:tcPr>
                    </a:tc>
                    <a:tc>
                      <a:txBody>
                        <a:bodyPr/>
                        <a:lstStyle/>
                        <a:p>
                          <a:endParaRPr lang="en-US"/>
                        </a:p>
                      </a:txBody>
                      <a:tcPr>
                        <a:blipFill rotWithShape="1">
                          <a:blip r:embed="rId2"/>
                          <a:stretch>
                            <a:fillRect l="-301370" t="-913333" r="-300685" b="-373333"/>
                          </a:stretch>
                        </a:blipFill>
                      </a:tcPr>
                    </a:tc>
                    <a:tc>
                      <a:txBody>
                        <a:bodyPr/>
                        <a:lstStyle/>
                        <a:p>
                          <a:endParaRPr lang="en-US"/>
                        </a:p>
                      </a:txBody>
                      <a:tcPr>
                        <a:blipFill rotWithShape="1">
                          <a:blip r:embed="rId2"/>
                          <a:stretch>
                            <a:fillRect l="-401370" t="-913333" r="-200685" b="-373333"/>
                          </a:stretch>
                        </a:blipFill>
                      </a:tcPr>
                    </a:tc>
                    <a:tc>
                      <a:txBody>
                        <a:bodyPr/>
                        <a:lstStyle/>
                        <a:p>
                          <a:endParaRPr lang="en-US"/>
                        </a:p>
                      </a:txBody>
                      <a:tcPr>
                        <a:blipFill rotWithShape="1">
                          <a:blip r:embed="rId2"/>
                          <a:stretch>
                            <a:fillRect l="-497959" t="-913333" r="-99320" b="-373333"/>
                          </a:stretch>
                        </a:blipFill>
                      </a:tcPr>
                    </a:tc>
                    <a:tc>
                      <a:txBody>
                        <a:bodyPr/>
                        <a:lstStyle/>
                        <a:p>
                          <a:endParaRPr lang="en-US"/>
                        </a:p>
                      </a:txBody>
                      <a:tcPr>
                        <a:blipFill rotWithShape="1">
                          <a:blip r:embed="rId2"/>
                          <a:stretch>
                            <a:fillRect l="-602055" t="-913333" b="-373333"/>
                          </a:stretch>
                        </a:blipFill>
                      </a:tcPr>
                    </a:tc>
                  </a:tr>
                  <a:tr h="370840">
                    <a:tc>
                      <a:txBody>
                        <a:bodyPr/>
                        <a:lstStyle/>
                        <a:p>
                          <a:endParaRPr lang="en-US"/>
                        </a:p>
                      </a:txBody>
                      <a:tcPr>
                        <a:blipFill rotWithShape="1">
                          <a:blip r:embed="rId2"/>
                          <a:stretch>
                            <a:fillRect l="-685" t="-996721" r="-601370" b="-267213"/>
                          </a:stretch>
                        </a:blipFill>
                      </a:tcPr>
                    </a:tc>
                    <a:tc>
                      <a:txBody>
                        <a:bodyPr/>
                        <a:lstStyle/>
                        <a:p>
                          <a:endParaRPr lang="en-US"/>
                        </a:p>
                      </a:txBody>
                      <a:tcPr>
                        <a:blipFill rotWithShape="1">
                          <a:blip r:embed="rId2"/>
                          <a:stretch>
                            <a:fillRect l="-100000" t="-996721" r="-497279" b="-267213"/>
                          </a:stretch>
                        </a:blipFill>
                      </a:tcPr>
                    </a:tc>
                    <a:tc>
                      <a:txBody>
                        <a:bodyPr/>
                        <a:lstStyle/>
                        <a:p>
                          <a:endParaRPr lang="en-US"/>
                        </a:p>
                      </a:txBody>
                      <a:tcPr>
                        <a:blipFill rotWithShape="1">
                          <a:blip r:embed="rId2"/>
                          <a:stretch>
                            <a:fillRect l="-201370" t="-996721" r="-400685" b="-267213"/>
                          </a:stretch>
                        </a:blipFill>
                      </a:tcPr>
                    </a:tc>
                    <a:tc>
                      <a:txBody>
                        <a:bodyPr/>
                        <a:lstStyle/>
                        <a:p>
                          <a:endParaRPr lang="en-US"/>
                        </a:p>
                      </a:txBody>
                      <a:tcPr>
                        <a:blipFill rotWithShape="1">
                          <a:blip r:embed="rId2"/>
                          <a:stretch>
                            <a:fillRect l="-301370" t="-996721" r="-300685" b="-267213"/>
                          </a:stretch>
                        </a:blipFill>
                      </a:tcPr>
                    </a:tc>
                    <a:tc>
                      <a:txBody>
                        <a:bodyPr/>
                        <a:lstStyle/>
                        <a:p>
                          <a:endParaRPr lang="en-US"/>
                        </a:p>
                      </a:txBody>
                      <a:tcPr>
                        <a:blipFill rotWithShape="1">
                          <a:blip r:embed="rId2"/>
                          <a:stretch>
                            <a:fillRect l="-401370" t="-996721" r="-200685" b="-267213"/>
                          </a:stretch>
                        </a:blipFill>
                      </a:tcPr>
                    </a:tc>
                    <a:tc>
                      <a:txBody>
                        <a:bodyPr/>
                        <a:lstStyle/>
                        <a:p>
                          <a:endParaRPr lang="en-US"/>
                        </a:p>
                      </a:txBody>
                      <a:tcPr>
                        <a:blipFill rotWithShape="1">
                          <a:blip r:embed="rId2"/>
                          <a:stretch>
                            <a:fillRect l="-497959" t="-996721" r="-99320" b="-267213"/>
                          </a:stretch>
                        </a:blipFill>
                      </a:tcPr>
                    </a:tc>
                    <a:tc>
                      <a:txBody>
                        <a:bodyPr/>
                        <a:lstStyle/>
                        <a:p>
                          <a:endParaRPr lang="en-US"/>
                        </a:p>
                      </a:txBody>
                      <a:tcPr>
                        <a:blipFill rotWithShape="1">
                          <a:blip r:embed="rId2"/>
                          <a:stretch>
                            <a:fillRect l="-602055" t="-996721" b="-267213"/>
                          </a:stretch>
                        </a:blipFill>
                      </a:tcPr>
                    </a:tc>
                  </a:tr>
                  <a:tr h="986600">
                    <a:tc gridSpan="5">
                      <a:txBody>
                        <a:bodyPr/>
                        <a:lstStyle/>
                        <a:p>
                          <a:endParaRPr lang="en-US"/>
                        </a:p>
                      </a:txBody>
                      <a:tcPr>
                        <a:blipFill rotWithShape="1">
                          <a:blip r:embed="rId2"/>
                          <a:stretch>
                            <a:fillRect l="-137" t="-412963" r="-40082" b="-617"/>
                          </a:stretch>
                        </a:blip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gridSpan="2">
                      <a:txBody>
                        <a:bodyPr/>
                        <a:lstStyle/>
                        <a:p>
                          <a:endParaRPr lang="en-US"/>
                        </a:p>
                      </a:txBody>
                      <a:tcPr>
                        <a:blipFill rotWithShape="1">
                          <a:blip r:embed="rId2"/>
                          <a:stretch>
                            <a:fillRect l="-249829" t="-412963" b="-617"/>
                          </a:stretch>
                        </a:blipFill>
                      </a:tcPr>
                    </a:tc>
                    <a:tc hMerge="1">
                      <a:txBody>
                        <a:bodyPr/>
                        <a:lstStyle/>
                        <a:p>
                          <a:endParaRPr lang="en-US" dirty="0"/>
                        </a:p>
                      </a:txBody>
                      <a:tcPr/>
                    </a:tc>
                  </a:tr>
                </a:tbl>
              </a:graphicData>
            </a:graphic>
          </p:graphicFrame>
        </mc:Fallback>
      </mc:AlternateContent>
      <mc:AlternateContent xmlns:mc="http://schemas.openxmlformats.org/markup-compatibility/2006" xmlns:a14="http://schemas.microsoft.com/office/drawing/2010/main">
        <mc:Choice Requires="a14">
          <p:sp>
            <p:nvSpPr>
              <p:cNvPr id="8" name="Rectangle 7"/>
              <p:cNvSpPr/>
              <p:nvPr/>
            </p:nvSpPr>
            <p:spPr>
              <a:xfrm>
                <a:off x="3705492" y="6169587"/>
                <a:ext cx="13984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FF0000"/>
                              </a:solidFill>
                              <a:latin typeface="Cambria Math" panose="02040503050406030204" pitchFamily="18" charset="0"/>
                              <a:cs typeface="Times New Roman" panose="02020603050405020304" pitchFamily="18" charset="0"/>
                            </a:rPr>
                          </m:ctrlPr>
                        </m:sSubPr>
                        <m:e>
                          <m:r>
                            <a:rPr lang="en-US" i="1">
                              <a:solidFill>
                                <a:srgbClr val="FF0000"/>
                              </a:solidFill>
                              <a:latin typeface="Cambria Math" panose="02040503050406030204" pitchFamily="18" charset="0"/>
                              <a:cs typeface="Times New Roman" panose="02020603050405020304" pitchFamily="18" charset="0"/>
                            </a:rPr>
                            <m:t>𝑟</m:t>
                          </m:r>
                        </m:e>
                        <m:sub>
                          <m:r>
                            <a:rPr lang="en-US" i="1">
                              <a:solidFill>
                                <a:srgbClr val="FF0000"/>
                              </a:solidFill>
                              <a:latin typeface="Cambria Math" panose="02040503050406030204" pitchFamily="18" charset="0"/>
                              <a:cs typeface="Times New Roman" panose="02020603050405020304" pitchFamily="18" charset="0"/>
                            </a:rPr>
                            <m:t>𝑠</m:t>
                          </m:r>
                        </m:sub>
                      </m:sSub>
                      <m:r>
                        <a:rPr lang="en-US" i="1">
                          <a:solidFill>
                            <a:srgbClr val="FF0000"/>
                          </a:solidFill>
                          <a:latin typeface="Cambria Math" panose="02040503050406030204" pitchFamily="18" charset="0"/>
                          <a:cs typeface="Times New Roman" panose="02020603050405020304" pitchFamily="18" charset="0"/>
                        </a:rPr>
                        <m:t>=</m:t>
                      </m:r>
                      <m:r>
                        <a:rPr lang="en-US" i="1" smtClean="0">
                          <a:solidFill>
                            <a:srgbClr val="FF0000"/>
                          </a:solidFill>
                          <a:latin typeface="Cambria Math" panose="02040503050406030204" pitchFamily="18" charset="0"/>
                          <a:cs typeface="Times New Roman" panose="02020603050405020304" pitchFamily="18" charset="0"/>
                        </a:rPr>
                        <m:t>0.9757</m:t>
                      </m:r>
                    </m:oMath>
                  </m:oMathPara>
                </a14:m>
                <a:endParaRPr lang="en-US" dirty="0">
                  <a:solidFill>
                    <a:srgbClr val="FF0000"/>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705492" y="6169587"/>
                <a:ext cx="1398460" cy="369332"/>
              </a:xfrm>
              <a:prstGeom prst="rect">
                <a:avLst/>
              </a:prstGeom>
              <a:blipFill rotWithShape="1">
                <a:blip r:embed="rId3"/>
                <a:stretch>
                  <a:fillRect/>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F4571EBD-1C5B-A749-8B03-D226E1E7BF2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7" name="Footer Placeholder 6">
            <a:extLst>
              <a:ext uri="{FF2B5EF4-FFF2-40B4-BE49-F238E27FC236}">
                <a16:creationId xmlns:a16="http://schemas.microsoft.com/office/drawing/2014/main" id="{63798A2F-26C4-836A-A695-E0A423D10FC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6457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Introduction</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0C1064BA-736F-44EC-8995-36063906AE7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70414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3198"/>
            <a:ext cx="9347199" cy="643467"/>
          </a:xfrm>
        </p:spPr>
        <p:txBody>
          <a:bodyPr>
            <a:noAutofit/>
          </a:bodyPr>
          <a:lstStyle/>
          <a:p>
            <a:pPr algn="just"/>
            <a:r>
              <a:rPr lang="en-US" sz="4000" dirty="0">
                <a:solidFill>
                  <a:srgbClr val="A50021"/>
                </a:solidFill>
                <a:latin typeface="Times New Roman" pitchFamily="18" charset="0"/>
                <a:cs typeface="Times New Roman" pitchFamily="18" charset="0"/>
              </a:rPr>
              <a:t>Charles Spearman’s </a:t>
            </a:r>
            <a:r>
              <a:rPr lang="en-US" sz="3600" dirty="0">
                <a:solidFill>
                  <a:srgbClr val="A50021"/>
                </a:solidFill>
                <a:latin typeface="Times New Roman" pitchFamily="18" charset="0"/>
                <a:cs typeface="Times New Roman" pitchFamily="18" charset="0"/>
              </a:rPr>
              <a:t>Coefficient</a:t>
            </a:r>
            <a:r>
              <a:rPr lang="en-US" sz="4000" dirty="0">
                <a:solidFill>
                  <a:srgbClr val="A50021"/>
                </a:solidFill>
                <a:latin typeface="Times New Roman" pitchFamily="18" charset="0"/>
                <a:cs typeface="Times New Roman" pitchFamily="18" charset="0"/>
              </a:rPr>
              <a: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13266" y="982981"/>
                <a:ext cx="8720666" cy="5797768"/>
              </a:xfrm>
            </p:spPr>
            <p:txBody>
              <a:bodyPr>
                <a:normAutofit/>
              </a:bodyPr>
              <a:lstStyle/>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Step 3:</a:t>
                </a:r>
                <a:r>
                  <a:rPr lang="en-IN" sz="1800" dirty="0">
                    <a:latin typeface="Times New Roman" panose="02020603050405020304" pitchFamily="18" charset="0"/>
                    <a:cs typeface="Times New Roman" panose="02020603050405020304" pitchFamily="18" charset="0"/>
                  </a:rPr>
                  <a:t> To see, if this </a:t>
                </a:r>
                <a14:m>
                  <m:oMath xmlns:m="http://schemas.openxmlformats.org/officeDocument/2006/math">
                    <m:sSub>
                      <m:sSubPr>
                        <m:ctrlPr>
                          <a:rPr lang="en-IN"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𝑟</m:t>
                        </m:r>
                      </m:e>
                      <m:sub>
                        <m:r>
                          <a:rPr lang="en-US" sz="1800" i="1">
                            <a:latin typeface="Cambria Math" panose="02040503050406030204" pitchFamily="18" charset="0"/>
                            <a:cs typeface="Times New Roman" panose="02020603050405020304" pitchFamily="18" charset="0"/>
                          </a:rPr>
                          <m:t>𝑠</m:t>
                        </m:r>
                      </m:sub>
                    </m:sSub>
                  </m:oMath>
                </a14:m>
                <a:r>
                  <a:rPr lang="en-IN" sz="1800" dirty="0">
                    <a:latin typeface="Times New Roman" panose="02020603050405020304" pitchFamily="18" charset="0"/>
                    <a:cs typeface="Times New Roman" panose="02020603050405020304" pitchFamily="18" charset="0"/>
                  </a:rPr>
                  <a:t> value is significant, the Spearman’s rank significance table (or </a:t>
                </a:r>
              </a:p>
              <a:p>
                <a:pPr marL="0" indent="0" algn="just">
                  <a:buNone/>
                </a:pPr>
                <a:r>
                  <a:rPr lang="en-IN" sz="1800" dirty="0">
                    <a:latin typeface="Times New Roman" panose="02020603050405020304" pitchFamily="18" charset="0"/>
                    <a:cs typeface="Times New Roman" panose="02020603050405020304" pitchFamily="18" charset="0"/>
                  </a:rPr>
                  <a:t>             graph) must be consulted.</a:t>
                </a:r>
              </a:p>
              <a:p>
                <a:pPr marL="0" indent="0" algn="just">
                  <a:buNone/>
                </a:pPr>
                <a:r>
                  <a:rPr lang="en-IN" sz="1800" dirty="0">
                    <a:latin typeface="Times New Roman" panose="02020603050405020304" pitchFamily="18" charset="0"/>
                    <a:cs typeface="Times New Roman" panose="02020603050405020304" pitchFamily="18" charset="0"/>
                  </a:rPr>
                  <a:t>Note: </a:t>
                </a:r>
                <a14:m>
                  <m:oMath xmlns:m="http://schemas.openxmlformats.org/officeDocument/2006/math">
                    <m:r>
                      <m:rPr>
                        <m:sty m:val="p"/>
                      </m:rPr>
                      <a:rPr lang="en-IN" sz="1800" i="0" dirty="0" smtClean="0">
                        <a:latin typeface="Cambria Math" panose="02040503050406030204" pitchFamily="18" charset="0"/>
                        <a:cs typeface="Times New Roman" panose="02020603050405020304" pitchFamily="18" charset="0"/>
                      </a:rPr>
                      <m:t>The</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degrees</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of</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freedom</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for</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the</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sample</m:t>
                    </m:r>
                    <m:r>
                      <a:rPr lang="en-IN" sz="1800" i="0" dirty="0" smtClean="0">
                        <a:latin typeface="Cambria Math" panose="02040503050406030204" pitchFamily="18" charset="0"/>
                        <a:cs typeface="Times New Roman" panose="02020603050405020304" pitchFamily="18" charset="0"/>
                      </a:rPr>
                      <m:t>=</m:t>
                    </m:r>
                    <m:r>
                      <m:rPr>
                        <m:sty m:val="p"/>
                      </m:rPr>
                      <a:rPr lang="en-IN" sz="1800" i="0" dirty="0" smtClean="0">
                        <a:latin typeface="Cambria Math" panose="02040503050406030204" pitchFamily="18" charset="0"/>
                        <a:cs typeface="Times New Roman" panose="02020603050405020304" pitchFamily="18" charset="0"/>
                      </a:rPr>
                      <m:t>n</m:t>
                    </m:r>
                    <m:r>
                      <a:rPr lang="en-IN" sz="1800" i="0" dirty="0" smtClean="0">
                        <a:latin typeface="Cambria Math" panose="02040503050406030204" pitchFamily="18" charset="0"/>
                        <a:cs typeface="Times New Roman" panose="02020603050405020304" pitchFamily="18" charset="0"/>
                      </a:rPr>
                      <m:t>−2=8</m:t>
                    </m:r>
                  </m:oMath>
                </a14:m>
                <a:endParaRPr lang="en-IN" sz="1800" dirty="0">
                  <a:latin typeface="Times New Roman" panose="02020603050405020304" pitchFamily="18" charset="0"/>
                  <a:cs typeface="Times New Roman" panose="02020603050405020304" pitchFamily="18" charset="0"/>
                </a:endParaRPr>
              </a:p>
              <a:p>
                <a:pPr marL="576263" indent="0" algn="just">
                  <a:buNone/>
                </a:pPr>
                <a14:m>
                  <m:oMathPara xmlns:m="http://schemas.openxmlformats.org/officeDocument/2006/math">
                    <m:oMathParaPr>
                      <m:jc m:val="left"/>
                    </m:oMathParaPr>
                    <m:oMath xmlns:m="http://schemas.openxmlformats.org/officeDocument/2006/math">
                      <m:r>
                        <m:rPr>
                          <m:sty m:val="p"/>
                        </m:rPr>
                        <a:rPr lang="en-US" sz="1800" b="0" i="0" dirty="0" smtClean="0">
                          <a:latin typeface="Cambria Math"/>
                          <a:cs typeface="Times New Roman" panose="02020603050405020304" pitchFamily="18" charset="0"/>
                        </a:rPr>
                        <m:t>Assume</m:t>
                      </m:r>
                      <m:r>
                        <a:rPr lang="en-US" sz="1800" b="0" i="0" dirty="0" smtClean="0">
                          <a:latin typeface="Cambria Math"/>
                          <a:cs typeface="Times New Roman" panose="02020603050405020304" pitchFamily="18" charset="0"/>
                        </a:rPr>
                        <m:t>, </m:t>
                      </m:r>
                      <m:r>
                        <m:rPr>
                          <m:sty m:val="p"/>
                        </m:rPr>
                        <a:rPr lang="en-US" sz="1800" b="0" i="0" dirty="0" smtClean="0">
                          <a:latin typeface="Cambria Math"/>
                          <a:cs typeface="Times New Roman" panose="02020603050405020304" pitchFamily="18" charset="0"/>
                        </a:rPr>
                        <m:t>the</m:t>
                      </m:r>
                      <m:r>
                        <a:rPr lang="en-US" sz="1800" b="0" i="0" dirty="0" smtClean="0">
                          <a:latin typeface="Cambria Math"/>
                          <a:cs typeface="Times New Roman" panose="02020603050405020304" pitchFamily="18" charset="0"/>
                        </a:rPr>
                        <m:t> </m:t>
                      </m:r>
                      <m:r>
                        <m:rPr>
                          <m:sty m:val="p"/>
                        </m:rPr>
                        <a:rPr lang="en-US" sz="1800" b="0" i="0" dirty="0" smtClean="0">
                          <a:latin typeface="Cambria Math"/>
                          <a:cs typeface="Times New Roman" panose="02020603050405020304" pitchFamily="18" charset="0"/>
                        </a:rPr>
                        <m:t>significance</m:t>
                      </m:r>
                      <m:r>
                        <a:rPr lang="en-IN" sz="1800" i="0" dirty="0" smtClean="0">
                          <a:latin typeface="Cambria Math" panose="02040503050406030204" pitchFamily="18" charset="0"/>
                          <a:cs typeface="Times New Roman" panose="02020603050405020304" pitchFamily="18" charset="0"/>
                        </a:rPr>
                        <m:t> </m:t>
                      </m:r>
                      <m:r>
                        <m:rPr>
                          <m:sty m:val="p"/>
                        </m:rPr>
                        <a:rPr lang="en-IN" sz="1800" i="0" dirty="0" smtClean="0">
                          <a:latin typeface="Cambria Math" panose="02040503050406030204" pitchFamily="18" charset="0"/>
                          <a:cs typeface="Times New Roman" panose="02020603050405020304" pitchFamily="18" charset="0"/>
                        </a:rPr>
                        <m:t>level</m:t>
                      </m:r>
                      <m:r>
                        <a:rPr lang="en-IN" sz="1800" i="0" dirty="0" smtClean="0">
                          <a:latin typeface="Cambria Math" panose="02040503050406030204" pitchFamily="18" charset="0"/>
                          <a:cs typeface="Times New Roman" panose="02020603050405020304" pitchFamily="18" charset="0"/>
                        </a:rPr>
                        <m:t>=0.1% </m:t>
                      </m:r>
                    </m:oMath>
                  </m:oMathPara>
                </a14:m>
                <a:endParaRPr lang="en-IN" sz="1800" dirty="0">
                  <a:latin typeface="Times New Roman" panose="02020603050405020304" pitchFamily="18" charset="0"/>
                  <a:cs typeface="Times New Roman" panose="02020603050405020304" pitchFamily="18" charset="0"/>
                </a:endParaRPr>
              </a:p>
              <a:p>
                <a:pPr marL="576263" indent="0" algn="just">
                  <a:buNone/>
                </a:pPr>
                <a:endParaRPr lang="en-IN" sz="1800" dirty="0">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13266" y="982981"/>
                <a:ext cx="8720666" cy="5797768"/>
              </a:xfrm>
              <a:blipFill rotWithShape="1">
                <a:blip r:embed="rId3"/>
                <a:stretch>
                  <a:fillRect l="-559" t="-526"/>
                </a:stretch>
              </a:blipFill>
            </p:spPr>
            <p:txBody>
              <a:bodyPr/>
              <a:lstStyle/>
              <a:p>
                <a:r>
                  <a:rPr lang="en-IN">
                    <a:noFill/>
                  </a:rPr>
                  <a:t> </a:t>
                </a:r>
              </a:p>
            </p:txBody>
          </p:sp>
        </mc:Fallback>
      </mc:AlternateContent>
      <p:graphicFrame>
        <p:nvGraphicFramePr>
          <p:cNvPr id="3" name="Object 2"/>
          <p:cNvGraphicFramePr>
            <a:graphicFrameLocks noChangeAspect="1"/>
          </p:cNvGraphicFramePr>
          <p:nvPr/>
        </p:nvGraphicFramePr>
        <p:xfrm>
          <a:off x="1106705" y="2525716"/>
          <a:ext cx="8240494" cy="3070520"/>
        </p:xfrm>
        <a:graphic>
          <a:graphicData uri="http://schemas.openxmlformats.org/presentationml/2006/ole">
            <mc:AlternateContent xmlns:mc="http://schemas.openxmlformats.org/markup-compatibility/2006">
              <mc:Choice xmlns:v="urn:schemas-microsoft-com:vml" Requires="v">
                <p:oleObj spid="_x0000_s7207" name="Visio" r:id="rId4" imgW="7233570" imgH="2696024" progId="Visio.Drawing.11">
                  <p:embed/>
                </p:oleObj>
              </mc:Choice>
              <mc:Fallback>
                <p:oleObj name="Visio" r:id="rId4" imgW="7233570" imgH="2696024" progId="Visio.Drawing.11">
                  <p:embed/>
                  <p:pic>
                    <p:nvPicPr>
                      <p:cNvPr id="3" name="Object 2"/>
                      <p:cNvPicPr/>
                      <p:nvPr/>
                    </p:nvPicPr>
                    <p:blipFill>
                      <a:blip r:embed="rId5"/>
                      <a:stretch>
                        <a:fillRect/>
                      </a:stretch>
                    </p:blipFill>
                    <p:spPr>
                      <a:xfrm>
                        <a:off x="1106705" y="2525716"/>
                        <a:ext cx="8240494" cy="3070520"/>
                      </a:xfrm>
                      <a:prstGeom prst="rect">
                        <a:avLst/>
                      </a:prstGeom>
                    </p:spPr>
                  </p:pic>
                </p:oleObj>
              </mc:Fallback>
            </mc:AlternateContent>
          </a:graphicData>
        </a:graphic>
      </p:graphicFrame>
      <p:sp>
        <p:nvSpPr>
          <p:cNvPr id="7" name="TextBox 6"/>
          <p:cNvSpPr txBox="1"/>
          <p:nvPr/>
        </p:nvSpPr>
        <p:spPr>
          <a:xfrm rot="16200000">
            <a:off x="-565487" y="3929369"/>
            <a:ext cx="3080222" cy="307777"/>
          </a:xfrm>
          <a:prstGeom prst="rect">
            <a:avLst/>
          </a:prstGeom>
          <a:noFill/>
        </p:spPr>
        <p:txBody>
          <a:bodyPr wrap="square" rtlCol="0">
            <a:spAutoFit/>
          </a:bodyPr>
          <a:lstStyle/>
          <a:p>
            <a:r>
              <a:rPr lang="en-US" sz="1400" dirty="0" err="1">
                <a:solidFill>
                  <a:prstClr val="black"/>
                </a:solidFill>
                <a:latin typeface="Times New Roman" panose="02020603050405020304" pitchFamily="18" charset="0"/>
                <a:cs typeface="Times New Roman" panose="02020603050405020304" pitchFamily="18" charset="0"/>
              </a:rPr>
              <a:t>Spearaman’s</a:t>
            </a:r>
            <a:r>
              <a:rPr lang="en-US" sz="1400" dirty="0">
                <a:solidFill>
                  <a:prstClr val="black"/>
                </a:solidFill>
                <a:latin typeface="Times New Roman" panose="02020603050405020304" pitchFamily="18" charset="0"/>
                <a:cs typeface="Times New Roman" panose="02020603050405020304" pitchFamily="18" charset="0"/>
              </a:rPr>
              <a:t> rank correlation coefficient</a:t>
            </a:r>
          </a:p>
        </p:txBody>
      </p:sp>
      <p:sp>
        <p:nvSpPr>
          <p:cNvPr id="4" name="Date Placeholder 3">
            <a:extLst>
              <a:ext uri="{FF2B5EF4-FFF2-40B4-BE49-F238E27FC236}">
                <a16:creationId xmlns:a16="http://schemas.microsoft.com/office/drawing/2014/main" id="{D5EABB25-868E-D84E-8C66-335D90E027D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8" name="Footer Placeholder 7">
            <a:extLst>
              <a:ext uri="{FF2B5EF4-FFF2-40B4-BE49-F238E27FC236}">
                <a16:creationId xmlns:a16="http://schemas.microsoft.com/office/drawing/2014/main" id="{1467DC0B-6C66-331F-5554-45BBE6F5FCC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63483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7997"/>
            <a:ext cx="9347199" cy="643467"/>
          </a:xfrm>
        </p:spPr>
        <p:txBody>
          <a:bodyPr>
            <a:noAutofit/>
          </a:bodyPr>
          <a:lstStyle/>
          <a:p>
            <a:pPr algn="just"/>
            <a:r>
              <a:rPr lang="en-US" sz="4000" dirty="0">
                <a:solidFill>
                  <a:srgbClr val="A50021"/>
                </a:solidFill>
                <a:latin typeface="Times New Roman" pitchFamily="18" charset="0"/>
                <a:cs typeface="Times New Roman" pitchFamily="18" charset="0"/>
              </a:rPr>
              <a:t>Charles Spearman’s </a:t>
            </a:r>
            <a:r>
              <a:rPr lang="en-US" sz="3600" dirty="0">
                <a:solidFill>
                  <a:srgbClr val="A50021"/>
                </a:solidFill>
                <a:latin typeface="Times New Roman" pitchFamily="18" charset="0"/>
                <a:cs typeface="Times New Roman" pitchFamily="18" charset="0"/>
              </a:rPr>
              <a:t>Coefficient</a:t>
            </a:r>
            <a:r>
              <a:rPr lang="en-US" sz="4000" dirty="0">
                <a:solidFill>
                  <a:srgbClr val="A50021"/>
                </a:solidFill>
                <a:latin typeface="Times New Roman" pitchFamily="18" charset="0"/>
                <a:cs typeface="Times New Roman" pitchFamily="18" charset="0"/>
              </a:rPr>
              <a: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17032" y="1347048"/>
                <a:ext cx="7713133" cy="4808823"/>
              </a:xfrm>
            </p:spPr>
            <p:txBody>
              <a:bodyPr>
                <a:normAutofit/>
              </a:bodyPr>
              <a:lstStyle/>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Step 4:</a:t>
                </a:r>
                <a:r>
                  <a:rPr lang="en-IN" sz="1800" dirty="0">
                    <a:latin typeface="Times New Roman" panose="02020603050405020304" pitchFamily="18" charset="0"/>
                    <a:cs typeface="Times New Roman" panose="02020603050405020304" pitchFamily="18" charset="0"/>
                  </a:rPr>
                  <a:t> Final conclusion</a:t>
                </a:r>
              </a:p>
              <a:p>
                <a:pPr marL="685800" indent="0" algn="just">
                  <a:buNone/>
                </a:pPr>
                <a:r>
                  <a:rPr lang="en-IN" sz="1800" dirty="0">
                    <a:latin typeface="Times New Roman" panose="02020603050405020304" pitchFamily="18" charset="0"/>
                    <a:cs typeface="Times New Roman" panose="02020603050405020304" pitchFamily="18" charset="0"/>
                  </a:rPr>
                  <a:t>From the graph, we see that </a:t>
                </a:r>
                <a14:m>
                  <m:oMath xmlns:m="http://schemas.openxmlformats.org/officeDocument/2006/math">
                    <m:sSub>
                      <m:sSubPr>
                        <m:ctrlPr>
                          <a:rPr lang="en-IN"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𝑟</m:t>
                        </m:r>
                      </m:e>
                      <m:sub>
                        <m:r>
                          <a:rPr lang="en-US" sz="1800" i="1">
                            <a:latin typeface="Cambria Math" panose="02040503050406030204" pitchFamily="18" charset="0"/>
                            <a:cs typeface="Times New Roman" panose="02020603050405020304" pitchFamily="18" charset="0"/>
                          </a:rPr>
                          <m:t>𝑠</m:t>
                        </m:r>
                      </m:sub>
                    </m:sSub>
                    <m:r>
                      <a:rPr lang="en-US" sz="1800" i="1">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0.9757</m:t>
                    </m:r>
                  </m:oMath>
                </a14:m>
                <a:r>
                  <a:rPr lang="en-IN" sz="1800" dirty="0">
                    <a:latin typeface="Times New Roman" panose="02020603050405020304" pitchFamily="18" charset="0"/>
                    <a:cs typeface="Times New Roman" panose="02020603050405020304" pitchFamily="18" charset="0"/>
                  </a:rPr>
                  <a:t> lies above the line at 8 and 0.1% significance level. Hence, there is a greater than 99% chance that the relationship is significant (i.e., not random) and hence the hypothesis should be rejected.</a:t>
                </a:r>
              </a:p>
              <a:p>
                <a:pPr marL="685800" indent="0" algn="just">
                  <a:buNone/>
                </a:pPr>
                <a:endParaRPr lang="en-IN" sz="1800" dirty="0">
                  <a:latin typeface="Times New Roman" panose="02020603050405020304" pitchFamily="18" charset="0"/>
                  <a:cs typeface="Times New Roman" panose="02020603050405020304" pitchFamily="18" charset="0"/>
                </a:endParaRPr>
              </a:p>
              <a:p>
                <a:pPr marL="685800" indent="0" algn="just">
                  <a:buNone/>
                </a:pPr>
                <a:r>
                  <a:rPr lang="en-IN" sz="1800" dirty="0">
                    <a:solidFill>
                      <a:srgbClr val="0B5ED7"/>
                    </a:solidFill>
                    <a:latin typeface="Times New Roman" panose="02020603050405020304" pitchFamily="18" charset="0"/>
                    <a:cs typeface="Times New Roman" panose="02020603050405020304" pitchFamily="18" charset="0"/>
                  </a:rPr>
                  <a:t>Thus, we can reject the hypothesis and conclude that in this case, depth of a river </a:t>
                </a:r>
                <a:r>
                  <a:rPr lang="en-IN" sz="1800" b="1" dirty="0">
                    <a:solidFill>
                      <a:srgbClr val="0B5ED7"/>
                    </a:solidFill>
                    <a:latin typeface="Times New Roman" panose="02020603050405020304" pitchFamily="18" charset="0"/>
                    <a:cs typeface="Times New Roman" panose="02020603050405020304" pitchFamily="18" charset="0"/>
                  </a:rPr>
                  <a:t>progressively increases </a:t>
                </a:r>
                <a:r>
                  <a:rPr lang="en-IN" sz="1800" dirty="0">
                    <a:solidFill>
                      <a:srgbClr val="0B5ED7"/>
                    </a:solidFill>
                    <a:latin typeface="Times New Roman" panose="02020603050405020304" pitchFamily="18" charset="0"/>
                    <a:cs typeface="Times New Roman" panose="02020603050405020304" pitchFamily="18" charset="0"/>
                  </a:rPr>
                  <a:t>the further the distance from the river bank.</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17032" y="1347048"/>
                <a:ext cx="7713133" cy="4808823"/>
              </a:xfrm>
              <a:blipFill>
                <a:blip r:embed="rId2"/>
                <a:stretch>
                  <a:fillRect l="-632" t="-760" r="-711"/>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42BC9AA6-E16D-2945-A111-19C6C620515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ADE2F77-EECB-87E8-8874-E70509AF310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914075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501247" y="2844691"/>
            <a:ext cx="6392687" cy="966273"/>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3600" b="1" dirty="0">
                <a:solidFill>
                  <a:schemeClr val="bg1"/>
                </a:solidFill>
              </a:rPr>
              <a:t>χ</a:t>
            </a:r>
            <a:r>
              <a:rPr lang="en-US" sz="3600" b="1" baseline="30000" dirty="0">
                <a:solidFill>
                  <a:schemeClr val="bg1"/>
                </a:solidFill>
              </a:rPr>
              <a:t>2</a:t>
            </a:r>
            <a:r>
              <a:rPr lang="en-US" sz="2764" b="1" dirty="0">
                <a:solidFill>
                  <a:schemeClr val="bg1"/>
                </a:solidFill>
                <a:ea typeface="Times New Roman"/>
                <a:cs typeface="Times New Roman"/>
                <a:sym typeface="Times New Roman"/>
              </a:rPr>
              <a:t> Correlation Analysis</a:t>
            </a:r>
          </a:p>
        </p:txBody>
      </p:sp>
      <p:sp>
        <p:nvSpPr>
          <p:cNvPr id="2" name="Slide Number Placeholder 1"/>
          <p:cNvSpPr>
            <a:spLocks noGrp="1"/>
          </p:cNvSpPr>
          <p:nvPr>
            <p:ph type="sldNum" sz="quarter" idx="12"/>
          </p:nvPr>
        </p:nvSpPr>
        <p:spPr/>
        <p:txBody>
          <a:bodyPr/>
          <a:lstStyle/>
          <a:p>
            <a:fld id="{23F16C62-74F9-954B-9E1B-9AE20EE944DD}" type="slidenum">
              <a:rPr lang="en-US" altLang="en-US" smtClean="0"/>
              <a:pPr/>
              <a:t>42</a:t>
            </a:fld>
            <a:endParaRPr lang="en-US" altLang="en-US"/>
          </a:p>
        </p:txBody>
      </p:sp>
      <p:sp>
        <p:nvSpPr>
          <p:cNvPr id="3" name="Date Placeholder 2">
            <a:extLst>
              <a:ext uri="{FF2B5EF4-FFF2-40B4-BE49-F238E27FC236}">
                <a16:creationId xmlns:a16="http://schemas.microsoft.com/office/drawing/2014/main" id="{C1316007-893A-06F2-3622-54C57206D12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B7AEDE20-C810-EB98-F7CA-1419D66330C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113415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48" y="260648"/>
            <a:ext cx="8425339" cy="898681"/>
          </a:xfrm>
        </p:spPr>
        <p:txBody>
          <a:bodyPr>
            <a:normAutofit/>
          </a:bodyPr>
          <a:lstStyle/>
          <a:p>
            <a:r>
              <a:rPr lang="en-US" sz="4000" dirty="0">
                <a:solidFill>
                  <a:srgbClr val="A50021"/>
                </a:solidFill>
                <a:latin typeface="Times New Roman" pitchFamily="18" charset="0"/>
                <a:cs typeface="Times New Roman" pitchFamily="18" charset="0"/>
              </a:rPr>
              <a:t>Chi-Squared Test of Correlation</a:t>
            </a:r>
            <a:endParaRPr lang="en-IN" sz="4000" dirty="0">
              <a:solidFill>
                <a:srgbClr val="A50021"/>
              </a:solidFill>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68078" y="1535430"/>
                <a:ext cx="8630202" cy="4732020"/>
              </a:xfrm>
            </p:spPr>
            <p:txBody>
              <a:bodyPr>
                <a:normAutofit/>
              </a:bodyPr>
              <a:lstStyle/>
              <a:p>
                <a:pPr algn="just"/>
                <a:r>
                  <a:rPr lang="en-US" sz="2000" dirty="0">
                    <a:latin typeface="Times New Roman" panose="02020603050405020304" pitchFamily="18" charset="0"/>
                    <a:cs typeface="Times New Roman" panose="02020603050405020304" pitchFamily="18" charset="0"/>
                  </a:rPr>
                  <a:t>This method is also alternatively termed as </a:t>
                </a:r>
                <a:r>
                  <a:rPr lang="en-US" sz="2000" dirty="0">
                    <a:solidFill>
                      <a:srgbClr val="0B5ED7"/>
                    </a:solidFill>
                    <a:latin typeface="Times New Roman" panose="02020603050405020304" pitchFamily="18" charset="0"/>
                    <a:cs typeface="Times New Roman" panose="02020603050405020304" pitchFamily="18" charset="0"/>
                  </a:rPr>
                  <a:t>Pearson’s </a:t>
                </a:r>
                <a14:m>
                  <m:oMath xmlns:m="http://schemas.openxmlformats.org/officeDocument/2006/math">
                    <m:r>
                      <m:rPr>
                        <m:sty m:val="p"/>
                      </m:rPr>
                      <a:rPr lang="el-GR" sz="2000" i="1">
                        <a:solidFill>
                          <a:srgbClr val="0B5ED7"/>
                        </a:solidFill>
                        <a:latin typeface="Cambria Math"/>
                        <a:cs typeface="Times New Roman" panose="02020603050405020304" pitchFamily="18" charset="0"/>
                      </a:rPr>
                      <m:t>χ</m:t>
                    </m:r>
                    <m:r>
                      <a:rPr lang="en-US" sz="2000" i="1" baseline="30000">
                        <a:solidFill>
                          <a:srgbClr val="0B5ED7"/>
                        </a:solidFill>
                        <a:latin typeface="Cambria Math"/>
                        <a:cs typeface="Times New Roman" panose="02020603050405020304" pitchFamily="18" charset="0"/>
                      </a:rPr>
                      <m:t>2</m:t>
                    </m:r>
                  </m:oMath>
                </a14:m>
                <a:r>
                  <a:rPr lang="en-US" sz="2000" dirty="0">
                    <a:solidFill>
                      <a:srgbClr val="0B5ED7"/>
                    </a:solidFill>
                    <a:latin typeface="Times New Roman" panose="02020603050405020304" pitchFamily="18" charset="0"/>
                    <a:cs typeface="Times New Roman" panose="02020603050405020304" pitchFamily="18" charset="0"/>
                  </a:rPr>
                  <a:t>–test </a:t>
                </a:r>
                <a:r>
                  <a:rPr lang="en-US" sz="2000" dirty="0">
                    <a:latin typeface="Times New Roman" panose="02020603050405020304" pitchFamily="18" charset="0"/>
                    <a:cs typeface="Times New Roman" panose="02020603050405020304" pitchFamily="18" charset="0"/>
                  </a:rPr>
                  <a:t>or simply </a:t>
                </a:r>
                <a14:m>
                  <m:oMath xmlns:m="http://schemas.openxmlformats.org/officeDocument/2006/math">
                    <m:r>
                      <m:rPr>
                        <m:sty m:val="p"/>
                      </m:rPr>
                      <a:rPr lang="el-GR" sz="2000" i="1" smtClean="0">
                        <a:solidFill>
                          <a:srgbClr val="A50021"/>
                        </a:solidFill>
                        <a:latin typeface="Cambria Math"/>
                        <a:cs typeface="Times New Roman" panose="02020603050405020304" pitchFamily="18" charset="0"/>
                      </a:rPr>
                      <m:t>χ</m:t>
                    </m:r>
                    <m:r>
                      <a:rPr lang="en-US" sz="2000" i="1" baseline="30000">
                        <a:solidFill>
                          <a:srgbClr val="A50021"/>
                        </a:solidFill>
                        <a:latin typeface="Cambria Math"/>
                        <a:cs typeface="Times New Roman" panose="02020603050405020304" pitchFamily="18" charset="0"/>
                      </a:rPr>
                      <m:t>2 </m:t>
                    </m:r>
                  </m:oMath>
                </a14:m>
                <a:r>
                  <a:rPr lang="en-US" sz="2000" dirty="0">
                    <a:solidFill>
                      <a:srgbClr val="A50021"/>
                    </a:solidFill>
                    <a:latin typeface="Times New Roman" panose="02020603050405020304" pitchFamily="18" charset="0"/>
                    <a:cs typeface="Times New Roman" panose="02020603050405020304" pitchFamily="18" charset="0"/>
                  </a:rPr>
                  <a:t>-test</a:t>
                </a:r>
              </a:p>
              <a:p>
                <a:pPr algn="just"/>
                <a:r>
                  <a:rPr lang="en-US" sz="2000" dirty="0">
                    <a:latin typeface="Times New Roman" panose="02020603050405020304" pitchFamily="18" charset="0"/>
                    <a:cs typeface="Times New Roman" panose="02020603050405020304" pitchFamily="18" charset="0"/>
                  </a:rPr>
                  <a:t>This method is applicable to categorical (discrete) data only.  </a:t>
                </a:r>
              </a:p>
              <a:p>
                <a:pPr marL="0" indent="0">
                  <a:buNone/>
                </a:pP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Suppose, two attributes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with categorical values</a:t>
                </a:r>
              </a:p>
              <a:p>
                <a:pPr marL="393192" lvl="1" indent="0">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𝑎</m:t>
                        </m:r>
                      </m:e>
                      <m:sub>
                        <m:r>
                          <a:rPr lang="en-IN" sz="2000" i="1">
                            <a:latin typeface="Cambria Math" panose="02040503050406030204" pitchFamily="18" charset="0"/>
                            <a:cs typeface="Times New Roman" panose="02020603050405020304" pitchFamily="18" charset="0"/>
                          </a:rPr>
                          <m:t>1</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𝑎</m:t>
                        </m:r>
                      </m:e>
                      <m:sub>
                        <m:r>
                          <a:rPr lang="en-IN" sz="2000" i="1">
                            <a:latin typeface="Cambria Math" panose="02040503050406030204" pitchFamily="18" charset="0"/>
                            <a:cs typeface="Times New Roman" panose="02020603050405020304" pitchFamily="18" charset="0"/>
                          </a:rPr>
                          <m:t>2</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𝑎</m:t>
                        </m:r>
                      </m:e>
                      <m:sub>
                        <m:r>
                          <a:rPr lang="en-IN" sz="2000" i="1">
                            <a:latin typeface="Cambria Math" panose="02040503050406030204" pitchFamily="18" charset="0"/>
                            <a:cs typeface="Times New Roman" panose="02020603050405020304" pitchFamily="18" charset="0"/>
                          </a:rPr>
                          <m:t>3</m:t>
                        </m:r>
                      </m:sub>
                    </m:sSub>
                  </m:oMath>
                </a14:m>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𝑎</m:t>
                        </m:r>
                      </m:e>
                      <m:sub>
                        <m:r>
                          <a:rPr lang="en-US" sz="2000" b="0" i="1" smtClean="0">
                            <a:latin typeface="Cambria Math" panose="02040503050406030204" pitchFamily="18" charset="0"/>
                            <a:cs typeface="Times New Roman" panose="02020603050405020304" pitchFamily="18" charset="0"/>
                          </a:rPr>
                          <m:t>𝑚</m:t>
                        </m:r>
                        <m:r>
                          <a:rPr lang="en-US" sz="2000" b="0" i="1" smtClean="0">
                            <a:latin typeface="Cambria Math" panose="02040503050406030204" pitchFamily="18" charset="0"/>
                            <a:cs typeface="Times New Roman" panose="02020603050405020304" pitchFamily="18" charset="0"/>
                          </a:rPr>
                          <m:t> </m:t>
                        </m:r>
                      </m:sub>
                    </m:sSub>
                  </m:oMath>
                </a14:m>
                <a:r>
                  <a:rPr lang="en-US" sz="2000" dirty="0">
                    <a:latin typeface="Times New Roman" panose="02020603050405020304" pitchFamily="18" charset="0"/>
                    <a:cs typeface="Times New Roman" panose="02020603050405020304" pitchFamily="18" charset="0"/>
                  </a:rPr>
                  <a:t>   and</a:t>
                </a:r>
              </a:p>
              <a:p>
                <a:pPr marL="393192" lvl="1" indent="0">
                  <a:buNone/>
                </a:pP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cs typeface="Times New Roman" panose="02020603050405020304" pitchFamily="18" charset="0"/>
                          </a:rPr>
                        </m:ctrlPr>
                      </m:sSubPr>
                      <m:e>
                        <m:r>
                          <a:rPr lang="en-US" sz="2000" b="0" i="1" smtClean="0">
                            <a:solidFill>
                              <a:prstClr val="black"/>
                            </a:solidFill>
                            <a:latin typeface="Cambria Math" panose="02040503050406030204" pitchFamily="18" charset="0"/>
                            <a:cs typeface="Times New Roman" panose="02020603050405020304" pitchFamily="18" charset="0"/>
                          </a:rPr>
                          <m:t>𝑏</m:t>
                        </m:r>
                      </m:e>
                      <m:sub>
                        <m:r>
                          <a:rPr lang="en-IN" sz="2000" i="1">
                            <a:solidFill>
                              <a:prstClr val="black"/>
                            </a:solidFill>
                            <a:latin typeface="Cambria Math" panose="02040503050406030204" pitchFamily="18" charset="0"/>
                            <a:cs typeface="Times New Roman" panose="02020603050405020304" pitchFamily="18" charset="0"/>
                          </a:rPr>
                          <m:t>1</m:t>
                        </m:r>
                      </m:sub>
                    </m:sSub>
                  </m:oMath>
                </a14:m>
                <a:r>
                  <a:rPr lang="en-US" sz="20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cs typeface="Times New Roman" panose="02020603050405020304" pitchFamily="18" charset="0"/>
                          </a:rPr>
                        </m:ctrlPr>
                      </m:sSubPr>
                      <m:e>
                        <m:r>
                          <a:rPr lang="en-US" sz="2000" b="0" i="1" smtClean="0">
                            <a:solidFill>
                              <a:prstClr val="black"/>
                            </a:solidFill>
                            <a:latin typeface="Cambria Math" panose="02040503050406030204" pitchFamily="18" charset="0"/>
                            <a:cs typeface="Times New Roman" panose="02020603050405020304" pitchFamily="18" charset="0"/>
                          </a:rPr>
                          <m:t>𝑏</m:t>
                        </m:r>
                      </m:e>
                      <m:sub>
                        <m:r>
                          <a:rPr lang="en-IN" sz="2000" i="1">
                            <a:solidFill>
                              <a:prstClr val="black"/>
                            </a:solidFill>
                            <a:latin typeface="Cambria Math" panose="02040503050406030204" pitchFamily="18" charset="0"/>
                            <a:cs typeface="Times New Roman" panose="02020603050405020304" pitchFamily="18" charset="0"/>
                          </a:rPr>
                          <m:t>2</m:t>
                        </m:r>
                      </m:sub>
                    </m:sSub>
                  </m:oMath>
                </a14:m>
                <a:r>
                  <a:rPr lang="en-US" sz="20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cs typeface="Times New Roman" panose="02020603050405020304" pitchFamily="18" charset="0"/>
                          </a:rPr>
                        </m:ctrlPr>
                      </m:sSubPr>
                      <m:e>
                        <m:r>
                          <a:rPr lang="en-US" sz="2000" b="0" i="1" smtClean="0">
                            <a:solidFill>
                              <a:prstClr val="black"/>
                            </a:solidFill>
                            <a:latin typeface="Cambria Math" panose="02040503050406030204" pitchFamily="18" charset="0"/>
                            <a:cs typeface="Times New Roman" panose="02020603050405020304" pitchFamily="18" charset="0"/>
                          </a:rPr>
                          <m:t>𝑏</m:t>
                        </m:r>
                      </m:e>
                      <m:sub>
                        <m:r>
                          <a:rPr lang="en-IN" sz="2000" i="1">
                            <a:solidFill>
                              <a:prstClr val="black"/>
                            </a:solidFill>
                            <a:latin typeface="Cambria Math" panose="02040503050406030204" pitchFamily="18" charset="0"/>
                            <a:cs typeface="Times New Roman" panose="02020603050405020304" pitchFamily="18" charset="0"/>
                          </a:rPr>
                          <m:t>3</m:t>
                        </m:r>
                      </m:sub>
                    </m:sSub>
                  </m:oMath>
                </a14:m>
                <a:r>
                  <a:rPr lang="en-US" sz="2000" dirty="0">
                    <a:solidFill>
                      <a:prstClr val="black"/>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prstClr val="black"/>
                            </a:solidFill>
                            <a:latin typeface="Cambria Math" panose="02040503050406030204" pitchFamily="18" charset="0"/>
                            <a:cs typeface="Times New Roman" panose="02020603050405020304" pitchFamily="18" charset="0"/>
                          </a:rPr>
                        </m:ctrlPr>
                      </m:sSubPr>
                      <m:e>
                        <m:r>
                          <a:rPr lang="en-US" sz="2000" b="0" i="1" smtClean="0">
                            <a:solidFill>
                              <a:prstClr val="black"/>
                            </a:solidFill>
                            <a:latin typeface="Cambria Math" panose="02040503050406030204" pitchFamily="18" charset="0"/>
                            <a:cs typeface="Times New Roman" panose="02020603050405020304" pitchFamily="18" charset="0"/>
                          </a:rPr>
                          <m:t>𝑏</m:t>
                        </m:r>
                      </m:e>
                      <m:sub>
                        <m:r>
                          <a:rPr lang="en-US" sz="2000" b="0" i="1" smtClean="0">
                            <a:solidFill>
                              <a:prstClr val="black"/>
                            </a:solidFill>
                            <a:latin typeface="Cambria Math" panose="02040503050406030204" pitchFamily="18" charset="0"/>
                            <a:cs typeface="Times New Roman" panose="02020603050405020304" pitchFamily="18" charset="0"/>
                          </a:rPr>
                          <m:t>𝑛</m:t>
                        </m:r>
                        <m:r>
                          <a:rPr lang="en-US" sz="2000" i="1">
                            <a:solidFill>
                              <a:prstClr val="black"/>
                            </a:solidFill>
                            <a:latin typeface="Cambria Math" panose="02040503050406030204" pitchFamily="18" charset="0"/>
                            <a:cs typeface="Times New Roman" panose="02020603050405020304" pitchFamily="18" charset="0"/>
                          </a:rPr>
                          <m:t> </m:t>
                        </m:r>
                      </m:sub>
                    </m:sSub>
                  </m:oMath>
                </a14:m>
                <a:endParaRPr lang="en-US" sz="20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distinct values.</a:t>
                </a:r>
              </a:p>
              <a:p>
                <a:pPr marL="393192" lvl="1" indent="0" algn="just">
                  <a:buNone/>
                </a:pPr>
                <a:r>
                  <a:rPr lang="en-US" sz="2000" dirty="0">
                    <a:latin typeface="Times New Roman" panose="02020603050405020304" pitchFamily="18" charset="0"/>
                    <a:cs typeface="Times New Roman" panose="02020603050405020304" pitchFamily="18" charset="0"/>
                  </a:rPr>
                  <a:t>   </a:t>
                </a:r>
              </a:p>
              <a:p>
                <a:pPr marL="393192" lvl="1" indent="0" algn="just">
                  <a:buNone/>
                </a:pPr>
                <a:endParaRPr lang="en-US" sz="2000" dirty="0">
                  <a:latin typeface="Times New Roman" panose="02020603050405020304" pitchFamily="18" charset="0"/>
                  <a:cs typeface="Times New Roman" panose="02020603050405020304" pitchFamily="18" charset="0"/>
                </a:endParaRPr>
              </a:p>
              <a:p>
                <a:pPr marL="393192" lvl="1" indent="0" algn="just">
                  <a:buNone/>
                </a:pPr>
                <a:endParaRPr lang="en-US" sz="20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Between whom we are to find the correlation relationship.  </a:t>
                </a:r>
              </a:p>
              <a:p>
                <a:pPr marL="393192" lvl="1" indent="0">
                  <a:buNone/>
                </a:pPr>
                <a:r>
                  <a:rPr lang="en-US" sz="2000" dirty="0">
                    <a:latin typeface="Times New Roman" panose="02020603050405020304" pitchFamily="18" charset="0"/>
                    <a:cs typeface="Times New Roman" panose="02020603050405020304" pitchFamily="18" charset="0"/>
                  </a:rPr>
                  <a:t>    </a:t>
                </a:r>
              </a:p>
              <a:p>
                <a:pPr marL="393192" lvl="1" indent="0">
                  <a:buNone/>
                </a:pPr>
                <a:endParaRPr lang="en-US" sz="2000" dirty="0"/>
              </a:p>
              <a:p>
                <a:pPr marL="393192" lvl="1" indent="0">
                  <a:buNone/>
                </a:pPr>
                <a:endParaRPr lang="en-US" sz="2000" dirty="0"/>
              </a:p>
              <a:p>
                <a:endParaRPr lang="en-IN" sz="20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468078" y="1535430"/>
                <a:ext cx="8630202" cy="4732020"/>
              </a:xfrm>
              <a:blipFill rotWithShape="1">
                <a:blip r:embed="rId2"/>
                <a:stretch>
                  <a:fillRect l="-494" t="-64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216138" y="4268156"/>
              <a:ext cx="6240992" cy="736600"/>
            </p:xfrm>
            <a:graphic>
              <a:graphicData uri="http://schemas.openxmlformats.org/drawingml/2006/table">
                <a:tbl>
                  <a:tblPr firstRow="1" bandRow="1">
                    <a:tableStyleId>{5C22544A-7EE6-4342-B048-85BDC9FD1C3A}</a:tableStyleId>
                  </a:tblPr>
                  <a:tblGrid>
                    <a:gridCol w="780124">
                      <a:extLst>
                        <a:ext uri="{9D8B030D-6E8A-4147-A177-3AD203B41FA5}">
                          <a16:colId xmlns:a16="http://schemas.microsoft.com/office/drawing/2014/main" val="20000"/>
                        </a:ext>
                      </a:extLst>
                    </a:gridCol>
                    <a:gridCol w="780124">
                      <a:extLst>
                        <a:ext uri="{9D8B030D-6E8A-4147-A177-3AD203B41FA5}">
                          <a16:colId xmlns:a16="http://schemas.microsoft.com/office/drawing/2014/main" val="20001"/>
                        </a:ext>
                      </a:extLst>
                    </a:gridCol>
                    <a:gridCol w="780124">
                      <a:extLst>
                        <a:ext uri="{9D8B030D-6E8A-4147-A177-3AD203B41FA5}">
                          <a16:colId xmlns:a16="http://schemas.microsoft.com/office/drawing/2014/main" val="20002"/>
                        </a:ext>
                      </a:extLst>
                    </a:gridCol>
                    <a:gridCol w="780124">
                      <a:extLst>
                        <a:ext uri="{9D8B030D-6E8A-4147-A177-3AD203B41FA5}">
                          <a16:colId xmlns:a16="http://schemas.microsoft.com/office/drawing/2014/main" val="20003"/>
                        </a:ext>
                      </a:extLst>
                    </a:gridCol>
                    <a:gridCol w="780124">
                      <a:extLst>
                        <a:ext uri="{9D8B030D-6E8A-4147-A177-3AD203B41FA5}">
                          <a16:colId xmlns:a16="http://schemas.microsoft.com/office/drawing/2014/main" val="20004"/>
                        </a:ext>
                      </a:extLst>
                    </a:gridCol>
                    <a:gridCol w="780124">
                      <a:extLst>
                        <a:ext uri="{9D8B030D-6E8A-4147-A177-3AD203B41FA5}">
                          <a16:colId xmlns:a16="http://schemas.microsoft.com/office/drawing/2014/main" val="20005"/>
                        </a:ext>
                      </a:extLst>
                    </a:gridCol>
                    <a:gridCol w="780124">
                      <a:extLst>
                        <a:ext uri="{9D8B030D-6E8A-4147-A177-3AD203B41FA5}">
                          <a16:colId xmlns:a16="http://schemas.microsoft.com/office/drawing/2014/main" val="20006"/>
                        </a:ext>
                      </a:extLst>
                    </a:gridCol>
                    <a:gridCol w="780124">
                      <a:extLst>
                        <a:ext uri="{9D8B030D-6E8A-4147-A177-3AD203B41FA5}">
                          <a16:colId xmlns:a16="http://schemas.microsoft.com/office/drawing/2014/main" val="20007"/>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𝟏</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𝟏</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𝟏</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𝐵</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1</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a:rPr>
                                      <m:t>1</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a:rPr>
                                      <m:t>1</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860363630"/>
                  </p:ext>
                </p:extLst>
              </p:nvPr>
            </p:nvGraphicFramePr>
            <p:xfrm>
              <a:off x="1216138" y="4268156"/>
              <a:ext cx="6240992" cy="736600"/>
            </p:xfrm>
            <a:graphic>
              <a:graphicData uri="http://schemas.openxmlformats.org/drawingml/2006/table">
                <a:tbl>
                  <a:tblPr firstRow="1" bandRow="1">
                    <a:tableStyleId>{5C22544A-7EE6-4342-B048-85BDC9FD1C3A}</a:tableStyleId>
                  </a:tblPr>
                  <a:tblGrid>
                    <a:gridCol w="780124"/>
                    <a:gridCol w="780124"/>
                    <a:gridCol w="780124"/>
                    <a:gridCol w="780124"/>
                    <a:gridCol w="780124"/>
                    <a:gridCol w="780124"/>
                    <a:gridCol w="780124"/>
                    <a:gridCol w="780124"/>
                  </a:tblGrid>
                  <a:tr h="365760">
                    <a:tc>
                      <a:txBody>
                        <a:bodyPr/>
                        <a:lstStyle/>
                        <a:p>
                          <a:endParaRPr lang="en-US"/>
                        </a:p>
                      </a:txBody>
                      <a:tcPr>
                        <a:blipFill rotWithShape="1">
                          <a:blip r:embed="rId3"/>
                          <a:stretch>
                            <a:fillRect r="-700781" b="-101667"/>
                          </a:stretch>
                        </a:blipFill>
                      </a:tcPr>
                    </a:tc>
                    <a:tc>
                      <a:txBody>
                        <a:bodyPr/>
                        <a:lstStyle/>
                        <a:p>
                          <a:endParaRPr lang="en-US"/>
                        </a:p>
                      </a:txBody>
                      <a:tcPr>
                        <a:blipFill rotWithShape="1">
                          <a:blip r:embed="rId3"/>
                          <a:stretch>
                            <a:fillRect l="-100000" r="-600781" b="-101667"/>
                          </a:stretch>
                        </a:blipFill>
                      </a:tcPr>
                    </a:tc>
                    <a:tc>
                      <a:txBody>
                        <a:bodyPr/>
                        <a:lstStyle/>
                        <a:p>
                          <a:endParaRPr lang="en-US"/>
                        </a:p>
                      </a:txBody>
                      <a:tcPr>
                        <a:blipFill rotWithShape="1">
                          <a:blip r:embed="rId3"/>
                          <a:stretch>
                            <a:fillRect l="-200000" r="-500781" b="-101667"/>
                          </a:stretch>
                        </a:blipFill>
                      </a:tcPr>
                    </a:tc>
                    <a:tc>
                      <a:txBody>
                        <a:bodyPr/>
                        <a:lstStyle/>
                        <a:p>
                          <a:endParaRPr lang="en-US"/>
                        </a:p>
                      </a:txBody>
                      <a:tcPr>
                        <a:blipFill rotWithShape="1">
                          <a:blip r:embed="rId3"/>
                          <a:stretch>
                            <a:fillRect l="-300000" r="-400781" b="-101667"/>
                          </a:stretch>
                        </a:blipFill>
                      </a:tcPr>
                    </a:tc>
                    <a:tc>
                      <a:txBody>
                        <a:bodyPr/>
                        <a:lstStyle/>
                        <a:p>
                          <a:endParaRPr lang="en-US"/>
                        </a:p>
                      </a:txBody>
                      <a:tcPr>
                        <a:blipFill rotWithShape="1">
                          <a:blip r:embed="rId3"/>
                          <a:stretch>
                            <a:fillRect l="-400000" r="-300781" b="-101667"/>
                          </a:stretch>
                        </a:blipFill>
                      </a:tcPr>
                    </a:tc>
                    <a:tc>
                      <a:txBody>
                        <a:bodyPr/>
                        <a:lstStyle/>
                        <a:p>
                          <a:endParaRPr lang="en-US"/>
                        </a:p>
                      </a:txBody>
                      <a:tcPr>
                        <a:blipFill rotWithShape="1">
                          <a:blip r:embed="rId3"/>
                          <a:stretch>
                            <a:fillRect l="-500000" r="-200781" b="-101667"/>
                          </a:stretch>
                        </a:blipFill>
                      </a:tcPr>
                    </a:tc>
                    <a:tc>
                      <a:txBody>
                        <a:bodyPr/>
                        <a:lstStyle/>
                        <a:p>
                          <a:endParaRPr lang="en-US"/>
                        </a:p>
                      </a:txBody>
                      <a:tcPr>
                        <a:blipFill rotWithShape="1">
                          <a:blip r:embed="rId3"/>
                          <a:stretch>
                            <a:fillRect l="-600000" r="-100781" b="-101667"/>
                          </a:stretch>
                        </a:blipFill>
                      </a:tcPr>
                    </a:tc>
                    <a:tc>
                      <a:txBody>
                        <a:bodyPr/>
                        <a:lstStyle/>
                        <a:p>
                          <a:endParaRPr lang="en-US"/>
                        </a:p>
                      </a:txBody>
                      <a:tcPr>
                        <a:blipFill rotWithShape="1">
                          <a:blip r:embed="rId3"/>
                          <a:stretch>
                            <a:fillRect l="-700000" r="-781" b="-101667"/>
                          </a:stretch>
                        </a:blipFill>
                      </a:tcPr>
                    </a:tc>
                  </a:tr>
                  <a:tr h="370840">
                    <a:tc>
                      <a:txBody>
                        <a:bodyPr/>
                        <a:lstStyle/>
                        <a:p>
                          <a:endParaRPr lang="en-US"/>
                        </a:p>
                      </a:txBody>
                      <a:tcPr>
                        <a:blipFill rotWithShape="1">
                          <a:blip r:embed="rId3"/>
                          <a:stretch>
                            <a:fillRect t="-98361" r="-700781"/>
                          </a:stretch>
                        </a:blipFill>
                      </a:tcPr>
                    </a:tc>
                    <a:tc>
                      <a:txBody>
                        <a:bodyPr/>
                        <a:lstStyle/>
                        <a:p>
                          <a:endParaRPr lang="en-US"/>
                        </a:p>
                      </a:txBody>
                      <a:tcPr>
                        <a:blipFill rotWithShape="1">
                          <a:blip r:embed="rId3"/>
                          <a:stretch>
                            <a:fillRect l="-100000" t="-98361" r="-600781"/>
                          </a:stretch>
                        </a:blipFill>
                      </a:tcPr>
                    </a:tc>
                    <a:tc>
                      <a:txBody>
                        <a:bodyPr/>
                        <a:lstStyle/>
                        <a:p>
                          <a:endParaRPr lang="en-US"/>
                        </a:p>
                      </a:txBody>
                      <a:tcPr>
                        <a:blipFill rotWithShape="1">
                          <a:blip r:embed="rId3"/>
                          <a:stretch>
                            <a:fillRect l="-200000" t="-98361" r="-500781"/>
                          </a:stretch>
                        </a:blipFill>
                      </a:tcPr>
                    </a:tc>
                    <a:tc>
                      <a:txBody>
                        <a:bodyPr/>
                        <a:lstStyle/>
                        <a:p>
                          <a:endParaRPr lang="en-US"/>
                        </a:p>
                      </a:txBody>
                      <a:tcPr>
                        <a:blipFill rotWithShape="1">
                          <a:blip r:embed="rId3"/>
                          <a:stretch>
                            <a:fillRect l="-300000" t="-98361" r="-400781"/>
                          </a:stretch>
                        </a:blipFill>
                      </a:tcPr>
                    </a:tc>
                    <a:tc>
                      <a:txBody>
                        <a:bodyPr/>
                        <a:lstStyle/>
                        <a:p>
                          <a:endParaRPr lang="en-US"/>
                        </a:p>
                      </a:txBody>
                      <a:tcPr>
                        <a:blipFill rotWithShape="1">
                          <a:blip r:embed="rId3"/>
                          <a:stretch>
                            <a:fillRect l="-400000" t="-98361" r="-300781"/>
                          </a:stretch>
                        </a:blipFill>
                      </a:tcPr>
                    </a:tc>
                    <a:tc>
                      <a:txBody>
                        <a:bodyPr/>
                        <a:lstStyle/>
                        <a:p>
                          <a:endParaRPr lang="en-US"/>
                        </a:p>
                      </a:txBody>
                      <a:tcPr>
                        <a:blipFill rotWithShape="1">
                          <a:blip r:embed="rId3"/>
                          <a:stretch>
                            <a:fillRect l="-500000" t="-98361" r="-200781"/>
                          </a:stretch>
                        </a:blipFill>
                      </a:tcPr>
                    </a:tc>
                    <a:tc>
                      <a:txBody>
                        <a:bodyPr/>
                        <a:lstStyle/>
                        <a:p>
                          <a:endParaRPr lang="en-US"/>
                        </a:p>
                      </a:txBody>
                      <a:tcPr>
                        <a:blipFill rotWithShape="1">
                          <a:blip r:embed="rId3"/>
                          <a:stretch>
                            <a:fillRect l="-600000" t="-98361" r="-100781"/>
                          </a:stretch>
                        </a:blipFill>
                      </a:tcPr>
                    </a:tc>
                    <a:tc>
                      <a:txBody>
                        <a:bodyPr/>
                        <a:lstStyle/>
                        <a:p>
                          <a:endParaRPr lang="en-US"/>
                        </a:p>
                      </a:txBody>
                      <a:tcPr>
                        <a:blipFill rotWithShape="1">
                          <a:blip r:embed="rId3"/>
                          <a:stretch>
                            <a:fillRect l="-700000" t="-98361" r="-781"/>
                          </a:stretch>
                        </a:blipFill>
                      </a:tcPr>
                    </a:tc>
                  </a:tr>
                </a:tbl>
              </a:graphicData>
            </a:graphic>
          </p:graphicFrame>
        </mc:Fallback>
      </mc:AlternateContent>
      <p:sp>
        <p:nvSpPr>
          <p:cNvPr id="4" name="Date Placeholder 3">
            <a:extLst>
              <a:ext uri="{FF2B5EF4-FFF2-40B4-BE49-F238E27FC236}">
                <a16:creationId xmlns:a16="http://schemas.microsoft.com/office/drawing/2014/main" id="{E6DD1AAC-0443-3041-ADCB-053BF1BB4FA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D9451659-7870-2784-572B-E1F37F028CB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29754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1143000"/>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–Test Methodology</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1143000"/>
              </a:xfrm>
              <a:blipFill rotWithShape="1">
                <a:blip r:embed="rId2"/>
                <a:stretch>
                  <a:fillRect b="-27273"/>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p:sp>
        <p:nvSpPr>
          <p:cNvPr id="5" name="Content Placeholder 4"/>
          <p:cNvSpPr>
            <a:spLocks noGrp="1"/>
          </p:cNvSpPr>
          <p:nvPr>
            <p:ph idx="1"/>
          </p:nvPr>
        </p:nvSpPr>
        <p:spPr>
          <a:xfrm>
            <a:off x="468078" y="1592580"/>
            <a:ext cx="8630202" cy="473202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Contingency Table</a:t>
            </a:r>
          </a:p>
          <a:p>
            <a:pPr marL="0" indent="0">
              <a:buNone/>
            </a:pPr>
            <a:r>
              <a:rPr lang="en-US" sz="1800" dirty="0">
                <a:latin typeface="Times New Roman" panose="02020603050405020304" pitchFamily="18" charset="0"/>
                <a:cs typeface="Times New Roman" panose="02020603050405020304" pitchFamily="18" charset="0"/>
              </a:rPr>
              <a:t>Given a data set, it is customary to draw a contingency table, whose structure is given below.</a:t>
            </a:r>
            <a:endParaRPr lang="en-US" sz="1800" i="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11314"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411" y="2775177"/>
            <a:ext cx="61531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B749DC2A-F6D9-5B47-BB10-4A6742E77C9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2B37197A-E86C-16FE-4A05-2AFA336CA5C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787105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784381"/>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–Test Methodology</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784381"/>
              </a:xfrm>
              <a:blipFill rotWithShape="1">
                <a:blip r:embed="rId2"/>
                <a:stretch>
                  <a:fillRect b="-39844"/>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p:sp>
        <p:nvSpPr>
          <p:cNvPr id="5" name="Content Placeholder 4"/>
          <p:cNvSpPr>
            <a:spLocks noGrp="1"/>
          </p:cNvSpPr>
          <p:nvPr>
            <p:ph idx="1"/>
          </p:nvPr>
        </p:nvSpPr>
        <p:spPr>
          <a:xfrm>
            <a:off x="468078" y="1241516"/>
            <a:ext cx="8630202" cy="473202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Entry into Contingency Table: </a:t>
            </a:r>
            <a:r>
              <a:rPr lang="en-US" sz="2000" b="1" dirty="0">
                <a:solidFill>
                  <a:srgbClr val="0B5ED7"/>
                </a:solidFill>
                <a:latin typeface="Times New Roman" panose="02020603050405020304" pitchFamily="18" charset="0"/>
                <a:cs typeface="Times New Roman" panose="02020603050405020304" pitchFamily="18" charset="0"/>
              </a:rPr>
              <a:t>Observed Frequency</a:t>
            </a:r>
          </a:p>
          <a:p>
            <a:pPr marL="0" indent="0">
              <a:buNone/>
            </a:pPr>
            <a:r>
              <a:rPr lang="en-US" sz="1800" dirty="0">
                <a:latin typeface="Times New Roman" panose="02020603050405020304" pitchFamily="18" charset="0"/>
                <a:cs typeface="Times New Roman" panose="02020603050405020304" pitchFamily="18" charset="0"/>
              </a:rPr>
              <a:t>In contingency table, an entry </a:t>
            </a:r>
            <a:r>
              <a:rPr lang="en-US" sz="1800" i="1" dirty="0" err="1">
                <a:latin typeface="Times New Roman" panose="02020603050405020304" pitchFamily="18" charset="0"/>
                <a:cs typeface="Times New Roman" panose="02020603050405020304" pitchFamily="18" charset="0"/>
              </a:rPr>
              <a:t>O</a:t>
            </a:r>
            <a:r>
              <a:rPr lang="en-US" sz="1800" i="1" baseline="-25000" dirty="0" err="1">
                <a:latin typeface="Times New Roman" panose="02020603050405020304" pitchFamily="18" charset="0"/>
                <a:cs typeface="Times New Roman" panose="02020603050405020304" pitchFamily="18" charset="0"/>
              </a:rPr>
              <a:t>ij</a:t>
            </a:r>
            <a:r>
              <a:rPr lang="en-US" sz="1800" dirty="0">
                <a:latin typeface="Times New Roman" panose="02020603050405020304" pitchFamily="18" charset="0"/>
                <a:cs typeface="Times New Roman" panose="02020603050405020304" pitchFamily="18" charset="0"/>
              </a:rPr>
              <a:t> denotes the event that attribute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takes on value </a:t>
            </a:r>
            <a:r>
              <a:rPr lang="en-US" sz="1800" i="1" dirty="0" err="1">
                <a:latin typeface="Times New Roman" panose="02020603050405020304" pitchFamily="18" charset="0"/>
                <a:cs typeface="Times New Roman" panose="02020603050405020304" pitchFamily="18" charset="0"/>
              </a:rPr>
              <a:t>a</a:t>
            </a:r>
            <a:r>
              <a:rPr lang="en-US" sz="1800" i="1"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and attribute </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takes on value </a:t>
            </a:r>
            <a:r>
              <a:rPr lang="en-US" sz="1800" i="1" dirty="0" err="1">
                <a:latin typeface="Times New Roman" panose="02020603050405020304" pitchFamily="18" charset="0"/>
                <a:cs typeface="Times New Roman" panose="02020603050405020304" pitchFamily="18" charset="0"/>
              </a:rPr>
              <a:t>b</a:t>
            </a:r>
            <a:r>
              <a:rPr lang="en-US" sz="1800" i="1" baseline="-25000" dirty="0" err="1">
                <a:latin typeface="Times New Roman" panose="02020603050405020304" pitchFamily="18" charset="0"/>
                <a:cs typeface="Times New Roman" panose="02020603050405020304" pitchFamily="18" charset="0"/>
              </a:rPr>
              <a:t>j</a:t>
            </a:r>
            <a:r>
              <a:rPr lang="en-US" sz="1800" dirty="0">
                <a:latin typeface="Times New Roman" panose="02020603050405020304" pitchFamily="18" charset="0"/>
                <a:cs typeface="Times New Roman" panose="02020603050405020304" pitchFamily="18" charset="0"/>
              </a:rPr>
              <a:t> (i.e.,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 </a:t>
            </a:r>
            <a:r>
              <a:rPr lang="en-US" sz="1800" i="1" dirty="0" err="1">
                <a:latin typeface="Times New Roman" panose="02020603050405020304" pitchFamily="18" charset="0"/>
                <a:cs typeface="Times New Roman" panose="02020603050405020304" pitchFamily="18" charset="0"/>
              </a:rPr>
              <a:t>a</a:t>
            </a:r>
            <a:r>
              <a:rPr lang="en-US" sz="1800" i="1" baseline="-25000" dirty="0" err="1">
                <a:latin typeface="Times New Roman" panose="02020603050405020304" pitchFamily="18" charset="0"/>
                <a:cs typeface="Times New Roman" panose="02020603050405020304" pitchFamily="18" charset="0"/>
              </a:rPr>
              <a:t>i</a:t>
            </a:r>
            <a:r>
              <a:rPr lang="en-US" sz="1800" dirty="0">
                <a:latin typeface="Times New Roman" panose="02020603050405020304" pitchFamily="18" charset="0"/>
                <a:cs typeface="Times New Roman" panose="02020603050405020304" pitchFamily="18" charset="0"/>
              </a:rPr>
              <a:t>, </a:t>
            </a:r>
            <a:r>
              <a:rPr lang="en-US" sz="1800" i="1" dirty="0">
                <a:latin typeface="Times New Roman" panose="02020603050405020304" pitchFamily="18" charset="0"/>
                <a:cs typeface="Times New Roman" panose="02020603050405020304" pitchFamily="18" charset="0"/>
              </a:rPr>
              <a:t>B</a:t>
            </a:r>
            <a:r>
              <a:rPr lang="en-US" sz="1800" dirty="0">
                <a:latin typeface="Times New Roman" panose="02020603050405020304" pitchFamily="18" charset="0"/>
                <a:cs typeface="Times New Roman" panose="02020603050405020304" pitchFamily="18" charset="0"/>
              </a:rPr>
              <a:t> = </a:t>
            </a:r>
            <a:r>
              <a:rPr lang="en-US" sz="1800" i="1" dirty="0" err="1">
                <a:latin typeface="Times New Roman" panose="02020603050405020304" pitchFamily="18" charset="0"/>
                <a:cs typeface="Times New Roman" panose="02020603050405020304" pitchFamily="18" charset="0"/>
              </a:rPr>
              <a:t>b</a:t>
            </a:r>
            <a:r>
              <a:rPr lang="en-US" sz="1800" i="1" baseline="-25000" dirty="0" err="1">
                <a:latin typeface="Times New Roman" panose="02020603050405020304" pitchFamily="18" charset="0"/>
                <a:cs typeface="Times New Roman" panose="02020603050405020304" pitchFamily="18" charset="0"/>
              </a:rPr>
              <a:t>j</a:t>
            </a:r>
            <a:r>
              <a:rPr lang="en-US" sz="1800" dirty="0">
                <a:latin typeface="Times New Roman" panose="02020603050405020304" pitchFamily="18" charset="0"/>
                <a:cs typeface="Times New Roman" panose="02020603050405020304" pitchFamily="18" charset="0"/>
              </a:rPr>
              <a:t>).</a:t>
            </a:r>
            <a:endParaRPr lang="en-US" sz="1800" i="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nvGraphicFramePr>
            <p:xfrm>
              <a:off x="1404333" y="2406699"/>
              <a:ext cx="6240992" cy="753618"/>
            </p:xfrm>
            <a:graphic>
              <a:graphicData uri="http://schemas.openxmlformats.org/drawingml/2006/table">
                <a:tbl>
                  <a:tblPr firstRow="1" bandRow="1">
                    <a:tableStyleId>{5C22544A-7EE6-4342-B048-85BDC9FD1C3A}</a:tableStyleId>
                  </a:tblPr>
                  <a:tblGrid>
                    <a:gridCol w="780124">
                      <a:extLst>
                        <a:ext uri="{9D8B030D-6E8A-4147-A177-3AD203B41FA5}">
                          <a16:colId xmlns:a16="http://schemas.microsoft.com/office/drawing/2014/main" val="20000"/>
                        </a:ext>
                      </a:extLst>
                    </a:gridCol>
                    <a:gridCol w="780124">
                      <a:extLst>
                        <a:ext uri="{9D8B030D-6E8A-4147-A177-3AD203B41FA5}">
                          <a16:colId xmlns:a16="http://schemas.microsoft.com/office/drawing/2014/main" val="20001"/>
                        </a:ext>
                      </a:extLst>
                    </a:gridCol>
                    <a:gridCol w="780124">
                      <a:extLst>
                        <a:ext uri="{9D8B030D-6E8A-4147-A177-3AD203B41FA5}">
                          <a16:colId xmlns:a16="http://schemas.microsoft.com/office/drawing/2014/main" val="20002"/>
                        </a:ext>
                      </a:extLst>
                    </a:gridCol>
                    <a:gridCol w="780124">
                      <a:extLst>
                        <a:ext uri="{9D8B030D-6E8A-4147-A177-3AD203B41FA5}">
                          <a16:colId xmlns:a16="http://schemas.microsoft.com/office/drawing/2014/main" val="20003"/>
                        </a:ext>
                      </a:extLst>
                    </a:gridCol>
                    <a:gridCol w="780124">
                      <a:extLst>
                        <a:ext uri="{9D8B030D-6E8A-4147-A177-3AD203B41FA5}">
                          <a16:colId xmlns:a16="http://schemas.microsoft.com/office/drawing/2014/main" val="20004"/>
                        </a:ext>
                      </a:extLst>
                    </a:gridCol>
                    <a:gridCol w="780124">
                      <a:extLst>
                        <a:ext uri="{9D8B030D-6E8A-4147-A177-3AD203B41FA5}">
                          <a16:colId xmlns:a16="http://schemas.microsoft.com/office/drawing/2014/main" val="20005"/>
                        </a:ext>
                      </a:extLst>
                    </a:gridCol>
                    <a:gridCol w="780124">
                      <a:extLst>
                        <a:ext uri="{9D8B030D-6E8A-4147-A177-3AD203B41FA5}">
                          <a16:colId xmlns:a16="http://schemas.microsoft.com/office/drawing/2014/main" val="20006"/>
                        </a:ext>
                      </a:extLst>
                    </a:gridCol>
                    <a:gridCol w="780124">
                      <a:extLst>
                        <a:ext uri="{9D8B030D-6E8A-4147-A177-3AD203B41FA5}">
                          <a16:colId xmlns:a16="http://schemas.microsoft.com/office/drawing/2014/main" val="20007"/>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𝒊</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𝒊</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a:rPr>
                                      <m:t>𝒊</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𝐵</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a:rPr>
                                      <m:t>𝑗</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a:rPr>
                                      <m:t>𝑗</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a:rPr>
                                      <m:t>𝑗</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10001"/>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3293431458"/>
                  </p:ext>
                </p:extLst>
              </p:nvPr>
            </p:nvGraphicFramePr>
            <p:xfrm>
              <a:off x="1404333" y="2406699"/>
              <a:ext cx="6240992" cy="753618"/>
            </p:xfrm>
            <a:graphic>
              <a:graphicData uri="http://schemas.openxmlformats.org/drawingml/2006/table">
                <a:tbl>
                  <a:tblPr firstRow="1" bandRow="1">
                    <a:tableStyleId>{5C22544A-7EE6-4342-B048-85BDC9FD1C3A}</a:tableStyleId>
                  </a:tblPr>
                  <a:tblGrid>
                    <a:gridCol w="780124"/>
                    <a:gridCol w="780124"/>
                    <a:gridCol w="780124"/>
                    <a:gridCol w="780124"/>
                    <a:gridCol w="780124"/>
                    <a:gridCol w="780124"/>
                    <a:gridCol w="780124"/>
                    <a:gridCol w="780124"/>
                  </a:tblGrid>
                  <a:tr h="365760">
                    <a:tc>
                      <a:txBody>
                        <a:bodyPr/>
                        <a:lstStyle/>
                        <a:p>
                          <a:endParaRPr lang="en-US"/>
                        </a:p>
                      </a:txBody>
                      <a:tcPr>
                        <a:blipFill rotWithShape="1">
                          <a:blip r:embed="rId3"/>
                          <a:stretch>
                            <a:fillRect t="-1667" r="-700781" b="-115000"/>
                          </a:stretch>
                        </a:blipFill>
                      </a:tcPr>
                    </a:tc>
                    <a:tc>
                      <a:txBody>
                        <a:bodyPr/>
                        <a:lstStyle/>
                        <a:p>
                          <a:endParaRPr lang="en-US"/>
                        </a:p>
                      </a:txBody>
                      <a:tcPr>
                        <a:blipFill rotWithShape="1">
                          <a:blip r:embed="rId3"/>
                          <a:stretch>
                            <a:fillRect l="-100000" t="-1667" r="-600781" b="-115000"/>
                          </a:stretch>
                        </a:blipFill>
                      </a:tcPr>
                    </a:tc>
                    <a:tc>
                      <a:txBody>
                        <a:bodyPr/>
                        <a:lstStyle/>
                        <a:p>
                          <a:endParaRPr lang="en-US"/>
                        </a:p>
                      </a:txBody>
                      <a:tcPr>
                        <a:blipFill rotWithShape="1">
                          <a:blip r:embed="rId3"/>
                          <a:stretch>
                            <a:fillRect l="-200000" t="-1667" r="-500781" b="-115000"/>
                          </a:stretch>
                        </a:blipFill>
                      </a:tcPr>
                    </a:tc>
                    <a:tc>
                      <a:txBody>
                        <a:bodyPr/>
                        <a:lstStyle/>
                        <a:p>
                          <a:endParaRPr lang="en-US"/>
                        </a:p>
                      </a:txBody>
                      <a:tcPr>
                        <a:blipFill rotWithShape="1">
                          <a:blip r:embed="rId3"/>
                          <a:stretch>
                            <a:fillRect l="-300000" t="-1667" r="-400781" b="-115000"/>
                          </a:stretch>
                        </a:blipFill>
                      </a:tcPr>
                    </a:tc>
                    <a:tc>
                      <a:txBody>
                        <a:bodyPr/>
                        <a:lstStyle/>
                        <a:p>
                          <a:endParaRPr lang="en-US"/>
                        </a:p>
                      </a:txBody>
                      <a:tcPr>
                        <a:blipFill rotWithShape="1">
                          <a:blip r:embed="rId3"/>
                          <a:stretch>
                            <a:fillRect l="-400000" t="-1667" r="-300781" b="-115000"/>
                          </a:stretch>
                        </a:blipFill>
                      </a:tcPr>
                    </a:tc>
                    <a:tc>
                      <a:txBody>
                        <a:bodyPr/>
                        <a:lstStyle/>
                        <a:p>
                          <a:endParaRPr lang="en-US"/>
                        </a:p>
                      </a:txBody>
                      <a:tcPr>
                        <a:blipFill rotWithShape="1">
                          <a:blip r:embed="rId3"/>
                          <a:stretch>
                            <a:fillRect l="-500000" t="-1667" r="-200781" b="-115000"/>
                          </a:stretch>
                        </a:blipFill>
                      </a:tcPr>
                    </a:tc>
                    <a:tc>
                      <a:txBody>
                        <a:bodyPr/>
                        <a:lstStyle/>
                        <a:p>
                          <a:endParaRPr lang="en-US"/>
                        </a:p>
                      </a:txBody>
                      <a:tcPr>
                        <a:blipFill rotWithShape="1">
                          <a:blip r:embed="rId3"/>
                          <a:stretch>
                            <a:fillRect l="-600000" t="-1667" r="-100781" b="-115000"/>
                          </a:stretch>
                        </a:blipFill>
                      </a:tcPr>
                    </a:tc>
                    <a:tc>
                      <a:txBody>
                        <a:bodyPr/>
                        <a:lstStyle/>
                        <a:p>
                          <a:endParaRPr lang="en-US"/>
                        </a:p>
                      </a:txBody>
                      <a:tcPr>
                        <a:blipFill rotWithShape="1">
                          <a:blip r:embed="rId3"/>
                          <a:stretch>
                            <a:fillRect l="-700000" t="-1667" r="-781" b="-115000"/>
                          </a:stretch>
                        </a:blipFill>
                      </a:tcPr>
                    </a:tc>
                  </a:tr>
                  <a:tr h="387858">
                    <a:tc>
                      <a:txBody>
                        <a:bodyPr/>
                        <a:lstStyle/>
                        <a:p>
                          <a:endParaRPr lang="en-US"/>
                        </a:p>
                      </a:txBody>
                      <a:tcPr>
                        <a:blipFill rotWithShape="1">
                          <a:blip r:embed="rId3"/>
                          <a:stretch>
                            <a:fillRect t="-96825" r="-700781" b="-9524"/>
                          </a:stretch>
                        </a:blipFill>
                      </a:tcPr>
                    </a:tc>
                    <a:tc>
                      <a:txBody>
                        <a:bodyPr/>
                        <a:lstStyle/>
                        <a:p>
                          <a:endParaRPr lang="en-US"/>
                        </a:p>
                      </a:txBody>
                      <a:tcPr>
                        <a:blipFill rotWithShape="1">
                          <a:blip r:embed="rId3"/>
                          <a:stretch>
                            <a:fillRect l="-100000" t="-96825" r="-600781" b="-9524"/>
                          </a:stretch>
                        </a:blipFill>
                      </a:tcPr>
                    </a:tc>
                    <a:tc>
                      <a:txBody>
                        <a:bodyPr/>
                        <a:lstStyle/>
                        <a:p>
                          <a:endParaRPr lang="en-US"/>
                        </a:p>
                      </a:txBody>
                      <a:tcPr>
                        <a:blipFill rotWithShape="1">
                          <a:blip r:embed="rId3"/>
                          <a:stretch>
                            <a:fillRect l="-200000" t="-96825" r="-500781" b="-9524"/>
                          </a:stretch>
                        </a:blipFill>
                      </a:tcPr>
                    </a:tc>
                    <a:tc>
                      <a:txBody>
                        <a:bodyPr/>
                        <a:lstStyle/>
                        <a:p>
                          <a:endParaRPr lang="en-US"/>
                        </a:p>
                      </a:txBody>
                      <a:tcPr>
                        <a:blipFill rotWithShape="1">
                          <a:blip r:embed="rId3"/>
                          <a:stretch>
                            <a:fillRect l="-300000" t="-96825" r="-400781" b="-9524"/>
                          </a:stretch>
                        </a:blipFill>
                      </a:tcPr>
                    </a:tc>
                    <a:tc>
                      <a:txBody>
                        <a:bodyPr/>
                        <a:lstStyle/>
                        <a:p>
                          <a:endParaRPr lang="en-US"/>
                        </a:p>
                      </a:txBody>
                      <a:tcPr>
                        <a:blipFill rotWithShape="1">
                          <a:blip r:embed="rId3"/>
                          <a:stretch>
                            <a:fillRect l="-400000" t="-96825" r="-300781" b="-9524"/>
                          </a:stretch>
                        </a:blipFill>
                      </a:tcPr>
                    </a:tc>
                    <a:tc>
                      <a:txBody>
                        <a:bodyPr/>
                        <a:lstStyle/>
                        <a:p>
                          <a:endParaRPr lang="en-US"/>
                        </a:p>
                      </a:txBody>
                      <a:tcPr>
                        <a:blipFill rotWithShape="1">
                          <a:blip r:embed="rId3"/>
                          <a:stretch>
                            <a:fillRect l="-500000" t="-96825" r="-200781" b="-9524"/>
                          </a:stretch>
                        </a:blipFill>
                      </a:tcPr>
                    </a:tc>
                    <a:tc>
                      <a:txBody>
                        <a:bodyPr/>
                        <a:lstStyle/>
                        <a:p>
                          <a:endParaRPr lang="en-US"/>
                        </a:p>
                      </a:txBody>
                      <a:tcPr>
                        <a:blipFill rotWithShape="1">
                          <a:blip r:embed="rId3"/>
                          <a:stretch>
                            <a:fillRect l="-600000" t="-96825" r="-100781" b="-9524"/>
                          </a:stretch>
                        </a:blipFill>
                      </a:tcPr>
                    </a:tc>
                    <a:tc>
                      <a:txBody>
                        <a:bodyPr/>
                        <a:lstStyle/>
                        <a:p>
                          <a:endParaRPr lang="en-US"/>
                        </a:p>
                      </a:txBody>
                      <a:tcPr>
                        <a:blipFill rotWithShape="1">
                          <a:blip r:embed="rId3"/>
                          <a:stretch>
                            <a:fillRect l="-700000" t="-96825" r="-781" b="-9524"/>
                          </a:stretch>
                        </a:blipFill>
                      </a:tcPr>
                    </a:tc>
                  </a:tr>
                </a:tbl>
              </a:graphicData>
            </a:graphic>
          </p:graphicFrame>
        </mc:Fallback>
      </mc:AlternateContent>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8254" y="3460299"/>
            <a:ext cx="61531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DDA72790-11C8-2A46-A275-EE617946127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038ACA8-CA10-6360-2912-271E9502F0A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graphicFrame>
        <p:nvGraphicFramePr>
          <p:cNvPr id="9" name="Google Shape;449;p14">
            <a:extLst>
              <a:ext uri="{FF2B5EF4-FFF2-40B4-BE49-F238E27FC236}">
                <a16:creationId xmlns:a16="http://schemas.microsoft.com/office/drawing/2014/main" id="{A6123AC9-FEAC-49A1-8885-679DC7D7A406}"/>
              </a:ext>
            </a:extLst>
          </p:cNvPr>
          <p:cNvGraphicFramePr/>
          <p:nvPr>
            <p:extLst>
              <p:ext uri="{D42A27DB-BD31-4B8C-83A1-F6EECF244321}">
                <p14:modId xmlns:p14="http://schemas.microsoft.com/office/powerpoint/2010/main" val="1175297318"/>
              </p:ext>
            </p:extLst>
          </p:nvPr>
        </p:nvGraphicFramePr>
        <p:xfrm>
          <a:off x="8098878" y="4173365"/>
          <a:ext cx="965404" cy="1685064"/>
        </p:xfrm>
        <a:graphic>
          <a:graphicData uri="http://schemas.openxmlformats.org/drawingml/2006/table">
            <a:tbl>
              <a:tblPr>
                <a:noFill/>
              </a:tblPr>
              <a:tblGrid>
                <a:gridCol w="481723">
                  <a:extLst>
                    <a:ext uri="{9D8B030D-6E8A-4147-A177-3AD203B41FA5}">
                      <a16:colId xmlns:a16="http://schemas.microsoft.com/office/drawing/2014/main" val="20000"/>
                    </a:ext>
                  </a:extLst>
                </a:gridCol>
                <a:gridCol w="483681">
                  <a:extLst>
                    <a:ext uri="{9D8B030D-6E8A-4147-A177-3AD203B41FA5}">
                      <a16:colId xmlns:a16="http://schemas.microsoft.com/office/drawing/2014/main" val="20001"/>
                    </a:ext>
                  </a:extLst>
                </a:gridCol>
              </a:tblGrid>
              <a:tr h="140422">
                <a:tc>
                  <a:txBody>
                    <a:bodyPr/>
                    <a:lstStyle/>
                    <a:p>
                      <a:pPr marL="0" marR="0" lvl="0" indent="0" algn="ctr" rtl="0">
                        <a:spcBef>
                          <a:spcPts val="0"/>
                        </a:spcBef>
                        <a:spcAft>
                          <a:spcPts val="0"/>
                        </a:spcAft>
                        <a:buNone/>
                      </a:pPr>
                      <a:r>
                        <a:rPr lang="en-US" sz="900" b="1">
                          <a:latin typeface="Calibri"/>
                          <a:ea typeface="Calibri"/>
                          <a:cs typeface="Calibri"/>
                          <a:sym typeface="Calibri"/>
                        </a:rPr>
                        <a:t>A</a:t>
                      </a:r>
                      <a:endParaRPr sz="900">
                        <a:latin typeface="Calibri"/>
                        <a:ea typeface="Calibri"/>
                        <a:cs typeface="Calibri"/>
                        <a:sym typeface="Calibri"/>
                      </a:endParaRPr>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1">
                          <a:latin typeface="Calibri"/>
                          <a:ea typeface="Calibri"/>
                          <a:cs typeface="Calibri"/>
                          <a:sym typeface="Calibri"/>
                        </a:rPr>
                        <a:t>B</a:t>
                      </a:r>
                      <a:endParaRPr sz="900">
                        <a:latin typeface="Calibri"/>
                        <a:ea typeface="Calibri"/>
                        <a:cs typeface="Calibri"/>
                        <a:sym typeface="Calibri"/>
                      </a:endParaRPr>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bj</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err="1">
                          <a:latin typeface="Calibri"/>
                          <a:ea typeface="Calibri"/>
                          <a:cs typeface="Calibri"/>
                          <a:sym typeface="Calibri"/>
                        </a:rPr>
                        <a:t>bj</a:t>
                      </a:r>
                      <a:endParaRPr sz="1400" dirty="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bj</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latin typeface="Calibri"/>
                          <a:ea typeface="Calibri"/>
                          <a:cs typeface="Calibri"/>
                          <a:sym typeface="Calibri"/>
                        </a:rPr>
                        <a:t>…</a:t>
                      </a:r>
                      <a:endParaRPr sz="1400" dirty="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24595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784381"/>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–Test Methodology</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784381"/>
              </a:xfrm>
              <a:blipFill rotWithShape="1">
                <a:blip r:embed="rId2"/>
                <a:stretch>
                  <a:fillRect b="-39844"/>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5" name="Content Placeholder 4"/>
          <p:cNvSpPr>
            <a:spLocks noGrp="1"/>
          </p:cNvSpPr>
          <p:nvPr>
            <p:ph idx="1"/>
          </p:nvPr>
        </p:nvSpPr>
        <p:spPr>
          <a:xfrm>
            <a:off x="468078" y="1241516"/>
            <a:ext cx="8630202" cy="4732020"/>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Entry into Contingency Table: </a:t>
            </a:r>
            <a:r>
              <a:rPr lang="en-US" sz="2000" b="1" dirty="0">
                <a:solidFill>
                  <a:srgbClr val="0B5ED7"/>
                </a:solidFill>
                <a:latin typeface="Times New Roman" panose="02020603050405020304" pitchFamily="18" charset="0"/>
                <a:cs typeface="Times New Roman" panose="02020603050405020304" pitchFamily="18" charset="0"/>
              </a:rPr>
              <a:t>Expected Frequency</a:t>
            </a:r>
          </a:p>
          <a:p>
            <a:pPr marL="0" indent="0">
              <a:buNone/>
            </a:pPr>
            <a:r>
              <a:rPr lang="en-US" sz="1800" dirty="0">
                <a:latin typeface="Times New Roman" panose="02020603050405020304" pitchFamily="18" charset="0"/>
                <a:cs typeface="Times New Roman" panose="02020603050405020304" pitchFamily="18" charset="0"/>
              </a:rPr>
              <a:t>In contingency table, an entry </a:t>
            </a:r>
            <a:r>
              <a:rPr lang="en-US" sz="1800" i="1" dirty="0" err="1">
                <a:latin typeface="Times New Roman" panose="02020603050405020304" pitchFamily="18" charset="0"/>
                <a:cs typeface="Times New Roman" panose="02020603050405020304" pitchFamily="18" charset="0"/>
              </a:rPr>
              <a:t>e</a:t>
            </a:r>
            <a:r>
              <a:rPr lang="en-US" sz="1800" i="1" baseline="-25000" dirty="0" err="1">
                <a:latin typeface="Times New Roman" panose="02020603050405020304" pitchFamily="18" charset="0"/>
                <a:cs typeface="Times New Roman" panose="02020603050405020304" pitchFamily="18" charset="0"/>
              </a:rPr>
              <a:t>ij</a:t>
            </a:r>
            <a:r>
              <a:rPr lang="en-US" sz="1800" dirty="0">
                <a:latin typeface="Times New Roman" panose="02020603050405020304" pitchFamily="18" charset="0"/>
                <a:cs typeface="Times New Roman" panose="02020603050405020304" pitchFamily="18" charset="0"/>
              </a:rPr>
              <a:t> denotes the expected frequency, which can be calculated as </a:t>
            </a:r>
            <a:endParaRPr lang="en-US" sz="1800" i="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Rectangle 2"/>
              <p:cNvSpPr/>
              <p:nvPr/>
            </p:nvSpPr>
            <p:spPr>
              <a:xfrm>
                <a:off x="1641021" y="2072240"/>
                <a:ext cx="6155871" cy="6318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a:rPr>
                            <m:t>𝑒</m:t>
                          </m:r>
                        </m:e>
                        <m:sub>
                          <m:r>
                            <a:rPr lang="en-IN" i="1">
                              <a:latin typeface="Cambria Math"/>
                            </a:rPr>
                            <m:t>𝑖𝑗</m:t>
                          </m:r>
                        </m:sub>
                      </m:sSub>
                      <m:r>
                        <a:rPr lang="en-IN" i="1">
                          <a:latin typeface="Cambria Math"/>
                        </a:rPr>
                        <m:t>=</m:t>
                      </m:r>
                      <m:f>
                        <m:fPr>
                          <m:ctrlPr>
                            <a:rPr lang="en-IN" i="1">
                              <a:latin typeface="Cambria Math" panose="02040503050406030204" pitchFamily="18" charset="0"/>
                            </a:rPr>
                          </m:ctrlPr>
                        </m:fPr>
                        <m:num>
                          <m:r>
                            <a:rPr lang="en-IN" i="1">
                              <a:latin typeface="Cambria Math"/>
                            </a:rPr>
                            <m:t>𝐶𝑜𝑢𝑛𝑡</m:t>
                          </m:r>
                          <m:r>
                            <a:rPr lang="en-IN" i="1">
                              <a:latin typeface="Cambria Math"/>
                            </a:rPr>
                            <m:t>(</m:t>
                          </m:r>
                          <m:r>
                            <a:rPr lang="en-IN" i="1">
                              <a:latin typeface="Cambria Math"/>
                            </a:rPr>
                            <m:t>𝐴</m:t>
                          </m:r>
                          <m:r>
                            <a:rPr lang="en-IN" i="1">
                              <a:latin typeface="Cambria Math"/>
                            </a:rPr>
                            <m:t>=</m:t>
                          </m:r>
                          <m:sSub>
                            <m:sSubPr>
                              <m:ctrlPr>
                                <a:rPr lang="en-IN" i="1">
                                  <a:latin typeface="Cambria Math" panose="02040503050406030204" pitchFamily="18" charset="0"/>
                                </a:rPr>
                              </m:ctrlPr>
                            </m:sSubPr>
                            <m:e>
                              <m:r>
                                <a:rPr lang="en-IN" i="1">
                                  <a:latin typeface="Cambria Math"/>
                                </a:rPr>
                                <m:t>𝑎</m:t>
                              </m:r>
                            </m:e>
                            <m:sub>
                              <m:r>
                                <a:rPr lang="en-IN" i="1">
                                  <a:latin typeface="Cambria Math"/>
                                </a:rPr>
                                <m:t>𝑖</m:t>
                              </m:r>
                            </m:sub>
                          </m:sSub>
                          <m:r>
                            <a:rPr lang="en-IN" i="1">
                              <a:latin typeface="Cambria Math"/>
                            </a:rPr>
                            <m:t>)×</m:t>
                          </m:r>
                          <m:r>
                            <a:rPr lang="en-IN" i="1">
                              <a:latin typeface="Cambria Math"/>
                            </a:rPr>
                            <m:t>𝐶𝑜𝑢𝑛𝑡</m:t>
                          </m:r>
                          <m:r>
                            <a:rPr lang="en-IN" i="1">
                              <a:latin typeface="Cambria Math"/>
                            </a:rPr>
                            <m:t>(</m:t>
                          </m:r>
                          <m:r>
                            <a:rPr lang="en-IN" i="1">
                              <a:latin typeface="Cambria Math"/>
                            </a:rPr>
                            <m:t>𝐵</m:t>
                          </m:r>
                          <m:r>
                            <a:rPr lang="en-IN" i="1">
                              <a:latin typeface="Cambria Math"/>
                            </a:rPr>
                            <m:t>=</m:t>
                          </m:r>
                          <m:sSub>
                            <m:sSubPr>
                              <m:ctrlPr>
                                <a:rPr lang="en-IN" i="1">
                                  <a:latin typeface="Cambria Math" panose="02040503050406030204" pitchFamily="18" charset="0"/>
                                </a:rPr>
                              </m:ctrlPr>
                            </m:sSubPr>
                            <m:e>
                              <m:r>
                                <a:rPr lang="en-IN" i="1">
                                  <a:latin typeface="Cambria Math"/>
                                </a:rPr>
                                <m:t>𝑏</m:t>
                              </m:r>
                            </m:e>
                            <m:sub>
                              <m:r>
                                <a:rPr lang="en-IN" i="1">
                                  <a:latin typeface="Cambria Math"/>
                                </a:rPr>
                                <m:t>𝑗</m:t>
                              </m:r>
                            </m:sub>
                          </m:sSub>
                          <m:r>
                            <a:rPr lang="en-IN" i="1">
                              <a:latin typeface="Cambria Math"/>
                            </a:rPr>
                            <m:t>)</m:t>
                          </m:r>
                        </m:num>
                        <m:den>
                          <m:r>
                            <a:rPr lang="en-IN" i="1">
                              <a:latin typeface="Cambria Math"/>
                            </a:rPr>
                            <m:t>𝐺𝑟𝑎𝑛𝑑</m:t>
                          </m:r>
                          <m:r>
                            <a:rPr lang="en-IN" i="1">
                              <a:latin typeface="Cambria Math"/>
                            </a:rPr>
                            <m:t> </m:t>
                          </m:r>
                          <m:r>
                            <a:rPr lang="en-IN" i="1">
                              <a:latin typeface="Cambria Math"/>
                            </a:rPr>
                            <m:t>𝑇𝑜𝑡𝑎𝑙</m:t>
                          </m:r>
                        </m:den>
                      </m:f>
                      <m:r>
                        <a:rPr lang="en-IN" i="1">
                          <a:latin typeface="Cambria Math"/>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a:rPr>
                                <m:t>𝐴</m:t>
                              </m:r>
                            </m:e>
                            <m:sub>
                              <m:r>
                                <a:rPr lang="en-IN" i="1">
                                  <a:latin typeface="Cambria Math"/>
                                </a:rPr>
                                <m:t>𝑖</m:t>
                              </m:r>
                            </m:sub>
                          </m:sSub>
                          <m:r>
                            <a:rPr lang="en-IN" i="1">
                              <a:latin typeface="Cambria Math"/>
                            </a:rPr>
                            <m:t>×</m:t>
                          </m:r>
                          <m:sSub>
                            <m:sSubPr>
                              <m:ctrlPr>
                                <a:rPr lang="en-IN" i="1">
                                  <a:latin typeface="Cambria Math" panose="02040503050406030204" pitchFamily="18" charset="0"/>
                                </a:rPr>
                              </m:ctrlPr>
                            </m:sSubPr>
                            <m:e>
                              <m:r>
                                <a:rPr lang="en-IN" i="1">
                                  <a:latin typeface="Cambria Math"/>
                                </a:rPr>
                                <m:t>𝐵</m:t>
                              </m:r>
                            </m:e>
                            <m:sub>
                              <m:r>
                                <a:rPr lang="en-IN" i="1">
                                  <a:latin typeface="Cambria Math"/>
                                </a:rPr>
                                <m:t>𝑗</m:t>
                              </m:r>
                            </m:sub>
                          </m:sSub>
                        </m:num>
                        <m:den>
                          <m:r>
                            <a:rPr lang="en-IN" i="1">
                              <a:latin typeface="Cambria Math"/>
                            </a:rPr>
                            <m:t>𝑁</m:t>
                          </m:r>
                        </m:den>
                      </m:f>
                    </m:oMath>
                  </m:oMathPara>
                </a14:m>
                <a:endParaRPr lang="en-IN" dirty="0"/>
              </a:p>
            </p:txBody>
          </p:sp>
        </mc:Choice>
        <mc:Fallback xmlns="">
          <p:sp>
            <p:nvSpPr>
              <p:cNvPr id="3" name="Rectangle 2"/>
              <p:cNvSpPr>
                <a:spLocks noRot="1" noChangeAspect="1" noMove="1" noResize="1" noEditPoints="1" noAdjustHandles="1" noChangeArrowheads="1" noChangeShapeType="1" noTextEdit="1"/>
              </p:cNvSpPr>
              <p:nvPr/>
            </p:nvSpPr>
            <p:spPr>
              <a:xfrm>
                <a:off x="1641021" y="2072240"/>
                <a:ext cx="6155871" cy="631840"/>
              </a:xfrm>
              <a:prstGeom prst="rect">
                <a:avLst/>
              </a:prstGeom>
              <a:blipFill rotWithShape="1">
                <a:blip r:embed="rId3"/>
                <a:stretch>
                  <a:fillRect/>
                </a:stretch>
              </a:blipFill>
            </p:spPr>
            <p:txBody>
              <a:bodyPr/>
              <a:lstStyle/>
              <a:p>
                <a:r>
                  <a:rPr lang="en-IN">
                    <a:noFill/>
                  </a:rPr>
                  <a:t> </a:t>
                </a:r>
              </a:p>
            </p:txBody>
          </p:sp>
        </mc:Fallback>
      </mc:AlternateContent>
      <p:pic>
        <p:nvPicPr>
          <p:cNvPr id="389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9897" y="3118757"/>
            <a:ext cx="61531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8B54D899-D9F4-B34E-8C9C-9B9AA318EB1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graphicFrame>
        <p:nvGraphicFramePr>
          <p:cNvPr id="7" name="Google Shape;449;p14">
            <a:extLst>
              <a:ext uri="{FF2B5EF4-FFF2-40B4-BE49-F238E27FC236}">
                <a16:creationId xmlns:a16="http://schemas.microsoft.com/office/drawing/2014/main" id="{AAAE7FAD-C0A0-9ED5-725A-D866BA71581A}"/>
              </a:ext>
            </a:extLst>
          </p:cNvPr>
          <p:cNvGraphicFramePr/>
          <p:nvPr>
            <p:extLst>
              <p:ext uri="{D42A27DB-BD31-4B8C-83A1-F6EECF244321}">
                <p14:modId xmlns:p14="http://schemas.microsoft.com/office/powerpoint/2010/main" val="3474588161"/>
              </p:ext>
            </p:extLst>
          </p:nvPr>
        </p:nvGraphicFramePr>
        <p:xfrm>
          <a:off x="8295447" y="3118757"/>
          <a:ext cx="965404" cy="1685064"/>
        </p:xfrm>
        <a:graphic>
          <a:graphicData uri="http://schemas.openxmlformats.org/drawingml/2006/table">
            <a:tbl>
              <a:tblPr>
                <a:noFill/>
              </a:tblPr>
              <a:tblGrid>
                <a:gridCol w="481723">
                  <a:extLst>
                    <a:ext uri="{9D8B030D-6E8A-4147-A177-3AD203B41FA5}">
                      <a16:colId xmlns:a16="http://schemas.microsoft.com/office/drawing/2014/main" val="20000"/>
                    </a:ext>
                  </a:extLst>
                </a:gridCol>
                <a:gridCol w="483681">
                  <a:extLst>
                    <a:ext uri="{9D8B030D-6E8A-4147-A177-3AD203B41FA5}">
                      <a16:colId xmlns:a16="http://schemas.microsoft.com/office/drawing/2014/main" val="20001"/>
                    </a:ext>
                  </a:extLst>
                </a:gridCol>
              </a:tblGrid>
              <a:tr h="140422">
                <a:tc>
                  <a:txBody>
                    <a:bodyPr/>
                    <a:lstStyle/>
                    <a:p>
                      <a:pPr marL="0" marR="0" lvl="0" indent="0" algn="ctr" rtl="0">
                        <a:spcBef>
                          <a:spcPts val="0"/>
                        </a:spcBef>
                        <a:spcAft>
                          <a:spcPts val="0"/>
                        </a:spcAft>
                        <a:buNone/>
                      </a:pPr>
                      <a:r>
                        <a:rPr lang="en-US" sz="900" b="1">
                          <a:latin typeface="Calibri"/>
                          <a:ea typeface="Calibri"/>
                          <a:cs typeface="Calibri"/>
                          <a:sym typeface="Calibri"/>
                        </a:rPr>
                        <a:t>A</a:t>
                      </a:r>
                      <a:endParaRPr sz="900">
                        <a:latin typeface="Calibri"/>
                        <a:ea typeface="Calibri"/>
                        <a:cs typeface="Calibri"/>
                        <a:sym typeface="Calibri"/>
                      </a:endParaRPr>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1">
                          <a:latin typeface="Calibri"/>
                          <a:ea typeface="Calibri"/>
                          <a:cs typeface="Calibri"/>
                          <a:sym typeface="Calibri"/>
                        </a:rPr>
                        <a:t>B</a:t>
                      </a:r>
                      <a:endParaRPr sz="900">
                        <a:latin typeface="Calibri"/>
                        <a:ea typeface="Calibri"/>
                        <a:cs typeface="Calibri"/>
                        <a:sym typeface="Calibri"/>
                      </a:endParaRPr>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bj</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err="1">
                          <a:latin typeface="Calibri"/>
                          <a:ea typeface="Calibri"/>
                          <a:cs typeface="Calibri"/>
                          <a:sym typeface="Calibri"/>
                        </a:rPr>
                        <a:t>bj</a:t>
                      </a:r>
                      <a:endParaRPr sz="1400" dirty="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ai</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bj</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140422">
                <a:tc>
                  <a:txBody>
                    <a:bodyPr/>
                    <a:lstStyle/>
                    <a:p>
                      <a:pPr marL="0" marR="0" lvl="0" indent="0" algn="ctr" rtl="0">
                        <a:spcBef>
                          <a:spcPts val="0"/>
                        </a:spcBef>
                        <a:spcAft>
                          <a:spcPts val="0"/>
                        </a:spcAft>
                        <a:buNone/>
                      </a:pPr>
                      <a:r>
                        <a:rPr lang="en-US" sz="900">
                          <a:latin typeface="Calibri"/>
                          <a:ea typeface="Calibri"/>
                          <a:cs typeface="Calibri"/>
                          <a:sym typeface="Calibri"/>
                        </a:rPr>
                        <a:t>…</a:t>
                      </a:r>
                      <a:endParaRPr sz="140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US" sz="900" dirty="0">
                          <a:latin typeface="Calibri"/>
                          <a:ea typeface="Calibri"/>
                          <a:cs typeface="Calibri"/>
                          <a:sym typeface="Calibri"/>
                        </a:rPr>
                        <a:t>…</a:t>
                      </a:r>
                      <a:endParaRPr sz="1400" dirty="0"/>
                    </a:p>
                  </a:txBody>
                  <a:tcPr marL="52655" marR="52655" marT="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
        <p:nvSpPr>
          <p:cNvPr id="8" name="Footer Placeholder 7">
            <a:extLst>
              <a:ext uri="{FF2B5EF4-FFF2-40B4-BE49-F238E27FC236}">
                <a16:creationId xmlns:a16="http://schemas.microsoft.com/office/drawing/2014/main" id="{4E32AC30-7E06-FBC9-DE61-6FEA32D5080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555429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1012981"/>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1012981"/>
              </a:xfrm>
              <a:blipFill rotWithShape="1">
                <a:blip r:embed="rId2"/>
                <a:stretch>
                  <a:fillRect b="-30120"/>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7" name="Rectangle 6"/>
              <p:cNvSpPr/>
              <p:nvPr/>
            </p:nvSpPr>
            <p:spPr>
              <a:xfrm>
                <a:off x="892383" y="1861457"/>
                <a:ext cx="7734300" cy="300445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algn="just"/>
                <a:endParaRPr lang="en-IN" dirty="0">
                  <a:solidFill>
                    <a:prstClr val="black"/>
                  </a:solidFill>
                </a:endParaRPr>
              </a:p>
              <a:p>
                <a:pPr algn="just"/>
                <a:r>
                  <a:rPr lang="en-US" dirty="0">
                    <a:solidFill>
                      <a:schemeClr val="tx1"/>
                    </a:solidFill>
                    <a:latin typeface="Times New Roman" panose="02020603050405020304" pitchFamily="18" charset="0"/>
                    <a:cs typeface="Times New Roman" panose="02020603050405020304" pitchFamily="18" charset="0"/>
                  </a:rPr>
                  <a:t>The </a:t>
                </a:r>
                <a14:m>
                  <m:oMath xmlns:m="http://schemas.openxmlformats.org/officeDocument/2006/math">
                    <m:r>
                      <a:rPr lang="en-US" i="1" dirty="0">
                        <a:solidFill>
                          <a:schemeClr val="tx1"/>
                        </a:solidFill>
                        <a:latin typeface="Cambria Math" panose="02040503050406030204" pitchFamily="18" charset="0"/>
                        <a:cs typeface="Times New Roman" panose="02020603050405020304" pitchFamily="18" charset="0"/>
                      </a:rPr>
                      <m:t>𝛘</m:t>
                    </m:r>
                    <m:r>
                      <a:rPr lang="en-US" i="1" baseline="30000" dirty="0">
                        <a:solidFill>
                          <a:schemeClr val="tx1"/>
                        </a:solidFill>
                        <a:latin typeface="Cambria Math" panose="02040503050406030204" pitchFamily="18" charset="0"/>
                        <a:cs typeface="Times New Roman" panose="02020603050405020304" pitchFamily="18" charset="0"/>
                      </a:rPr>
                      <m:t>2</m:t>
                    </m:r>
                  </m:oMath>
                </a14:m>
                <a:r>
                  <a:rPr lang="en-US" baseline="30000" dirty="0">
                    <a:solidFill>
                      <a:schemeClr val="tx1"/>
                    </a:solidFill>
                    <a:latin typeface="Times New Roman" panose="02020603050405020304" pitchFamily="18" charset="0"/>
                    <a:cs typeface="Times New Roman" panose="02020603050405020304" pitchFamily="18" charset="0"/>
                  </a:rPr>
                  <a:t> </a:t>
                </a:r>
                <a:r>
                  <a:rPr lang="en-US" dirty="0">
                    <a:solidFill>
                      <a:schemeClr val="tx1"/>
                    </a:solidFill>
                    <a:latin typeface="Times New Roman" panose="02020603050405020304" pitchFamily="18" charset="0"/>
                    <a:cs typeface="Times New Roman" panose="02020603050405020304" pitchFamily="18" charset="0"/>
                  </a:rPr>
                  <a:t> value ( also known as the Pearson’s </a:t>
                </a:r>
                <a14:m>
                  <m:oMath xmlns:m="http://schemas.openxmlformats.org/officeDocument/2006/math">
                    <m:r>
                      <a:rPr lang="en-US" i="1" dirty="0">
                        <a:solidFill>
                          <a:schemeClr val="tx1"/>
                        </a:solidFill>
                        <a:latin typeface="Cambria Math" panose="02040503050406030204" pitchFamily="18" charset="0"/>
                        <a:cs typeface="Times New Roman" panose="02020603050405020304" pitchFamily="18" charset="0"/>
                      </a:rPr>
                      <m:t>𝛘</m:t>
                    </m:r>
                    <m:r>
                      <a:rPr lang="en-US" i="1" baseline="30000" dirty="0">
                        <a:solidFill>
                          <a:schemeClr val="tx1"/>
                        </a:solidFill>
                        <a:latin typeface="Cambria Math" panose="02040503050406030204" pitchFamily="18" charset="0"/>
                        <a:cs typeface="Times New Roman" panose="02020603050405020304" pitchFamily="18" charset="0"/>
                      </a:rPr>
                      <m:t>2</m:t>
                    </m:r>
                  </m:oMath>
                </a14:m>
                <a:r>
                  <a:rPr lang="en-US" dirty="0">
                    <a:solidFill>
                      <a:schemeClr val="tx1"/>
                    </a:solidFill>
                    <a:latin typeface="Times New Roman" panose="02020603050405020304" pitchFamily="18" charset="0"/>
                    <a:cs typeface="Times New Roman" panose="02020603050405020304" pitchFamily="18" charset="0"/>
                  </a:rPr>
                  <a:t> test) can be computes as</a:t>
                </a:r>
              </a:p>
              <a:p>
                <a:pPr algn="just"/>
                <a:endParaRPr lang="en-US" dirty="0">
                  <a:solidFill>
                    <a:schemeClr val="tx1"/>
                  </a:solidFill>
                  <a:latin typeface="Times New Roman" panose="02020603050405020304" pitchFamily="18" charset="0"/>
                  <a:cs typeface="Times New Roman" panose="02020603050405020304" pitchFamily="18" charset="0"/>
                </a:endParaRPr>
              </a:p>
              <a:p>
                <a:pPr marL="393192" lvl="1" algn="just">
                  <a:spcBef>
                    <a:spcPct val="20000"/>
                  </a:spcBef>
                  <a:buClr>
                    <a:srgbClr val="0F6FC6"/>
                  </a:buClr>
                  <a:buSzPct val="85000"/>
                </a:pPr>
                <a14:m>
                  <m:oMathPara xmlns:m="http://schemas.openxmlformats.org/officeDocument/2006/math">
                    <m:oMathParaPr>
                      <m:jc m:val="centerGroup"/>
                    </m:oMathParaPr>
                    <m:oMath xmlns:m="http://schemas.openxmlformats.org/officeDocument/2006/math">
                      <m:r>
                        <m:rPr>
                          <m:nor/>
                        </m:rPr>
                        <a:rPr lang="en-US" dirty="0">
                          <a:solidFill>
                            <a:prstClr val="black"/>
                          </a:solidFill>
                          <a:latin typeface="Times New Roman" panose="02020603050405020304" pitchFamily="18" charset="0"/>
                          <a:cs typeface="Times New Roman" panose="02020603050405020304" pitchFamily="18" charset="0"/>
                        </a:rPr>
                        <m:t>𝛘</m:t>
                      </m:r>
                      <m:r>
                        <m:rPr>
                          <m:nor/>
                        </m:rPr>
                        <a:rPr lang="en-US" baseline="30000" dirty="0">
                          <a:solidFill>
                            <a:prstClr val="black"/>
                          </a:solidFill>
                          <a:latin typeface="Times New Roman" panose="02020603050405020304" pitchFamily="18" charset="0"/>
                          <a:cs typeface="Times New Roman" panose="02020603050405020304" pitchFamily="18" charset="0"/>
                        </a:rPr>
                        <m:t>2</m:t>
                      </m:r>
                      <m:r>
                        <a:rPr lang="en-US" sz="1600" i="1">
                          <a:solidFill>
                            <a:prstClr val="black"/>
                          </a:solidFill>
                          <a:latin typeface="Cambria Math" panose="02040503050406030204" pitchFamily="18" charset="0"/>
                          <a:ea typeface="Cambria Math" panose="02040503050406030204" pitchFamily="18" charset="0"/>
                        </a:rPr>
                        <m:t>=  </m:t>
                      </m:r>
                      <m:nary>
                        <m:naryPr>
                          <m:chr m:val="∑"/>
                          <m:ctrlPr>
                            <a:rPr lang="en-US" sz="1600" i="1">
                              <a:solidFill>
                                <a:prstClr val="black"/>
                              </a:solidFill>
                              <a:latin typeface="Cambria Math" panose="02040503050406030204" pitchFamily="18" charset="0"/>
                              <a:ea typeface="Cambria Math" panose="02040503050406030204" pitchFamily="18" charset="0"/>
                            </a:rPr>
                          </m:ctrlPr>
                        </m:naryPr>
                        <m:sub>
                          <m:r>
                            <m:rPr>
                              <m:brk m:alnAt="23"/>
                            </m:rPr>
                            <a:rPr lang="en-US" sz="1600" i="1">
                              <a:solidFill>
                                <a:prstClr val="black"/>
                              </a:solidFill>
                              <a:latin typeface="Cambria Math" panose="02040503050406030204" pitchFamily="18" charset="0"/>
                              <a:ea typeface="Cambria Math" panose="02040503050406030204" pitchFamily="18" charset="0"/>
                            </a:rPr>
                            <m:t>𝑖</m:t>
                          </m:r>
                          <m:r>
                            <a:rPr lang="en-US" sz="1600" i="1">
                              <a:solidFill>
                                <a:prstClr val="black"/>
                              </a:solidFill>
                              <a:latin typeface="Cambria Math" panose="02040503050406030204" pitchFamily="18" charset="0"/>
                              <a:ea typeface="Cambria Math" panose="02040503050406030204" pitchFamily="18" charset="0"/>
                            </a:rPr>
                            <m:t>=1</m:t>
                          </m:r>
                        </m:sub>
                        <m:sup>
                          <m:r>
                            <a:rPr lang="en-US" sz="1600" i="1">
                              <a:solidFill>
                                <a:prstClr val="black"/>
                              </a:solidFill>
                              <a:latin typeface="Cambria Math" panose="02040503050406030204" pitchFamily="18" charset="0"/>
                              <a:ea typeface="Cambria Math" panose="02040503050406030204" pitchFamily="18" charset="0"/>
                            </a:rPr>
                            <m:t>𝑚</m:t>
                          </m:r>
                        </m:sup>
                        <m:e>
                          <m:nary>
                            <m:naryPr>
                              <m:chr m:val="∑"/>
                              <m:ctrlPr>
                                <a:rPr lang="en-US" sz="1600" i="1">
                                  <a:solidFill>
                                    <a:prstClr val="black"/>
                                  </a:solidFill>
                                  <a:latin typeface="Cambria Math" panose="02040503050406030204" pitchFamily="18" charset="0"/>
                                  <a:ea typeface="Cambria Math" panose="02040503050406030204" pitchFamily="18" charset="0"/>
                                </a:rPr>
                              </m:ctrlPr>
                            </m:naryPr>
                            <m:sub>
                              <m:r>
                                <m:rPr>
                                  <m:brk m:alnAt="23"/>
                                </m:rPr>
                                <a:rPr lang="en-US" sz="1600" i="1">
                                  <a:solidFill>
                                    <a:prstClr val="black"/>
                                  </a:solidFill>
                                  <a:latin typeface="Cambria Math" panose="02040503050406030204" pitchFamily="18" charset="0"/>
                                  <a:ea typeface="Cambria Math" panose="02040503050406030204" pitchFamily="18" charset="0"/>
                                </a:rPr>
                                <m:t>𝑗</m:t>
                              </m:r>
                              <m:r>
                                <a:rPr lang="en-US" sz="1600" i="1">
                                  <a:solidFill>
                                    <a:prstClr val="black"/>
                                  </a:solidFill>
                                  <a:latin typeface="Cambria Math" panose="02040503050406030204" pitchFamily="18" charset="0"/>
                                  <a:ea typeface="Cambria Math" panose="02040503050406030204" pitchFamily="18" charset="0"/>
                                </a:rPr>
                                <m:t>=1</m:t>
                              </m:r>
                            </m:sub>
                            <m:sup>
                              <m:r>
                                <a:rPr lang="en-US" sz="1600" i="1">
                                  <a:solidFill>
                                    <a:prstClr val="black"/>
                                  </a:solidFill>
                                  <a:latin typeface="Cambria Math" panose="02040503050406030204" pitchFamily="18" charset="0"/>
                                  <a:ea typeface="Cambria Math" panose="02040503050406030204" pitchFamily="18" charset="0"/>
                                </a:rPr>
                                <m:t>𝑛</m:t>
                              </m:r>
                            </m:sup>
                            <m:e>
                              <m:f>
                                <m:fPr>
                                  <m:ctrlPr>
                                    <a:rPr lang="en-US" sz="1600" i="1">
                                      <a:solidFill>
                                        <a:prstClr val="black"/>
                                      </a:solidFill>
                                      <a:latin typeface="Cambria Math" panose="02040503050406030204" pitchFamily="18" charset="0"/>
                                      <a:ea typeface="Cambria Math" panose="02040503050406030204" pitchFamily="18" charset="0"/>
                                    </a:rPr>
                                  </m:ctrlPr>
                                </m:fPr>
                                <m:num>
                                  <m:sSup>
                                    <m:sSupPr>
                                      <m:ctrlPr>
                                        <a:rPr lang="en-US" sz="1600" i="1">
                                          <a:solidFill>
                                            <a:prstClr val="black"/>
                                          </a:solidFill>
                                          <a:latin typeface="Cambria Math" panose="02040503050406030204" pitchFamily="18" charset="0"/>
                                          <a:ea typeface="Cambria Math" panose="02040503050406030204" pitchFamily="18" charset="0"/>
                                        </a:rPr>
                                      </m:ctrlPr>
                                    </m:sSupPr>
                                    <m:e>
                                      <m:d>
                                        <m:dPr>
                                          <m:ctrlPr>
                                            <a:rPr lang="en-US" sz="1600" i="1">
                                              <a:solidFill>
                                                <a:prstClr val="black"/>
                                              </a:solidFill>
                                              <a:latin typeface="Cambria Math" panose="02040503050406030204" pitchFamily="18" charset="0"/>
                                              <a:ea typeface="Cambria Math" panose="02040503050406030204" pitchFamily="18" charset="0"/>
                                            </a:rPr>
                                          </m:ctrlPr>
                                        </m:dPr>
                                        <m:e>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𝑜</m:t>
                                              </m:r>
                                            </m:e>
                                            <m:sub>
                                              <m:r>
                                                <a:rPr lang="en-US" sz="1600" i="1">
                                                  <a:solidFill>
                                                    <a:prstClr val="black"/>
                                                  </a:solidFill>
                                                  <a:latin typeface="Cambria Math" panose="02040503050406030204" pitchFamily="18" charset="0"/>
                                                  <a:ea typeface="Cambria Math" panose="02040503050406030204" pitchFamily="18" charset="0"/>
                                                </a:rPr>
                                                <m:t>𝑖𝑗</m:t>
                                              </m:r>
                                            </m:sub>
                                          </m:sSub>
                                          <m:r>
                                            <a:rPr lang="en-US" sz="1600" i="1">
                                              <a:solidFill>
                                                <a:prstClr val="black"/>
                                              </a:solidFill>
                                              <a:latin typeface="Cambria Math" panose="02040503050406030204" pitchFamily="18" charset="0"/>
                                              <a:ea typeface="Cambria Math" panose="02040503050406030204" pitchFamily="18" charset="0"/>
                                            </a:rPr>
                                            <m:t> − </m:t>
                                          </m:r>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𝑒</m:t>
                                              </m:r>
                                            </m:e>
                                            <m:sub>
                                              <m:r>
                                                <a:rPr lang="en-US" sz="1600" i="1">
                                                  <a:solidFill>
                                                    <a:prstClr val="black"/>
                                                  </a:solidFill>
                                                  <a:latin typeface="Cambria Math" panose="02040503050406030204" pitchFamily="18" charset="0"/>
                                                  <a:ea typeface="Cambria Math" panose="02040503050406030204" pitchFamily="18" charset="0"/>
                                                </a:rPr>
                                                <m:t>𝑖𝑗</m:t>
                                              </m:r>
                                            </m:sub>
                                          </m:sSub>
                                        </m:e>
                                      </m:d>
                                    </m:e>
                                    <m:sup>
                                      <m:r>
                                        <a:rPr lang="en-US" sz="1600" i="1">
                                          <a:solidFill>
                                            <a:prstClr val="black"/>
                                          </a:solidFill>
                                          <a:latin typeface="Cambria Math" panose="02040503050406030204" pitchFamily="18" charset="0"/>
                                          <a:ea typeface="Cambria Math" panose="02040503050406030204" pitchFamily="18" charset="0"/>
                                        </a:rPr>
                                        <m:t>2</m:t>
                                      </m:r>
                                    </m:sup>
                                  </m:sSup>
                                </m:num>
                                <m:den>
                                  <m:sSub>
                                    <m:sSubPr>
                                      <m:ctrlPr>
                                        <a:rPr lang="en-US" sz="1600" i="1">
                                          <a:solidFill>
                                            <a:prstClr val="black"/>
                                          </a:solidFill>
                                          <a:latin typeface="Cambria Math" panose="02040503050406030204" pitchFamily="18" charset="0"/>
                                          <a:ea typeface="Cambria Math" panose="02040503050406030204" pitchFamily="18" charset="0"/>
                                        </a:rPr>
                                      </m:ctrlPr>
                                    </m:sSubPr>
                                    <m:e>
                                      <m:r>
                                        <a:rPr lang="en-US" sz="1600" i="1">
                                          <a:solidFill>
                                            <a:prstClr val="black"/>
                                          </a:solidFill>
                                          <a:latin typeface="Cambria Math" panose="02040503050406030204" pitchFamily="18" charset="0"/>
                                          <a:ea typeface="Cambria Math" panose="02040503050406030204" pitchFamily="18" charset="0"/>
                                        </a:rPr>
                                        <m:t>𝑒</m:t>
                                      </m:r>
                                    </m:e>
                                    <m:sub>
                                      <m:r>
                                        <a:rPr lang="en-US" sz="1600" i="1">
                                          <a:solidFill>
                                            <a:prstClr val="black"/>
                                          </a:solidFill>
                                          <a:latin typeface="Cambria Math" panose="02040503050406030204" pitchFamily="18" charset="0"/>
                                          <a:ea typeface="Cambria Math" panose="02040503050406030204" pitchFamily="18" charset="0"/>
                                        </a:rPr>
                                        <m:t>𝑖𝑗</m:t>
                                      </m:r>
                                    </m:sub>
                                  </m:sSub>
                                </m:den>
                              </m:f>
                            </m:e>
                          </m:nary>
                        </m:e>
                      </m:nary>
                    </m:oMath>
                  </m:oMathPara>
                </a14:m>
                <a:endParaRPr lang="en-US" sz="1500" dirty="0">
                  <a:solidFill>
                    <a:prstClr val="black"/>
                  </a:solidFill>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b="0" i="1" smtClean="0">
                        <a:solidFill>
                          <a:schemeClr val="tx1"/>
                        </a:solidFill>
                        <a:latin typeface="Cambria Math"/>
                        <a:cs typeface="Times New Roman" panose="02020603050405020304" pitchFamily="18" charset="0"/>
                      </a:rPr>
                      <m:t> </m:t>
                    </m:r>
                  </m:oMath>
                </a14:m>
                <a:endParaRPr lang="en-IN" dirty="0">
                  <a:solidFill>
                    <a:schemeClr val="tx1"/>
                  </a:solidFill>
                </a:endParaRPr>
              </a:p>
              <a:p>
                <a:pPr marL="287338" lvl="0">
                  <a:spcBef>
                    <a:spcPct val="20000"/>
                  </a:spcBef>
                  <a:buClr>
                    <a:srgbClr val="0BD0D9"/>
                  </a:buClr>
                  <a:buSzPct val="95000"/>
                </a:pPr>
                <a14:m>
                  <m:oMathPara xmlns:m="http://schemas.openxmlformats.org/officeDocument/2006/math">
                    <m:oMathParaPr>
                      <m:jc m:val="left"/>
                    </m:oMathParaPr>
                    <m:oMath xmlns:m="http://schemas.openxmlformats.org/officeDocument/2006/math">
                      <m:r>
                        <m:rPr>
                          <m:sty m:val="p"/>
                        </m:rPr>
                        <a:rPr lang="en-IN" dirty="0">
                          <a:solidFill>
                            <a:prstClr val="black"/>
                          </a:solidFill>
                          <a:latin typeface="Cambria Math" panose="02040503050406030204" pitchFamily="18" charset="0"/>
                          <a:cs typeface="Times New Roman" panose="02020603050405020304" pitchFamily="18" charset="0"/>
                        </a:rPr>
                        <m:t>where</m:t>
                      </m:r>
                      <m:sSub>
                        <m:sSubPr>
                          <m:ctrlPr>
                            <a:rPr lang="en-US" i="1">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𝑜</m:t>
                          </m:r>
                        </m:e>
                        <m:sub>
                          <m:r>
                            <a:rPr lang="en-US" i="1">
                              <a:solidFill>
                                <a:prstClr val="black"/>
                              </a:solidFill>
                              <a:latin typeface="Cambria Math" panose="02040503050406030204" pitchFamily="18" charset="0"/>
                              <a:ea typeface="Cambria Math" panose="02040503050406030204" pitchFamily="18" charset="0"/>
                            </a:rPr>
                            <m:t>𝑖𝑗</m:t>
                          </m:r>
                        </m:sub>
                      </m:sSub>
                      <m:r>
                        <m:rPr>
                          <m:nor/>
                        </m:rPr>
                        <a:rPr lang="en-IN" dirty="0">
                          <a:solidFill>
                            <a:prstClr val="black"/>
                          </a:solidFill>
                          <a:latin typeface="Times New Roman" panose="02020603050405020304" pitchFamily="18" charset="0"/>
                          <a:cs typeface="Times New Roman" panose="02020603050405020304" pitchFamily="18" charset="0"/>
                        </a:rPr>
                        <m:t> </m:t>
                      </m:r>
                      <m:r>
                        <m:rPr>
                          <m:nor/>
                        </m:rPr>
                        <a:rPr lang="en-IN" dirty="0">
                          <a:solidFill>
                            <a:prstClr val="black"/>
                          </a:solidFill>
                          <a:latin typeface="Times New Roman" panose="02020603050405020304" pitchFamily="18" charset="0"/>
                          <a:cs typeface="Times New Roman" panose="02020603050405020304" pitchFamily="18" charset="0"/>
                        </a:rPr>
                        <m:t>is</m:t>
                      </m:r>
                      <m:r>
                        <m:rPr>
                          <m:nor/>
                        </m:rPr>
                        <a:rPr lang="en-IN" dirty="0">
                          <a:solidFill>
                            <a:prstClr val="black"/>
                          </a:solidFill>
                          <a:latin typeface="Times New Roman" panose="02020603050405020304" pitchFamily="18" charset="0"/>
                          <a:cs typeface="Times New Roman" panose="02020603050405020304" pitchFamily="18" charset="0"/>
                        </a:rPr>
                        <m:t> </m:t>
                      </m:r>
                      <m:r>
                        <m:rPr>
                          <m:nor/>
                        </m:rPr>
                        <a:rPr lang="en-IN" dirty="0">
                          <a:solidFill>
                            <a:prstClr val="black"/>
                          </a:solidFill>
                          <a:latin typeface="Times New Roman" panose="02020603050405020304" pitchFamily="18" charset="0"/>
                          <a:cs typeface="Times New Roman" panose="02020603050405020304" pitchFamily="18" charset="0"/>
                        </a:rPr>
                        <m:t>the</m:t>
                      </m:r>
                      <m:r>
                        <m:rPr>
                          <m:nor/>
                        </m:rPr>
                        <a:rPr lang="en-IN" dirty="0">
                          <a:solidFill>
                            <a:prstClr val="black"/>
                          </a:solidFill>
                          <a:latin typeface="Times New Roman" panose="02020603050405020304" pitchFamily="18" charset="0"/>
                          <a:cs typeface="Times New Roman" panose="02020603050405020304" pitchFamily="18" charset="0"/>
                        </a:rPr>
                        <m:t> </m:t>
                      </m:r>
                      <m:r>
                        <m:rPr>
                          <m:nor/>
                        </m:rPr>
                        <a:rPr lang="en-IN" b="1" dirty="0">
                          <a:solidFill>
                            <a:prstClr val="black"/>
                          </a:solidFill>
                          <a:latin typeface="Times New Roman" panose="02020603050405020304" pitchFamily="18" charset="0"/>
                          <a:cs typeface="Times New Roman" panose="02020603050405020304" pitchFamily="18" charset="0"/>
                        </a:rPr>
                        <m:t>o</m:t>
                      </m:r>
                      <m:r>
                        <m:rPr>
                          <m:nor/>
                        </m:rPr>
                        <a:rPr lang="en-IN" dirty="0">
                          <a:solidFill>
                            <a:prstClr val="black"/>
                          </a:solidFill>
                          <a:latin typeface="Times New Roman" panose="02020603050405020304" pitchFamily="18" charset="0"/>
                          <a:cs typeface="Times New Roman" panose="02020603050405020304" pitchFamily="18" charset="0"/>
                        </a:rPr>
                        <m:t>bserved</m:t>
                      </m:r>
                      <m:r>
                        <m:rPr>
                          <m:nor/>
                        </m:rPr>
                        <a:rPr lang="en-IN" dirty="0">
                          <a:solidFill>
                            <a:prstClr val="black"/>
                          </a:solidFill>
                          <a:latin typeface="Times New Roman" panose="02020603050405020304" pitchFamily="18" charset="0"/>
                          <a:cs typeface="Times New Roman" panose="02020603050405020304" pitchFamily="18" charset="0"/>
                        </a:rPr>
                        <m:t> </m:t>
                      </m:r>
                      <m:r>
                        <m:rPr>
                          <m:nor/>
                        </m:rPr>
                        <a:rPr lang="en-IN" dirty="0">
                          <a:solidFill>
                            <a:prstClr val="black"/>
                          </a:solidFill>
                          <a:latin typeface="Times New Roman" panose="02020603050405020304" pitchFamily="18" charset="0"/>
                          <a:cs typeface="Times New Roman" panose="02020603050405020304" pitchFamily="18" charset="0"/>
                        </a:rPr>
                        <m:t>frequency</m:t>
                      </m:r>
                    </m:oMath>
                  </m:oMathPara>
                </a14:m>
                <a:endParaRPr lang="en-IN" dirty="0">
                  <a:solidFill>
                    <a:prstClr val="black"/>
                  </a:solidFill>
                  <a:latin typeface="Times New Roman" panose="02020603050405020304" pitchFamily="18" charset="0"/>
                  <a:cs typeface="Times New Roman" panose="02020603050405020304" pitchFamily="18" charset="0"/>
                </a:endParaRPr>
              </a:p>
              <a:p>
                <a:pPr marL="685800" lvl="0" indent="-685800">
                  <a:spcBef>
                    <a:spcPct val="20000"/>
                  </a:spcBef>
                  <a:buClr>
                    <a:srgbClr val="0BD0D9"/>
                  </a:buClr>
                  <a:buSzPct val="95000"/>
                </a:pPr>
                <a14:m>
                  <m:oMath xmlns:m="http://schemas.openxmlformats.org/officeDocument/2006/math">
                    <m:sSub>
                      <m:sSubPr>
                        <m:ctrlPr>
                          <a:rPr lang="en-US" i="1">
                            <a:solidFill>
                              <a:prstClr val="black"/>
                            </a:solidFill>
                            <a:latin typeface="Cambria Math" panose="02040503050406030204" pitchFamily="18" charset="0"/>
                            <a:ea typeface="Cambria Math" panose="02040503050406030204" pitchFamily="18" charset="0"/>
                          </a:rPr>
                        </m:ctrlPr>
                      </m:sSubPr>
                      <m:e>
                        <m:r>
                          <a:rPr lang="en-US" b="0" i="1" smtClean="0">
                            <a:solidFill>
                              <a:prstClr val="black"/>
                            </a:solidFill>
                            <a:latin typeface="Cambria Math"/>
                            <a:ea typeface="Cambria Math" panose="02040503050406030204" pitchFamily="18" charset="0"/>
                          </a:rPr>
                          <m:t>                        </m:t>
                        </m:r>
                        <m:r>
                          <a:rPr lang="en-US" i="1">
                            <a:solidFill>
                              <a:prstClr val="black"/>
                            </a:solidFill>
                            <a:latin typeface="Cambria Math" panose="02040503050406030204" pitchFamily="18" charset="0"/>
                            <a:ea typeface="Cambria Math" panose="02040503050406030204" pitchFamily="18" charset="0"/>
                          </a:rPr>
                          <m:t>𝑒</m:t>
                        </m:r>
                      </m:e>
                      <m:sub>
                        <m:r>
                          <a:rPr lang="en-US" i="1">
                            <a:solidFill>
                              <a:prstClr val="black"/>
                            </a:solidFill>
                            <a:latin typeface="Cambria Math" panose="02040503050406030204" pitchFamily="18" charset="0"/>
                            <a:ea typeface="Cambria Math" panose="02040503050406030204" pitchFamily="18" charset="0"/>
                          </a:rPr>
                          <m:t>𝑖𝑗</m:t>
                        </m:r>
                      </m:sub>
                    </m:sSub>
                  </m:oMath>
                </a14:m>
                <a:r>
                  <a:rPr lang="en-US" dirty="0">
                    <a:solidFill>
                      <a:prstClr val="black"/>
                    </a:solidFill>
                    <a:latin typeface="Times New Roman" panose="02020603050405020304" pitchFamily="18" charset="0"/>
                    <a:cs typeface="Times New Roman" panose="02020603050405020304" pitchFamily="18" charset="0"/>
                  </a:rPr>
                  <a:t> is the </a:t>
                </a:r>
                <a:r>
                  <a:rPr lang="en-US" b="1" dirty="0">
                    <a:solidFill>
                      <a:prstClr val="black"/>
                    </a:solidFill>
                    <a:latin typeface="Times New Roman" panose="02020603050405020304" pitchFamily="18" charset="0"/>
                    <a:cs typeface="Times New Roman" panose="02020603050405020304" pitchFamily="18" charset="0"/>
                  </a:rPr>
                  <a:t>e</a:t>
                </a:r>
                <a:r>
                  <a:rPr lang="en-US" dirty="0">
                    <a:solidFill>
                      <a:prstClr val="black"/>
                    </a:solidFill>
                    <a:latin typeface="Times New Roman" panose="02020603050405020304" pitchFamily="18" charset="0"/>
                    <a:cs typeface="Times New Roman" panose="02020603050405020304" pitchFamily="18" charset="0"/>
                  </a:rPr>
                  <a:t>xpected frequency</a:t>
                </a:r>
                <a:endParaRPr lang="en-IN" dirty="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endParaRPr>
              </a:p>
              <a:p>
                <a:pPr algn="just"/>
                <a:r>
                  <a:rPr lang="en-US" dirty="0">
                    <a:solidFill>
                      <a:prstClr val="black"/>
                    </a:solidFill>
                  </a:rPr>
                  <a:t>   </a:t>
                </a:r>
                <a:endParaRPr lang="en-IN"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892383" y="1861457"/>
                <a:ext cx="7734300" cy="3004457"/>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92383" y="1861457"/>
            <a:ext cx="7734300" cy="53541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prstClr val="black"/>
                </a:solidFill>
                <a:latin typeface="Times New Roman" pitchFamily="18" charset="0"/>
                <a:cs typeface="Times New Roman" pitchFamily="18" charset="0"/>
              </a:rPr>
              <a:t>Definition 3: </a:t>
            </a:r>
            <a:r>
              <a:rPr lang="el-GR" sz="2000" dirty="0">
                <a:solidFill>
                  <a:prstClr val="black"/>
                </a:solidFill>
                <a:latin typeface="Times New Roman" pitchFamily="18" charset="0"/>
                <a:cs typeface="Times New Roman" pitchFamily="18" charset="0"/>
              </a:rPr>
              <a:t>χ</a:t>
            </a:r>
            <a:r>
              <a:rPr lang="en-US" sz="2000" baseline="30000" dirty="0">
                <a:solidFill>
                  <a:prstClr val="black"/>
                </a:solidFill>
                <a:latin typeface="Times New Roman" pitchFamily="18" charset="0"/>
                <a:cs typeface="Times New Roman" pitchFamily="18" charset="0"/>
              </a:rPr>
              <a:t>2</a:t>
            </a:r>
            <a:r>
              <a:rPr lang="en-US" sz="2000" b="1" dirty="0">
                <a:solidFill>
                  <a:prstClr val="black"/>
                </a:solidFill>
                <a:latin typeface="Times New Roman" pitchFamily="18" charset="0"/>
                <a:cs typeface="Times New Roman" pitchFamily="18" charset="0"/>
              </a:rPr>
              <a:t>-Value</a:t>
            </a:r>
            <a:endParaRPr lang="en-IN" sz="2000" b="1" dirty="0">
              <a:solidFill>
                <a:prstClr val="black"/>
              </a:solidFill>
              <a:latin typeface="Times New Roman" pitchFamily="18" charset="0"/>
              <a:cs typeface="Times New Roman" pitchFamily="18" charset="0"/>
            </a:endParaRPr>
          </a:p>
        </p:txBody>
      </p:sp>
      <p:sp>
        <p:nvSpPr>
          <p:cNvPr id="4" name="Date Placeholder 3">
            <a:extLst>
              <a:ext uri="{FF2B5EF4-FFF2-40B4-BE49-F238E27FC236}">
                <a16:creationId xmlns:a16="http://schemas.microsoft.com/office/drawing/2014/main" id="{E3AF4885-5213-7944-9C4D-FD6FF932AA9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CD07F6D-7223-6D88-244F-5416BFD7DF7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972610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1143000"/>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1143000"/>
              </a:xfrm>
              <a:blipFill rotWithShape="1">
                <a:blip r:embed="rId2"/>
                <a:stretch>
                  <a:fillRect b="-27273"/>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5" name="Content Placeholder 4"/>
          <p:cNvSpPr>
            <a:spLocks noGrp="1"/>
          </p:cNvSpPr>
          <p:nvPr>
            <p:ph idx="1"/>
          </p:nvPr>
        </p:nvSpPr>
        <p:spPr>
          <a:xfrm>
            <a:off x="896516" y="1513992"/>
            <a:ext cx="7442201" cy="4732020"/>
          </a:xfrm>
        </p:spPr>
        <p:txBody>
          <a:bodyPr>
            <a:normAutofit/>
          </a:bodyPr>
          <a:lstStyle/>
          <a:p>
            <a:pPr marL="0" indent="0">
              <a:buNone/>
            </a:pPr>
            <a:endParaRPr lang="en-US" sz="2000" b="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cell that contribute the most to the </a:t>
            </a:r>
            <a:r>
              <a:rPr lang="en-US" sz="2000" dirty="0">
                <a:latin typeface="Times New Roman" panose="02020603050405020304" pitchFamily="18" charset="0"/>
                <a:cs typeface="Times New Roman" panose="02020603050405020304" pitchFamily="18" charset="0"/>
              </a:rPr>
              <a:t> 𝛘</a:t>
            </a:r>
            <a:r>
              <a:rPr lang="en-US"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value are those whose actual count is very different from the expected.</a:t>
            </a:r>
          </a:p>
          <a:p>
            <a:pPr lvl="5" algn="just"/>
            <a:endParaRPr lang="en-IN" sz="12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𝛘</a:t>
            </a:r>
            <a:r>
              <a:rPr lang="en-US"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statistics </a:t>
            </a:r>
            <a:r>
              <a:rPr lang="en-US" sz="2000" dirty="0">
                <a:solidFill>
                  <a:srgbClr val="C00000"/>
                </a:solidFill>
                <a:latin typeface="Times New Roman" panose="02020603050405020304" pitchFamily="18" charset="0"/>
                <a:cs typeface="Times New Roman" panose="02020603050405020304" pitchFamily="18" charset="0"/>
              </a:rPr>
              <a:t>tests the hypothesis that </a:t>
            </a:r>
            <a:r>
              <a:rPr lang="en-US" sz="2000" i="1" dirty="0">
                <a:solidFill>
                  <a:srgbClr val="C00000"/>
                </a:solidFill>
                <a:latin typeface="Times New Roman" panose="02020603050405020304" pitchFamily="18" charset="0"/>
                <a:cs typeface="Times New Roman" panose="02020603050405020304" pitchFamily="18" charset="0"/>
              </a:rPr>
              <a:t>A </a:t>
            </a:r>
            <a:r>
              <a:rPr lang="en-US" sz="2000" dirty="0">
                <a:solidFill>
                  <a:srgbClr val="C00000"/>
                </a:solidFill>
                <a:latin typeface="Times New Roman" panose="02020603050405020304" pitchFamily="18" charset="0"/>
                <a:cs typeface="Times New Roman" panose="02020603050405020304" pitchFamily="18" charset="0"/>
              </a:rPr>
              <a:t>and </a:t>
            </a:r>
            <a:r>
              <a:rPr lang="en-US" sz="2000" i="1" dirty="0">
                <a:solidFill>
                  <a:srgbClr val="C00000"/>
                </a:solidFill>
                <a:latin typeface="Times New Roman" panose="02020603050405020304" pitchFamily="18" charset="0"/>
                <a:cs typeface="Times New Roman" panose="02020603050405020304" pitchFamily="18" charset="0"/>
              </a:rPr>
              <a:t>B </a:t>
            </a:r>
            <a:r>
              <a:rPr lang="en-US" sz="2000" dirty="0">
                <a:solidFill>
                  <a:srgbClr val="C00000"/>
                </a:solidFill>
                <a:latin typeface="Times New Roman" panose="02020603050405020304" pitchFamily="18" charset="0"/>
                <a:cs typeface="Times New Roman" panose="02020603050405020304" pitchFamily="18" charset="0"/>
              </a:rPr>
              <a:t>are independent. </a:t>
            </a:r>
            <a:r>
              <a:rPr lang="en-US" sz="2000" dirty="0">
                <a:latin typeface="Times New Roman" panose="02020603050405020304" pitchFamily="18" charset="0"/>
                <a:cs typeface="Times New Roman" panose="02020603050405020304" pitchFamily="18" charset="0"/>
              </a:rPr>
              <a:t>The test is based on a significance level, with </a:t>
            </a:r>
            <a:r>
              <a:rPr lang="en-US" sz="2000" dirty="0">
                <a:solidFill>
                  <a:srgbClr val="0B5ED7"/>
                </a:solidFill>
                <a:latin typeface="Times New Roman" panose="02020603050405020304" pitchFamily="18" charset="0"/>
                <a:cs typeface="Times New Roman" panose="02020603050405020304" pitchFamily="18" charset="0"/>
              </a:rPr>
              <a:t>(</a:t>
            </a:r>
            <a:r>
              <a:rPr lang="en-US" sz="2000" i="1" dirty="0">
                <a:solidFill>
                  <a:srgbClr val="0B5ED7"/>
                </a:solidFill>
                <a:latin typeface="Times New Roman" panose="02020603050405020304" pitchFamily="18" charset="0"/>
                <a:cs typeface="Times New Roman" panose="02020603050405020304" pitchFamily="18" charset="0"/>
              </a:rPr>
              <a:t>n</a:t>
            </a:r>
            <a:r>
              <a:rPr lang="en-US" sz="2000" dirty="0">
                <a:solidFill>
                  <a:srgbClr val="0B5ED7"/>
                </a:solidFill>
                <a:latin typeface="Times New Roman" panose="02020603050405020304" pitchFamily="18" charset="0"/>
                <a:cs typeface="Times New Roman" panose="02020603050405020304" pitchFamily="18" charset="0"/>
              </a:rPr>
              <a:t>-1)</a:t>
            </a:r>
            <a:r>
              <a:rPr lang="en-IN" sz="2000" i="1" dirty="0">
                <a:solidFill>
                  <a:srgbClr val="0B5ED7"/>
                </a:solidFill>
                <a:latin typeface="Times New Roman" panose="02020603050405020304" pitchFamily="18" charset="0"/>
                <a:cs typeface="Times New Roman" panose="02020603050405020304" pitchFamily="18" charset="0"/>
              </a:rPr>
              <a:t> ×</a:t>
            </a:r>
            <a:r>
              <a:rPr lang="en-US" sz="2000" dirty="0">
                <a:solidFill>
                  <a:srgbClr val="0B5ED7"/>
                </a:solidFill>
                <a:latin typeface="Times New Roman" panose="02020603050405020304" pitchFamily="18" charset="0"/>
                <a:cs typeface="Times New Roman" panose="02020603050405020304" pitchFamily="18" charset="0"/>
              </a:rPr>
              <a:t>(</a:t>
            </a:r>
            <a:r>
              <a:rPr lang="en-US" sz="2000" i="1" dirty="0">
                <a:solidFill>
                  <a:srgbClr val="0B5ED7"/>
                </a:solidFill>
                <a:latin typeface="Times New Roman" panose="02020603050405020304" pitchFamily="18" charset="0"/>
                <a:cs typeface="Times New Roman" panose="02020603050405020304" pitchFamily="18" charset="0"/>
              </a:rPr>
              <a:t>m</a:t>
            </a:r>
            <a:r>
              <a:rPr lang="en-US" sz="2000" dirty="0">
                <a:solidFill>
                  <a:srgbClr val="0B5ED7"/>
                </a:solidFill>
                <a:latin typeface="Times New Roman" panose="02020603050405020304" pitchFamily="18" charset="0"/>
                <a:cs typeface="Times New Roman" panose="02020603050405020304" pitchFamily="18" charset="0"/>
              </a:rPr>
              <a:t>-1) degrees of freedom</a:t>
            </a:r>
            <a:r>
              <a:rPr lang="en-US" sz="2000" dirty="0">
                <a:latin typeface="Times New Roman" panose="02020603050405020304" pitchFamily="18" charset="0"/>
                <a:cs typeface="Times New Roman" panose="02020603050405020304" pitchFamily="18" charset="0"/>
              </a:rPr>
              <a:t>., with a contingency table of size </a:t>
            </a:r>
            <a:r>
              <a:rPr lang="en-US" sz="2000" i="1" dirty="0">
                <a:solidFill>
                  <a:srgbClr val="0B5ED7"/>
                </a:solidFill>
                <a:latin typeface="Times New Roman" panose="02020603050405020304" pitchFamily="18" charset="0"/>
                <a:cs typeface="Times New Roman" panose="02020603050405020304" pitchFamily="18" charset="0"/>
              </a:rPr>
              <a:t>n</a:t>
            </a:r>
            <a:r>
              <a:rPr lang="en-IN" sz="2000" i="1" dirty="0">
                <a:solidFill>
                  <a:srgbClr val="0B5ED7"/>
                </a:solidFill>
                <a:latin typeface="Times New Roman" panose="02020603050405020304" pitchFamily="18" charset="0"/>
                <a:cs typeface="Times New Roman" panose="02020603050405020304" pitchFamily="18" charset="0"/>
              </a:rPr>
              <a:t>×</a:t>
            </a:r>
            <a:r>
              <a:rPr lang="en-US" sz="2000" i="1" dirty="0">
                <a:solidFill>
                  <a:srgbClr val="0B5ED7"/>
                </a:solidFill>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t>
            </a:r>
          </a:p>
          <a:p>
            <a:pPr lvl="5" algn="just"/>
            <a:endParaRPr lang="en-US" sz="12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If the hypothesis can be rejected, then we say that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are statistically related or associated. </a:t>
            </a:r>
            <a:endParaRPr lang="en-IN" sz="2000" dirty="0">
              <a:latin typeface="Times New Roman" panose="02020603050405020304" pitchFamily="18" charset="0"/>
              <a:cs typeface="Times New Roman" panose="02020603050405020304" pitchFamily="18" charset="0"/>
            </a:endParaRPr>
          </a:p>
          <a:p>
            <a:pPr marL="0" indent="0">
              <a:buNone/>
            </a:pPr>
            <a:r>
              <a:rPr lang="en-US" sz="2000" baseline="30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74F05943-DBB8-C745-BB07-8564903968D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8594AFE-277E-577E-CE27-F98632123A3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0438408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727231"/>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727231"/>
              </a:xfrm>
              <a:blipFill rotWithShape="1">
                <a:blip r:embed="rId2"/>
                <a:stretch>
                  <a:fillRect t="-5042" b="-42857"/>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5" name="Content Placeholder 4"/>
          <p:cNvSpPr>
            <a:spLocks noGrp="1"/>
          </p:cNvSpPr>
          <p:nvPr>
            <p:ph idx="1"/>
          </p:nvPr>
        </p:nvSpPr>
        <p:spPr>
          <a:xfrm>
            <a:off x="177800" y="1089448"/>
            <a:ext cx="9183688" cy="5303187"/>
          </a:xfrm>
        </p:spPr>
        <p:txBody>
          <a:bodyPr>
            <a:normAutofit lnSpcReduction="10000"/>
          </a:bodyPr>
          <a:lstStyle/>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Example 3: Survey on Gender versus Hobby.</a:t>
            </a:r>
            <a:endParaRPr lang="en-US" sz="2000" b="1" dirty="0">
              <a:solidFill>
                <a:srgbClr val="0B5ED7"/>
              </a:solidFill>
            </a:endParaRPr>
          </a:p>
          <a:p>
            <a:pPr algn="just"/>
            <a:r>
              <a:rPr lang="en-US" sz="2000" dirty="0">
                <a:solidFill>
                  <a:srgbClr val="0B5ED7"/>
                </a:solidFill>
                <a:latin typeface="Times New Roman" panose="02020603050405020304" pitchFamily="18" charset="0"/>
                <a:cs typeface="Times New Roman" panose="02020603050405020304" pitchFamily="18" charset="0"/>
              </a:rPr>
              <a:t>Suppose, a survey was conducted among a population of size 1500. In this survey, gender of each person and their hobby as either “book” or “computer” was noted. The survey result obtained in a table like the following.</a:t>
            </a: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US" sz="2000" dirty="0">
              <a:solidFill>
                <a:srgbClr val="0B5ED7"/>
              </a:solidFill>
              <a:latin typeface="Times New Roman" panose="02020603050405020304" pitchFamily="18" charset="0"/>
              <a:cs typeface="Times New Roman" panose="02020603050405020304" pitchFamily="18" charset="0"/>
            </a:endParaRPr>
          </a:p>
          <a:p>
            <a:pPr lvl="3" algn="just"/>
            <a:endParaRPr lang="en-US" sz="1400" dirty="0">
              <a:solidFill>
                <a:srgbClr val="0B5ED7"/>
              </a:solidFill>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We have to find if there is any association between </a:t>
            </a:r>
            <a:r>
              <a:rPr lang="en-US" sz="2000" dirty="0">
                <a:solidFill>
                  <a:srgbClr val="FF0000"/>
                </a:solidFill>
                <a:latin typeface="Times New Roman" panose="02020603050405020304" pitchFamily="18" charset="0"/>
                <a:cs typeface="Times New Roman" panose="02020603050405020304" pitchFamily="18" charset="0"/>
              </a:rPr>
              <a:t>Gender</a:t>
            </a:r>
            <a:r>
              <a:rPr lang="en-US" sz="2000" dirty="0">
                <a:solidFill>
                  <a:srgbClr val="0B5ED7"/>
                </a:solidFill>
                <a:latin typeface="Times New Roman" panose="02020603050405020304" pitchFamily="18" charset="0"/>
                <a:cs typeface="Times New Roman" panose="02020603050405020304" pitchFamily="18" charset="0"/>
              </a:rPr>
              <a:t> and </a:t>
            </a:r>
            <a:r>
              <a:rPr lang="en-US" sz="2000" dirty="0">
                <a:solidFill>
                  <a:srgbClr val="FF0000"/>
                </a:solidFill>
                <a:latin typeface="Times New Roman" panose="02020603050405020304" pitchFamily="18" charset="0"/>
                <a:cs typeface="Times New Roman" panose="02020603050405020304" pitchFamily="18" charset="0"/>
              </a:rPr>
              <a:t>Hobby</a:t>
            </a:r>
            <a:r>
              <a:rPr lang="en-US" sz="2000" dirty="0">
                <a:solidFill>
                  <a:srgbClr val="0B5ED7"/>
                </a:solidFill>
                <a:latin typeface="Times New Roman" panose="02020603050405020304" pitchFamily="18" charset="0"/>
                <a:cs typeface="Times New Roman" panose="02020603050405020304" pitchFamily="18" charset="0"/>
              </a:rPr>
              <a:t> of a people, that is, </a:t>
            </a:r>
            <a:r>
              <a:rPr lang="en-US" sz="2000" dirty="0">
                <a:solidFill>
                  <a:srgbClr val="073C8B"/>
                </a:solidFill>
                <a:latin typeface="Times New Roman" panose="02020603050405020304" pitchFamily="18" charset="0"/>
                <a:cs typeface="Times New Roman" panose="02020603050405020304" pitchFamily="18" charset="0"/>
              </a:rPr>
              <a:t>we are to test whether “gender” and “hobby” are correlated</a:t>
            </a:r>
            <a:r>
              <a:rPr lang="en-US" sz="2000" dirty="0">
                <a:solidFill>
                  <a:schemeClr val="accent1">
                    <a:lumMod val="75000"/>
                  </a:schemeClr>
                </a:solidFill>
                <a:latin typeface="Times New Roman" panose="02020603050405020304" pitchFamily="18" charset="0"/>
                <a:cs typeface="Times New Roman" panose="02020603050405020304" pitchFamily="18" charset="0"/>
              </a:rPr>
              <a:t>.</a:t>
            </a:r>
            <a:endParaRPr lang="en-US" sz="2000" dirty="0">
              <a:solidFill>
                <a:srgbClr val="0B5ED7"/>
              </a:solidFill>
              <a:latin typeface="Times New Roman" panose="02020603050405020304" pitchFamily="18" charset="0"/>
              <a:cs typeface="Times New Roman" panose="02020603050405020304" pitchFamily="18" charset="0"/>
            </a:endParaRPr>
          </a:p>
          <a:p>
            <a:pPr marL="0" indent="0" algn="ctr">
              <a:buNone/>
            </a:pPr>
            <a:endParaRPr lang="en-IN" sz="2000" dirty="0">
              <a:latin typeface="Times New Roman" panose="02020603050405020304" pitchFamily="18" charset="0"/>
              <a:cs typeface="Times New Roman" panose="02020603050405020304" pitchFamily="18" charset="0"/>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826" y="2505755"/>
            <a:ext cx="3609975"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a:extLst>
              <a:ext uri="{FF2B5EF4-FFF2-40B4-BE49-F238E27FC236}">
                <a16:creationId xmlns:a16="http://schemas.microsoft.com/office/drawing/2014/main" id="{947AF80F-16CE-AE47-8A1A-CEA389AC6B7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6017400-CE24-A406-6563-F74558E22CA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7169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649236"/>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Hypothesis Testing Strategies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5</a:t>
            </a:fld>
            <a:endParaRPr lang="en-US" altLang="en-US" sz="921">
              <a:solidFill>
                <a:srgbClr val="898989"/>
              </a:solidFill>
            </a:endParaRPr>
          </a:p>
        </p:txBody>
      </p:sp>
      <p:cxnSp>
        <p:nvCxnSpPr>
          <p:cNvPr id="7" name="Straight Connector 6"/>
          <p:cNvCxnSpPr/>
          <p:nvPr/>
        </p:nvCxnSpPr>
        <p:spPr>
          <a:xfrm>
            <a:off x="337648" y="117231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0AD2A68-2B93-48AB-A2B5-EE4725DA9B91}"/>
              </a:ext>
            </a:extLst>
          </p:cNvPr>
          <p:cNvSpPr/>
          <p:nvPr/>
        </p:nvSpPr>
        <p:spPr>
          <a:xfrm>
            <a:off x="2372810" y="1719544"/>
            <a:ext cx="3784921" cy="1031150"/>
          </a:xfrm>
          <a:prstGeom prst="roundRect">
            <a:avLst>
              <a:gd name="adj" fmla="val 34461"/>
            </a:avLst>
          </a:prstGeom>
          <a:ln/>
        </p:spPr>
        <p:style>
          <a:lnRef idx="0">
            <a:schemeClr val="accent6"/>
          </a:lnRef>
          <a:fillRef idx="3">
            <a:schemeClr val="accent6"/>
          </a:fillRef>
          <a:effectRef idx="3">
            <a:schemeClr val="accent6"/>
          </a:effectRef>
          <a:fontRef idx="minor">
            <a:schemeClr val="lt1"/>
          </a:fontRef>
        </p:style>
        <p:txBody>
          <a:bodyPr spcFirstLastPara="0" vert="horz" wrap="square" lIns="3413" tIns="3413" rIns="3413" bIns="3413" numCol="1" spcCol="1270" anchor="ctr" anchorCtr="0">
            <a:noAutofit/>
          </a:bodyPr>
          <a:lstStyle/>
          <a:p>
            <a:pPr algn="ctr" defTabSz="238901">
              <a:lnSpc>
                <a:spcPct val="90000"/>
              </a:lnSpc>
              <a:spcBef>
                <a:spcPct val="0"/>
              </a:spcBef>
              <a:spcAft>
                <a:spcPct val="35000"/>
              </a:spcAft>
            </a:pPr>
            <a:r>
              <a:rPr lang="en-US" sz="2000" b="1" dirty="0"/>
              <a:t>Types of tests of hypotheses</a:t>
            </a:r>
            <a:endParaRPr lang="en-IN" sz="2000" b="1" dirty="0"/>
          </a:p>
        </p:txBody>
      </p:sp>
      <p:sp>
        <p:nvSpPr>
          <p:cNvPr id="19" name="Rectangle 18">
            <a:extLst>
              <a:ext uri="{FF2B5EF4-FFF2-40B4-BE49-F238E27FC236}">
                <a16:creationId xmlns:a16="http://schemas.microsoft.com/office/drawing/2014/main" id="{E2E5A9E7-917D-4125-88AD-B885324D407F}"/>
              </a:ext>
            </a:extLst>
          </p:cNvPr>
          <p:cNvSpPr/>
          <p:nvPr/>
        </p:nvSpPr>
        <p:spPr>
          <a:xfrm>
            <a:off x="4783996" y="3976233"/>
            <a:ext cx="3329294" cy="1105053"/>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ctr">
            <a:noAutofit/>
          </a:bodyPr>
          <a:lstStyle/>
          <a:p>
            <a:pPr algn="ctr"/>
            <a:r>
              <a:rPr lang="en-US" dirty="0"/>
              <a:t>Also called </a:t>
            </a:r>
          </a:p>
          <a:p>
            <a:pPr algn="ctr"/>
            <a:r>
              <a:rPr lang="en-US" dirty="0">
                <a:solidFill>
                  <a:srgbClr val="FF0000"/>
                </a:solidFill>
              </a:rPr>
              <a:t>distribution-free test of hypotheses</a:t>
            </a:r>
            <a:endParaRPr lang="en-IN" dirty="0">
              <a:solidFill>
                <a:srgbClr val="FF0000"/>
              </a:solidFill>
            </a:endParaRPr>
          </a:p>
        </p:txBody>
      </p:sp>
      <p:sp>
        <p:nvSpPr>
          <p:cNvPr id="18" name="Rectangle: Top Corners Rounded 17">
            <a:extLst>
              <a:ext uri="{FF2B5EF4-FFF2-40B4-BE49-F238E27FC236}">
                <a16:creationId xmlns:a16="http://schemas.microsoft.com/office/drawing/2014/main" id="{48C5EEE4-49EB-468D-BADD-CB8F4DF8643F}"/>
              </a:ext>
            </a:extLst>
          </p:cNvPr>
          <p:cNvSpPr/>
          <p:nvPr/>
        </p:nvSpPr>
        <p:spPr>
          <a:xfrm>
            <a:off x="4783996" y="3297926"/>
            <a:ext cx="3329294" cy="678309"/>
          </a:xfrm>
          <a:prstGeom prst="round2SameRect">
            <a:avLst>
              <a:gd name="adj1" fmla="val 42328"/>
              <a:gd name="adj2" fmla="val 0"/>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3413" tIns="3413" rIns="3413" bIns="3413" numCol="1" spcCol="1270" anchor="ctr" anchorCtr="0">
            <a:noAutofit/>
          </a:bodyPr>
          <a:lstStyle/>
          <a:p>
            <a:pPr algn="ctr" defTabSz="238901">
              <a:lnSpc>
                <a:spcPct val="90000"/>
              </a:lnSpc>
              <a:spcBef>
                <a:spcPct val="0"/>
              </a:spcBef>
              <a:spcAft>
                <a:spcPct val="35000"/>
              </a:spcAft>
            </a:pPr>
            <a:r>
              <a:rPr lang="en-US" b="1" dirty="0"/>
              <a:t>Non-parametric tests</a:t>
            </a:r>
            <a:endParaRPr lang="en-IN" b="1" dirty="0"/>
          </a:p>
        </p:txBody>
      </p:sp>
      <p:sp>
        <p:nvSpPr>
          <p:cNvPr id="21" name="Rectangle 20">
            <a:extLst>
              <a:ext uri="{FF2B5EF4-FFF2-40B4-BE49-F238E27FC236}">
                <a16:creationId xmlns:a16="http://schemas.microsoft.com/office/drawing/2014/main" id="{E5BE00FC-8218-421A-A54F-D393A37D2ABD}"/>
              </a:ext>
            </a:extLst>
          </p:cNvPr>
          <p:cNvSpPr/>
          <p:nvPr/>
        </p:nvSpPr>
        <p:spPr>
          <a:xfrm>
            <a:off x="763929" y="3976233"/>
            <a:ext cx="3501342" cy="1105053"/>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ctr">
            <a:noAutofit/>
          </a:bodyPr>
          <a:lstStyle/>
          <a:p>
            <a:pPr algn="ctr"/>
            <a:r>
              <a:rPr lang="en-US" dirty="0"/>
              <a:t>Also called </a:t>
            </a:r>
          </a:p>
          <a:p>
            <a:pPr algn="ctr"/>
            <a:r>
              <a:rPr lang="en-US" dirty="0">
                <a:solidFill>
                  <a:srgbClr val="FF0000"/>
                </a:solidFill>
              </a:rPr>
              <a:t>standard test of hypotheses</a:t>
            </a:r>
            <a:endParaRPr lang="en-IN" dirty="0">
              <a:solidFill>
                <a:srgbClr val="FF0000"/>
              </a:solidFill>
            </a:endParaRPr>
          </a:p>
        </p:txBody>
      </p:sp>
      <p:sp>
        <p:nvSpPr>
          <p:cNvPr id="15" name="Rectangle: Top Corners Rounded 14">
            <a:extLst>
              <a:ext uri="{FF2B5EF4-FFF2-40B4-BE49-F238E27FC236}">
                <a16:creationId xmlns:a16="http://schemas.microsoft.com/office/drawing/2014/main" id="{42FCF876-8F9F-4536-9545-1E170D68E588}"/>
              </a:ext>
            </a:extLst>
          </p:cNvPr>
          <p:cNvSpPr/>
          <p:nvPr/>
        </p:nvSpPr>
        <p:spPr>
          <a:xfrm>
            <a:off x="763930" y="3297924"/>
            <a:ext cx="3501342" cy="678309"/>
          </a:xfrm>
          <a:prstGeom prst="round2SameRect">
            <a:avLst>
              <a:gd name="adj1" fmla="val 36406"/>
              <a:gd name="adj2" fmla="val 0"/>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3413" tIns="3413" rIns="3413" bIns="3413" numCol="1" spcCol="1270" anchor="ctr" anchorCtr="0">
            <a:noAutofit/>
          </a:bodyPr>
          <a:lstStyle/>
          <a:p>
            <a:pPr algn="ctr" defTabSz="238901">
              <a:lnSpc>
                <a:spcPct val="90000"/>
              </a:lnSpc>
              <a:spcBef>
                <a:spcPct val="0"/>
              </a:spcBef>
              <a:spcAft>
                <a:spcPct val="35000"/>
              </a:spcAft>
            </a:pPr>
            <a:r>
              <a:rPr lang="en-US" b="1" dirty="0"/>
              <a:t>Parametric tests</a:t>
            </a:r>
            <a:endParaRPr lang="en-IN" b="1" dirty="0"/>
          </a:p>
        </p:txBody>
      </p:sp>
      <p:cxnSp>
        <p:nvCxnSpPr>
          <p:cNvPr id="56" name="Connector: Elbow 55">
            <a:extLst>
              <a:ext uri="{FF2B5EF4-FFF2-40B4-BE49-F238E27FC236}">
                <a16:creationId xmlns:a16="http://schemas.microsoft.com/office/drawing/2014/main" id="{713127EA-E54F-463D-8329-8C7D84D5B691}"/>
              </a:ext>
            </a:extLst>
          </p:cNvPr>
          <p:cNvCxnSpPr>
            <a:cxnSpLocks/>
            <a:stCxn id="14" idx="2"/>
            <a:endCxn id="15" idx="3"/>
          </p:cNvCxnSpPr>
          <p:nvPr/>
        </p:nvCxnSpPr>
        <p:spPr>
          <a:xfrm rot="5400000">
            <a:off x="3116321" y="2148974"/>
            <a:ext cx="547230" cy="1750670"/>
          </a:xfrm>
          <a:prstGeom prst="bentConnector3">
            <a:avLst/>
          </a:prstGeom>
          <a:ln w="22225"/>
        </p:spPr>
        <p:style>
          <a:lnRef idx="3">
            <a:schemeClr val="dk1"/>
          </a:lnRef>
          <a:fillRef idx="0">
            <a:schemeClr val="dk1"/>
          </a:fillRef>
          <a:effectRef idx="2">
            <a:schemeClr val="dk1"/>
          </a:effectRef>
          <a:fontRef idx="minor">
            <a:schemeClr val="tx1"/>
          </a:fontRef>
        </p:style>
      </p:cxnSp>
      <p:cxnSp>
        <p:nvCxnSpPr>
          <p:cNvPr id="58" name="Connector: Elbow 57">
            <a:extLst>
              <a:ext uri="{FF2B5EF4-FFF2-40B4-BE49-F238E27FC236}">
                <a16:creationId xmlns:a16="http://schemas.microsoft.com/office/drawing/2014/main" id="{3651A56A-18FD-4C42-8E07-06D28EA9DDBB}"/>
              </a:ext>
            </a:extLst>
          </p:cNvPr>
          <p:cNvCxnSpPr>
            <a:cxnSpLocks/>
            <a:stCxn id="14" idx="2"/>
            <a:endCxn id="18" idx="3"/>
          </p:cNvCxnSpPr>
          <p:nvPr/>
        </p:nvCxnSpPr>
        <p:spPr>
          <a:xfrm rot="16200000" flipH="1">
            <a:off x="5083341" y="1932624"/>
            <a:ext cx="547232" cy="2183372"/>
          </a:xfrm>
          <a:prstGeom prst="bentConnector3">
            <a:avLst/>
          </a:prstGeom>
          <a:ln w="22225"/>
        </p:spPr>
        <p:style>
          <a:lnRef idx="3">
            <a:schemeClr val="dk1"/>
          </a:lnRef>
          <a:fillRef idx="0">
            <a:schemeClr val="dk1"/>
          </a:fillRef>
          <a:effectRef idx="2">
            <a:schemeClr val="dk1"/>
          </a:effectRef>
          <a:fontRef idx="minor">
            <a:schemeClr val="tx1"/>
          </a:fontRef>
        </p:style>
      </p:cxnSp>
      <p:sp>
        <p:nvSpPr>
          <p:cNvPr id="11" name="Date Placeholder 10">
            <a:extLst>
              <a:ext uri="{FF2B5EF4-FFF2-40B4-BE49-F238E27FC236}">
                <a16:creationId xmlns:a16="http://schemas.microsoft.com/office/drawing/2014/main" id="{44A77106-2429-8370-EA94-E31C265F423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12" name="Footer Placeholder 11">
            <a:extLst>
              <a:ext uri="{FF2B5EF4-FFF2-40B4-BE49-F238E27FC236}">
                <a16:creationId xmlns:a16="http://schemas.microsoft.com/office/drawing/2014/main" id="{1B21A306-E2EF-A0F8-1EEC-0E2F76ECD10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991548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9"/>
          <p:cNvSpPr txBox="1">
            <a:spLocks noGrp="1"/>
          </p:cNvSpPr>
          <p:nvPr>
            <p:ph type="title"/>
          </p:nvPr>
        </p:nvSpPr>
        <p:spPr>
          <a:xfrm>
            <a:off x="337648" y="494511"/>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χ</a:t>
            </a:r>
            <a:r>
              <a:rPr lang="en-US" sz="4000" b="1" baseline="30000" dirty="0">
                <a:solidFill>
                  <a:srgbClr val="C00000"/>
                </a:solidFill>
                <a:latin typeface="Times New Roman" panose="02020603050405020304" pitchFamily="18" charset="0"/>
                <a:cs typeface="Times New Roman" panose="02020603050405020304" pitchFamily="18" charset="0"/>
              </a:rPr>
              <a:t>2</a:t>
            </a:r>
            <a:r>
              <a:rPr lang="en-US" sz="4000" b="1" dirty="0">
                <a:solidFill>
                  <a:srgbClr val="C00000"/>
                </a:solidFill>
                <a:latin typeface="Times New Roman" panose="02020603050405020304" pitchFamily="18" charset="0"/>
                <a:cs typeface="Times New Roman" panose="02020603050405020304" pitchFamily="18" charset="0"/>
              </a:rPr>
              <a:t> –Test</a:t>
            </a:r>
            <a:endParaRPr sz="4000" dirty="0">
              <a:latin typeface="Times New Roman" panose="02020603050405020304" pitchFamily="18" charset="0"/>
              <a:cs typeface="Times New Roman" panose="02020603050405020304" pitchFamily="18" charset="0"/>
            </a:endParaRPr>
          </a:p>
        </p:txBody>
      </p:sp>
      <p:sp>
        <p:nvSpPr>
          <p:cNvPr id="501" name="Google Shape;501;p19"/>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50</a:t>
            </a:fld>
            <a:endParaRPr sz="921">
              <a:solidFill>
                <a:srgbClr val="898989"/>
              </a:solidFill>
              <a:latin typeface="Calibri"/>
              <a:ea typeface="Calibri"/>
              <a:cs typeface="Calibri"/>
              <a:sym typeface="Calibri"/>
            </a:endParaRPr>
          </a:p>
        </p:txBody>
      </p:sp>
      <p:cxnSp>
        <p:nvCxnSpPr>
          <p:cNvPr id="504" name="Google Shape;504;p19"/>
          <p:cNvCxnSpPr/>
          <p:nvPr/>
        </p:nvCxnSpPr>
        <p:spPr>
          <a:xfrm>
            <a:off x="213316" y="1160737"/>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05" name="Google Shape;505;p19"/>
          <p:cNvSpPr txBox="1">
            <a:spLocks noGrp="1"/>
          </p:cNvSpPr>
          <p:nvPr>
            <p:ph type="body" idx="1"/>
          </p:nvPr>
        </p:nvSpPr>
        <p:spPr>
          <a:xfrm>
            <a:off x="812210" y="2457185"/>
            <a:ext cx="7394240" cy="2860232"/>
          </a:xfrm>
          <a:prstGeom prst="rect">
            <a:avLst/>
          </a:prstGeom>
          <a:gradFill>
            <a:gsLst>
              <a:gs pos="0">
                <a:srgbClr val="B0CAE9"/>
              </a:gs>
              <a:gs pos="50000">
                <a:srgbClr val="A1C1E4"/>
              </a:gs>
              <a:gs pos="100000">
                <a:srgbClr val="90B8E4"/>
              </a:gs>
            </a:gsLst>
            <a:lin ang="5400000" scaled="0"/>
          </a:gradFill>
          <a:ln>
            <a:noFill/>
          </a:ln>
          <a:effectLst>
            <a:outerShdw blurRad="50800" dist="38100" dir="5400000" algn="t" rotWithShape="0">
              <a:srgbClr val="000000">
                <a:alpha val="40000"/>
              </a:srgbClr>
            </a:outerShdw>
          </a:effectLst>
        </p:spPr>
        <p:txBody>
          <a:bodyPr spcFirstLastPara="1" vert="horz" wrap="square" lIns="70200" tIns="35090" rIns="70200" bIns="35090" anchor="t" anchorCtr="0">
            <a:normAutofit/>
          </a:bodyPr>
          <a:lstStyle/>
          <a:p>
            <a:pPr marL="0" indent="0" algn="just">
              <a:lnSpc>
                <a:spcPct val="90000"/>
              </a:lnSpc>
              <a:spcBef>
                <a:spcPts val="0"/>
              </a:spcBef>
              <a:buClr>
                <a:schemeClr val="dk1"/>
              </a:buClr>
              <a:buSzPts val="100"/>
              <a:buNone/>
            </a:pPr>
            <a:endParaRPr sz="100" dirty="0">
              <a:solidFill>
                <a:srgbClr val="0B5ED7"/>
              </a:solidFill>
              <a:latin typeface="Times New Roman"/>
              <a:ea typeface="Times New Roman"/>
              <a:cs typeface="Times New Roman"/>
              <a:sym typeface="Times New Roman"/>
            </a:endParaRPr>
          </a:p>
          <a:p>
            <a:pPr marL="0" indent="0" algn="just">
              <a:lnSpc>
                <a:spcPct val="90000"/>
              </a:lnSpc>
              <a:spcBef>
                <a:spcPts val="768"/>
              </a:spcBef>
              <a:buClr>
                <a:schemeClr val="dk1"/>
              </a:buClr>
              <a:buSzPts val="2000"/>
              <a:buNone/>
            </a:pPr>
            <a:r>
              <a:rPr lang="en-US" sz="1536" dirty="0">
                <a:solidFill>
                  <a:schemeClr val="dk1"/>
                </a:solidFill>
                <a:latin typeface="Calibri"/>
                <a:ea typeface="Calibri"/>
                <a:cs typeface="Calibri"/>
                <a:sym typeface="Calibri"/>
              </a:rPr>
              <a:t>From the survey table, the </a:t>
            </a:r>
            <a:r>
              <a:rPr lang="en-US" sz="1536" b="1" dirty="0">
                <a:solidFill>
                  <a:schemeClr val="dk1"/>
                </a:solidFill>
                <a:latin typeface="Calibri"/>
                <a:ea typeface="Calibri"/>
                <a:cs typeface="Calibri"/>
                <a:sym typeface="Calibri"/>
              </a:rPr>
              <a:t>observed frequency </a:t>
            </a:r>
            <a:r>
              <a:rPr lang="en-US" sz="1536" dirty="0">
                <a:solidFill>
                  <a:schemeClr val="dk1"/>
                </a:solidFill>
                <a:latin typeface="Calibri"/>
                <a:ea typeface="Calibri"/>
                <a:cs typeface="Calibri"/>
                <a:sym typeface="Calibri"/>
              </a:rPr>
              <a:t>are counted and entered into the contingency table, which is shown below.</a:t>
            </a:r>
            <a:endParaRPr dirty="0"/>
          </a:p>
        </p:txBody>
      </p:sp>
      <p:graphicFrame>
        <p:nvGraphicFramePr>
          <p:cNvPr id="506" name="Google Shape;506;p19"/>
          <p:cNvGraphicFramePr/>
          <p:nvPr>
            <p:extLst>
              <p:ext uri="{D42A27DB-BD31-4B8C-83A1-F6EECF244321}">
                <p14:modId xmlns:p14="http://schemas.microsoft.com/office/powerpoint/2010/main" val="2670514842"/>
              </p:ext>
            </p:extLst>
          </p:nvPr>
        </p:nvGraphicFramePr>
        <p:xfrm>
          <a:off x="3975090" y="3368886"/>
          <a:ext cx="4080891" cy="1709880"/>
        </p:xfrm>
        <a:graphic>
          <a:graphicData uri="http://schemas.openxmlformats.org/drawingml/2006/table">
            <a:tbl>
              <a:tblPr firstRow="1" bandRow="1">
                <a:noFill/>
              </a:tblPr>
              <a:tblGrid>
                <a:gridCol w="815664">
                  <a:extLst>
                    <a:ext uri="{9D8B030D-6E8A-4147-A177-3AD203B41FA5}">
                      <a16:colId xmlns:a16="http://schemas.microsoft.com/office/drawing/2014/main" val="20000"/>
                    </a:ext>
                  </a:extLst>
                </a:gridCol>
                <a:gridCol w="936305">
                  <a:extLst>
                    <a:ext uri="{9D8B030D-6E8A-4147-A177-3AD203B41FA5}">
                      <a16:colId xmlns:a16="http://schemas.microsoft.com/office/drawing/2014/main" val="20001"/>
                    </a:ext>
                  </a:extLst>
                </a:gridCol>
                <a:gridCol w="565862">
                  <a:extLst>
                    <a:ext uri="{9D8B030D-6E8A-4147-A177-3AD203B41FA5}">
                      <a16:colId xmlns:a16="http://schemas.microsoft.com/office/drawing/2014/main" val="20002"/>
                    </a:ext>
                  </a:extLst>
                </a:gridCol>
                <a:gridCol w="728415">
                  <a:extLst>
                    <a:ext uri="{9D8B030D-6E8A-4147-A177-3AD203B41FA5}">
                      <a16:colId xmlns:a16="http://schemas.microsoft.com/office/drawing/2014/main" val="20003"/>
                    </a:ext>
                  </a:extLst>
                </a:gridCol>
                <a:gridCol w="1034645">
                  <a:extLst>
                    <a:ext uri="{9D8B030D-6E8A-4147-A177-3AD203B41FA5}">
                      <a16:colId xmlns:a16="http://schemas.microsoft.com/office/drawing/2014/main" val="20004"/>
                    </a:ext>
                  </a:extLst>
                </a:gridCol>
              </a:tblGrid>
              <a:tr h="280852">
                <a:tc rowSpan="5">
                  <a:txBody>
                    <a:bodyPr/>
                    <a:lstStyle/>
                    <a:p>
                      <a:pPr marL="0" marR="0" lvl="0" indent="0" algn="ctr" rtl="0">
                        <a:spcBef>
                          <a:spcPts val="0"/>
                        </a:spcBef>
                        <a:spcAft>
                          <a:spcPts val="0"/>
                        </a:spcAft>
                        <a:buNone/>
                      </a:pPr>
                      <a:r>
                        <a:rPr lang="en-US" sz="1400" dirty="0"/>
                        <a:t>HOBBY</a:t>
                      </a:r>
                      <a:endParaRPr sz="1400" dirty="0">
                        <a:solidFill>
                          <a:schemeClr val="lt1"/>
                        </a:solidFill>
                      </a:endParaRPr>
                    </a:p>
                  </a:txBody>
                  <a:tcPr marL="70219" marR="70219" marT="35109" marB="35109" anchor="ctr"/>
                </a:tc>
                <a:tc gridSpan="4">
                  <a:txBody>
                    <a:bodyPr/>
                    <a:lstStyle/>
                    <a:p>
                      <a:pPr marL="0" marR="0" lvl="0" indent="0" algn="ctr" rtl="0">
                        <a:spcBef>
                          <a:spcPts val="0"/>
                        </a:spcBef>
                        <a:spcAft>
                          <a:spcPts val="0"/>
                        </a:spcAft>
                        <a:buNone/>
                      </a:pPr>
                      <a:r>
                        <a:rPr lang="en-US" sz="1400"/>
                        <a:t>GENDER</a:t>
                      </a:r>
                      <a:endParaRPr sz="1400">
                        <a:solidFill>
                          <a:schemeClr val="lt1"/>
                        </a:solidFill>
                      </a:endParaRPr>
                    </a:p>
                  </a:txBody>
                  <a:tcPr marL="70219" marR="70219" marT="35109" marB="35109"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80852">
                <a:tc vMerge="1">
                  <a:txBody>
                    <a:bodyPr/>
                    <a:lstStyle/>
                    <a:p>
                      <a:endParaRPr lang="en-US"/>
                    </a:p>
                  </a:txBody>
                  <a:tcPr/>
                </a:tc>
                <a:tc>
                  <a:txBody>
                    <a:bodyPr/>
                    <a:lstStyle/>
                    <a:p>
                      <a:pPr marL="0" marR="0" lvl="0" indent="0" algn="ctr" rtl="0">
                        <a:spcBef>
                          <a:spcPts val="0"/>
                        </a:spcBef>
                        <a:spcAft>
                          <a:spcPts val="0"/>
                        </a:spcAft>
                        <a:buNone/>
                      </a:pPr>
                      <a:endParaRPr sz="1400"/>
                    </a:p>
                  </a:txBody>
                  <a:tcPr marL="70219" marR="70219" marT="35109" marB="35109" anchor="ctr"/>
                </a:tc>
                <a:tc>
                  <a:txBody>
                    <a:bodyPr/>
                    <a:lstStyle/>
                    <a:p>
                      <a:pPr marL="0" marR="0" lvl="0" indent="0" algn="ctr" rtl="0">
                        <a:spcBef>
                          <a:spcPts val="0"/>
                        </a:spcBef>
                        <a:spcAft>
                          <a:spcPts val="0"/>
                        </a:spcAft>
                        <a:buNone/>
                      </a:pPr>
                      <a:r>
                        <a:rPr lang="en-US" sz="1400"/>
                        <a:t>Male</a:t>
                      </a:r>
                      <a:endParaRPr sz="1400"/>
                    </a:p>
                  </a:txBody>
                  <a:tcPr marL="70219" marR="70219" marT="35109" marB="35109" anchor="ctr"/>
                </a:tc>
                <a:tc>
                  <a:txBody>
                    <a:bodyPr/>
                    <a:lstStyle/>
                    <a:p>
                      <a:pPr marL="0" marR="0" lvl="0" indent="0" algn="ctr" rtl="0">
                        <a:spcBef>
                          <a:spcPts val="0"/>
                        </a:spcBef>
                        <a:spcAft>
                          <a:spcPts val="0"/>
                        </a:spcAft>
                        <a:buNone/>
                      </a:pPr>
                      <a:r>
                        <a:rPr lang="en-US" sz="1400"/>
                        <a:t>Female</a:t>
                      </a:r>
                      <a:endParaRPr sz="1400"/>
                    </a:p>
                  </a:txBody>
                  <a:tcPr marL="70219" marR="70219" marT="35109" marB="35109" anchor="ctr"/>
                </a:tc>
                <a:tc>
                  <a:txBody>
                    <a:bodyPr/>
                    <a:lstStyle/>
                    <a:p>
                      <a:pPr marL="0" marR="0" lvl="0" indent="0" algn="ctr" rtl="0">
                        <a:spcBef>
                          <a:spcPts val="0"/>
                        </a:spcBef>
                        <a:spcAft>
                          <a:spcPts val="0"/>
                        </a:spcAft>
                        <a:buNone/>
                      </a:pPr>
                      <a:r>
                        <a:rPr lang="en-US" sz="1400"/>
                        <a:t>Total</a:t>
                      </a:r>
                      <a:endParaRPr sz="1400"/>
                    </a:p>
                  </a:txBody>
                  <a:tcPr marL="70219" marR="70219" marT="35109" marB="35109" anchor="ctr"/>
                </a:tc>
                <a:extLst>
                  <a:ext uri="{0D108BD9-81ED-4DB2-BD59-A6C34878D82A}">
                    <a16:rowId xmlns:a16="http://schemas.microsoft.com/office/drawing/2014/main" val="10001"/>
                  </a:ext>
                </a:extLst>
              </a:tr>
              <a:tr h="367660">
                <a:tc vMerge="1">
                  <a:txBody>
                    <a:bodyPr/>
                    <a:lstStyle/>
                    <a:p>
                      <a:endParaRPr lang="en-US"/>
                    </a:p>
                  </a:txBody>
                  <a:tcPr/>
                </a:tc>
                <a:tc>
                  <a:txBody>
                    <a:bodyPr/>
                    <a:lstStyle/>
                    <a:p>
                      <a:pPr marL="0" marR="0" lvl="0" indent="0" algn="ctr" rtl="0">
                        <a:spcBef>
                          <a:spcPts val="0"/>
                        </a:spcBef>
                        <a:spcAft>
                          <a:spcPts val="0"/>
                        </a:spcAft>
                        <a:buNone/>
                      </a:pPr>
                      <a:r>
                        <a:rPr lang="en-US" sz="1400"/>
                        <a:t>Book</a:t>
                      </a: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extLst>
                  <a:ext uri="{0D108BD9-81ED-4DB2-BD59-A6C34878D82A}">
                    <a16:rowId xmlns:a16="http://schemas.microsoft.com/office/drawing/2014/main" val="10002"/>
                  </a:ext>
                </a:extLst>
              </a:tr>
              <a:tr h="491486">
                <a:tc vMerge="1">
                  <a:txBody>
                    <a:bodyPr/>
                    <a:lstStyle/>
                    <a:p>
                      <a:endParaRPr lang="en-US"/>
                    </a:p>
                  </a:txBody>
                  <a:tcPr/>
                </a:tc>
                <a:tc>
                  <a:txBody>
                    <a:bodyPr/>
                    <a:lstStyle/>
                    <a:p>
                      <a:pPr marL="0" marR="0" lvl="0" indent="0" algn="ctr" rtl="0">
                        <a:spcBef>
                          <a:spcPts val="0"/>
                        </a:spcBef>
                        <a:spcAft>
                          <a:spcPts val="0"/>
                        </a:spcAft>
                        <a:buNone/>
                      </a:pPr>
                      <a:r>
                        <a:rPr lang="en-US" sz="1400"/>
                        <a:t>Computer</a:t>
                      </a: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extLst>
                  <a:ext uri="{0D108BD9-81ED-4DB2-BD59-A6C34878D82A}">
                    <a16:rowId xmlns:a16="http://schemas.microsoft.com/office/drawing/2014/main" val="10003"/>
                  </a:ext>
                </a:extLst>
              </a:tr>
              <a:tr h="280852">
                <a:tc vMerge="1">
                  <a:txBody>
                    <a:bodyPr/>
                    <a:lstStyle/>
                    <a:p>
                      <a:endParaRPr lang="en-US"/>
                    </a:p>
                  </a:txBody>
                  <a:tcPr/>
                </a:tc>
                <a:tc>
                  <a:txBody>
                    <a:bodyPr/>
                    <a:lstStyle/>
                    <a:p>
                      <a:pPr marL="0" marR="0" lvl="0" indent="0" algn="ctr" rtl="0">
                        <a:spcBef>
                          <a:spcPts val="0"/>
                        </a:spcBef>
                        <a:spcAft>
                          <a:spcPts val="0"/>
                        </a:spcAft>
                        <a:buNone/>
                      </a:pPr>
                      <a:r>
                        <a:rPr lang="en-US" sz="1400"/>
                        <a:t>Total</a:t>
                      </a: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a:p>
                  </a:txBody>
                  <a:tcPr marL="70219" marR="70219" marT="35109" marB="35109" anchor="ctr"/>
                </a:tc>
                <a:tc>
                  <a:txBody>
                    <a:bodyPr/>
                    <a:lstStyle/>
                    <a:p>
                      <a:pPr marL="0" marR="0" lvl="0" indent="0" algn="l" rtl="0">
                        <a:spcBef>
                          <a:spcPts val="0"/>
                        </a:spcBef>
                        <a:spcAft>
                          <a:spcPts val="0"/>
                        </a:spcAft>
                        <a:buNone/>
                      </a:pPr>
                      <a:endParaRPr sz="1400" dirty="0"/>
                    </a:p>
                  </a:txBody>
                  <a:tcPr marL="70219" marR="70219" marT="35109" marB="35109" anchor="ctr"/>
                </a:tc>
                <a:extLst>
                  <a:ext uri="{0D108BD9-81ED-4DB2-BD59-A6C34878D82A}">
                    <a16:rowId xmlns:a16="http://schemas.microsoft.com/office/drawing/2014/main" val="10004"/>
                  </a:ext>
                </a:extLst>
              </a:tr>
            </a:tbl>
          </a:graphicData>
        </a:graphic>
      </p:graphicFrame>
      <p:sp>
        <p:nvSpPr>
          <p:cNvPr id="507" name="Google Shape;507;p19"/>
          <p:cNvSpPr/>
          <p:nvPr/>
        </p:nvSpPr>
        <p:spPr>
          <a:xfrm>
            <a:off x="812209" y="2054474"/>
            <a:ext cx="7394241" cy="402711"/>
          </a:xfrm>
          <a:prstGeom prst="rect">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noAutofit/>
          </a:bodyPr>
          <a:lstStyle/>
          <a:p>
            <a:pPr algn="ctr">
              <a:buClr>
                <a:schemeClr val="lt1"/>
              </a:buClr>
              <a:buSzPts val="2000"/>
            </a:pPr>
            <a:r>
              <a:rPr lang="en-US" sz="1536" b="1">
                <a:solidFill>
                  <a:schemeClr val="lt1"/>
                </a:solidFill>
                <a:latin typeface="Calibri"/>
                <a:ea typeface="Calibri"/>
                <a:cs typeface="Calibri"/>
                <a:sym typeface="Calibri"/>
              </a:rPr>
              <a:t>Example : Survey on Gender versus Hobby.</a:t>
            </a:r>
            <a:endParaRPr sz="1536" b="1">
              <a:solidFill>
                <a:schemeClr val="lt1"/>
              </a:solidFill>
              <a:latin typeface="Calibri"/>
              <a:ea typeface="Calibri"/>
              <a:cs typeface="Calibri"/>
              <a:sym typeface="Calibri"/>
            </a:endParaRPr>
          </a:p>
        </p:txBody>
      </p:sp>
      <p:pic>
        <p:nvPicPr>
          <p:cNvPr id="508" name="Google Shape;508;p19"/>
          <p:cNvPicPr preferRelativeResize="0"/>
          <p:nvPr/>
        </p:nvPicPr>
        <p:blipFill rotWithShape="1">
          <a:blip r:embed="rId3">
            <a:alphaModFix/>
          </a:blip>
          <a:srcRect b="23522"/>
          <a:stretch/>
        </p:blipFill>
        <p:spPr>
          <a:xfrm>
            <a:off x="905946" y="3113590"/>
            <a:ext cx="2191783" cy="2203827"/>
          </a:xfrm>
          <a:prstGeom prst="rect">
            <a:avLst/>
          </a:prstGeom>
          <a:noFill/>
          <a:ln>
            <a:noFill/>
          </a:ln>
          <a:effectLst>
            <a:outerShdw dist="35921" dir="2700000" algn="ctr" rotWithShape="0">
              <a:schemeClr val="lt2"/>
            </a:outerShdw>
          </a:effectLst>
        </p:spPr>
      </p:pic>
      <p:sp>
        <p:nvSpPr>
          <p:cNvPr id="509" name="Google Shape;509;p19"/>
          <p:cNvSpPr/>
          <p:nvPr/>
        </p:nvSpPr>
        <p:spPr>
          <a:xfrm>
            <a:off x="3192737" y="4003465"/>
            <a:ext cx="692081" cy="330996"/>
          </a:xfrm>
          <a:prstGeom prst="rightArrow">
            <a:avLst>
              <a:gd name="adj1" fmla="val 50000"/>
              <a:gd name="adj2" fmla="val 50000"/>
            </a:avLst>
          </a:prstGeom>
          <a:solidFill>
            <a:schemeClr val="accent2"/>
          </a:solidFill>
          <a:ln>
            <a:noFill/>
          </a:ln>
          <a:effectLst>
            <a:outerShdw blurRad="50800" dist="38100" dir="5400000" algn="t" rotWithShape="0">
              <a:srgbClr val="000000">
                <a:alpha val="40000"/>
              </a:srgbClr>
            </a:outerShdw>
          </a:effectLst>
        </p:spPr>
        <p:txBody>
          <a:bodyPr spcFirstLastPara="1" wrap="square" lIns="70200" tIns="35090" rIns="70200" bIns="35090" anchor="ctr" anchorCtr="0">
            <a:noAutofit/>
          </a:bodyPr>
          <a:lstStyle/>
          <a:p>
            <a:pPr algn="ctr"/>
            <a:endParaRPr sz="1382">
              <a:solidFill>
                <a:schemeClr val="lt1"/>
              </a:solidFill>
              <a:latin typeface="Calibri"/>
              <a:ea typeface="Calibri"/>
              <a:cs typeface="Calibri"/>
              <a:sym typeface="Calibri"/>
            </a:endParaRPr>
          </a:p>
        </p:txBody>
      </p:sp>
      <p:sp>
        <p:nvSpPr>
          <p:cNvPr id="2" name="Date Placeholder 1">
            <a:extLst>
              <a:ext uri="{FF2B5EF4-FFF2-40B4-BE49-F238E27FC236}">
                <a16:creationId xmlns:a16="http://schemas.microsoft.com/office/drawing/2014/main" id="{29C6163F-EE99-A7A9-E78A-BC8A9445F2F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FE28F6A7-92B4-7D12-2574-99A3F38A5E2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9286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Effect transition="in" filter="fade">
                                      <p:cBhvr>
                                        <p:cTn id="7" dur="500"/>
                                        <p:tgtEl>
                                          <p:spTgt spid="509"/>
                                        </p:tgtEl>
                                      </p:cBhvr>
                                    </p:animEffect>
                                  </p:childTnLst>
                                </p:cTn>
                              </p:par>
                              <p:par>
                                <p:cTn id="8" presetID="10" presetClass="entr" presetSubtype="0" fill="hold" nodeType="withEffect">
                                  <p:stCondLst>
                                    <p:cond delay="0"/>
                                  </p:stCondLst>
                                  <p:childTnLst>
                                    <p:set>
                                      <p:cBhvr>
                                        <p:cTn id="9" dur="1" fill="hold">
                                          <p:stCondLst>
                                            <p:cond delay="0"/>
                                          </p:stCondLst>
                                        </p:cTn>
                                        <p:tgtEl>
                                          <p:spTgt spid="506"/>
                                        </p:tgtEl>
                                        <p:attrNameLst>
                                          <p:attrName>style.visibility</p:attrName>
                                        </p:attrNameLst>
                                      </p:cBhvr>
                                      <p:to>
                                        <p:strVal val="visible"/>
                                      </p:to>
                                    </p:set>
                                    <p:animEffect transition="in" filter="fade">
                                      <p:cBhvr>
                                        <p:cTn id="10" dur="50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972159"/>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972159"/>
              </a:xfrm>
              <a:blipFill rotWithShape="1">
                <a:blip r:embed="rId2"/>
                <a:stretch>
                  <a:fillRect b="-32075"/>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
        <p:nvSpPr>
          <p:cNvPr id="5" name="Content Placeholder 4"/>
          <p:cNvSpPr>
            <a:spLocks noGrp="1"/>
          </p:cNvSpPr>
          <p:nvPr>
            <p:ph idx="1"/>
          </p:nvPr>
        </p:nvSpPr>
        <p:spPr>
          <a:xfrm>
            <a:off x="177800" y="1513992"/>
            <a:ext cx="9183688" cy="4732020"/>
          </a:xfrm>
        </p:spPr>
        <p:txBody>
          <a:bodyPr>
            <a:normAutofit/>
          </a:bodyPr>
          <a:lstStyle/>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Example 7.3: Survey on Gender versus Hobby.</a:t>
            </a:r>
            <a:endParaRPr lang="en-US" sz="2000" b="1" dirty="0">
              <a:solidFill>
                <a:srgbClr val="0B5ED7"/>
              </a:solidFill>
            </a:endParaRPr>
          </a:p>
          <a:p>
            <a:pPr algn="just"/>
            <a:r>
              <a:rPr lang="en-US" sz="2000" dirty="0">
                <a:solidFill>
                  <a:srgbClr val="0B5ED7"/>
                </a:solidFill>
                <a:latin typeface="Times New Roman" panose="02020603050405020304" pitchFamily="18" charset="0"/>
                <a:cs typeface="Times New Roman" panose="02020603050405020304" pitchFamily="18" charset="0"/>
              </a:rPr>
              <a:t>From the survey table, the </a:t>
            </a:r>
            <a:r>
              <a:rPr lang="en-US" sz="2000" dirty="0">
                <a:latin typeface="Times New Roman" panose="02020603050405020304" pitchFamily="18" charset="0"/>
                <a:cs typeface="Times New Roman" panose="02020603050405020304" pitchFamily="18" charset="0"/>
              </a:rPr>
              <a:t>observed frequency </a:t>
            </a:r>
            <a:r>
              <a:rPr lang="en-US" sz="2000" dirty="0">
                <a:solidFill>
                  <a:srgbClr val="0B5ED7"/>
                </a:solidFill>
                <a:latin typeface="Times New Roman" panose="02020603050405020304" pitchFamily="18" charset="0"/>
                <a:cs typeface="Times New Roman" panose="02020603050405020304" pitchFamily="18" charset="0"/>
              </a:rPr>
              <a:t>are counted and entered into the contingency table, which is shown below.</a:t>
            </a:r>
          </a:p>
          <a:p>
            <a:pPr algn="ctr"/>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719699" y="2938889"/>
              <a:ext cx="6061957" cy="2508865"/>
            </p:xfrm>
            <a:graphic>
              <a:graphicData uri="http://schemas.openxmlformats.org/drawingml/2006/table">
                <a:tbl>
                  <a:tblPr firstRow="1" bandRow="1">
                    <a:tableStyleId>{2D5ABB26-0587-4C30-8999-92F81FD0307C}</a:tableStyleId>
                  </a:tblPr>
                  <a:tblGrid>
                    <a:gridCol w="448201">
                      <a:extLst>
                        <a:ext uri="{9D8B030D-6E8A-4147-A177-3AD203B41FA5}">
                          <a16:colId xmlns:a16="http://schemas.microsoft.com/office/drawing/2014/main" val="20000"/>
                        </a:ext>
                      </a:extLst>
                    </a:gridCol>
                    <a:gridCol w="1513019">
                      <a:extLst>
                        <a:ext uri="{9D8B030D-6E8A-4147-A177-3AD203B41FA5}">
                          <a16:colId xmlns:a16="http://schemas.microsoft.com/office/drawing/2014/main" val="20001"/>
                        </a:ext>
                      </a:extLst>
                    </a:gridCol>
                    <a:gridCol w="1150942">
                      <a:extLst>
                        <a:ext uri="{9D8B030D-6E8A-4147-A177-3AD203B41FA5}">
                          <a16:colId xmlns:a16="http://schemas.microsoft.com/office/drawing/2014/main" val="20002"/>
                        </a:ext>
                      </a:extLst>
                    </a:gridCol>
                    <a:gridCol w="1356127">
                      <a:extLst>
                        <a:ext uri="{9D8B030D-6E8A-4147-A177-3AD203B41FA5}">
                          <a16:colId xmlns:a16="http://schemas.microsoft.com/office/drawing/2014/main" val="20003"/>
                        </a:ext>
                      </a:extLst>
                    </a:gridCol>
                    <a:gridCol w="1593668">
                      <a:extLst>
                        <a:ext uri="{9D8B030D-6E8A-4147-A177-3AD203B41FA5}">
                          <a16:colId xmlns:a16="http://schemas.microsoft.com/office/drawing/2014/main" val="20004"/>
                        </a:ext>
                      </a:extLst>
                    </a:gridCol>
                  </a:tblGrid>
                  <a:tr h="451227">
                    <a:tc rowSpan="5">
                      <a:txBody>
                        <a:bodyPr/>
                        <a:lstStyle/>
                        <a:p>
                          <a:pPr algn="ctr"/>
                          <a:r>
                            <a:rPr lang="en-US" dirty="0">
                              <a:solidFill>
                                <a:schemeClr val="bg1"/>
                              </a:solidFill>
                            </a:rPr>
                            <a:t>HOBBY</a:t>
                          </a:r>
                        </a:p>
                      </a:txBody>
                      <a:tcPr vert="vert270" anchor="ctr">
                        <a:solidFill>
                          <a:schemeClr val="tx1"/>
                        </a:solidFill>
                      </a:tcPr>
                    </a:tc>
                    <a:tc gridSpan="4">
                      <a:txBody>
                        <a:bodyPr/>
                        <a:lstStyle/>
                        <a:p>
                          <a:pPr algn="ctr"/>
                          <a:r>
                            <a:rPr lang="en-US" dirty="0">
                              <a:solidFill>
                                <a:schemeClr val="bg1"/>
                              </a:solidFill>
                            </a:rPr>
                            <a:t>GENDER</a:t>
                          </a:r>
                        </a:p>
                      </a:txBody>
                      <a:tcPr anchor="ctr">
                        <a:solidFill>
                          <a:schemeClr val="tx1"/>
                        </a:solid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377406">
                    <a:tc vMerge="1">
                      <a:txBody>
                        <a:bodyPr/>
                        <a:lstStyle/>
                        <a:p>
                          <a:endParaRPr lang="en-US" dirty="0"/>
                        </a:p>
                      </a:txBody>
                      <a:tcPr/>
                    </a:tc>
                    <a:tc>
                      <a:txBody>
                        <a:bodyPr/>
                        <a:lstStyle/>
                        <a:p>
                          <a:pPr algn="ctr"/>
                          <a:endParaRPr lang="en-US" dirty="0"/>
                        </a:p>
                      </a:txBody>
                      <a:tcPr anchor="ctr"/>
                    </a:tc>
                    <a:tc>
                      <a:txBody>
                        <a:bodyPr/>
                        <a:lstStyle/>
                        <a:p>
                          <a:pPr algn="ctr"/>
                          <a:r>
                            <a:rPr lang="en-US" dirty="0"/>
                            <a:t>Male</a:t>
                          </a:r>
                        </a:p>
                      </a:txBody>
                      <a:tcPr anchor="ctr">
                        <a:lnB w="12700" cap="flat" cmpd="sng" algn="ctr">
                          <a:solidFill>
                            <a:schemeClr val="tx1"/>
                          </a:solidFill>
                          <a:prstDash val="solid"/>
                          <a:round/>
                          <a:headEnd type="none" w="med" len="med"/>
                          <a:tailEnd type="none" w="med" len="med"/>
                        </a:lnB>
                      </a:tcPr>
                    </a:tc>
                    <a:tc>
                      <a:txBody>
                        <a:bodyPr/>
                        <a:lstStyle/>
                        <a:p>
                          <a:pPr algn="ctr"/>
                          <a:r>
                            <a:rPr lang="en-US" dirty="0"/>
                            <a:t>Female</a:t>
                          </a:r>
                        </a:p>
                      </a:txBody>
                      <a:tcPr anchor="ctr">
                        <a:lnB w="12700" cap="flat" cmpd="sng" algn="ctr">
                          <a:solidFill>
                            <a:schemeClr val="tx1"/>
                          </a:solidFill>
                          <a:prstDash val="solid"/>
                          <a:round/>
                          <a:headEnd type="none" w="med" len="med"/>
                          <a:tailEnd type="none" w="med" len="med"/>
                        </a:lnB>
                      </a:tcPr>
                    </a:tc>
                    <a:tc>
                      <a:txBody>
                        <a:bodyPr/>
                        <a:lstStyle/>
                        <a:p>
                          <a:pPr algn="ctr"/>
                          <a:r>
                            <a:rPr lang="en-US" dirty="0"/>
                            <a:t>Total</a:t>
                          </a:r>
                        </a:p>
                      </a:txBody>
                      <a:tcPr anchor="ct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651413">
                    <a:tc vMerge="1">
                      <a:txBody>
                        <a:bodyPr/>
                        <a:lstStyle/>
                        <a:p>
                          <a:endParaRPr lang="en-US" dirty="0"/>
                        </a:p>
                      </a:txBody>
                      <a:tcPr/>
                    </a:tc>
                    <a:tc>
                      <a:txBody>
                        <a:bodyPr/>
                        <a:lstStyle/>
                        <a:p>
                          <a:pPr algn="ctr"/>
                          <a:r>
                            <a:rPr lang="en-US" dirty="0"/>
                            <a:t>Book</a:t>
                          </a:r>
                        </a:p>
                      </a:txBody>
                      <a:tcPr anchor="ctr">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250</m:t>
                                </m:r>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200</m:t>
                                </m:r>
                              </m:oMath>
                            </m:oMathPara>
                          </a14:m>
                          <a:endParaRPr lang="en-US" dirty="0"/>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450</m:t>
                                </m:r>
                              </m:oMath>
                            </m:oMathPara>
                          </a14:m>
                          <a:endParaRPr lang="en-US" dirty="0"/>
                        </a:p>
                      </a:txBody>
                      <a:tcPr anchor="ctr">
                        <a:lnT w="127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02"/>
                      </a:ext>
                    </a:extLst>
                  </a:tr>
                  <a:tr h="651413">
                    <a:tc vMerge="1">
                      <a:txBody>
                        <a:bodyPr/>
                        <a:lstStyle/>
                        <a:p>
                          <a:endParaRPr lang="en-US" dirty="0"/>
                        </a:p>
                      </a:txBody>
                      <a:tcPr/>
                    </a:tc>
                    <a:tc>
                      <a:txBody>
                        <a:bodyPr/>
                        <a:lstStyle/>
                        <a:p>
                          <a:pPr algn="ctr"/>
                          <a:r>
                            <a:rPr lang="en-US" dirty="0"/>
                            <a:t>Computer</a:t>
                          </a:r>
                        </a:p>
                      </a:txBody>
                      <a:tcPr anchor="ctr">
                        <a:lnR w="12700" cap="flat" cmpd="sng" algn="ctr">
                          <a:solidFill>
                            <a:schemeClr val="tx1"/>
                          </a:solidFill>
                          <a:prstDash val="solid"/>
                          <a:round/>
                          <a:headEnd type="none" w="med" len="med"/>
                          <a:tailEnd type="none" w="med" len="med"/>
                        </a:lnR>
                        <a:lnB>
                          <a:noFill/>
                        </a:lnB>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50</m:t>
                                </m:r>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1000</m:t>
                                </m:r>
                              </m:oMath>
                            </m:oMathPara>
                          </a14:m>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1050</m:t>
                                </m:r>
                              </m:oMath>
                            </m:oMathPara>
                          </a14:m>
                          <a:endParaRPr lang="en-US" dirty="0"/>
                        </a:p>
                      </a:txBody>
                      <a:tcPr anchor="ctr">
                        <a:solidFill>
                          <a:schemeClr val="bg1">
                            <a:lumMod val="75000"/>
                          </a:schemeClr>
                        </a:solidFill>
                      </a:tcPr>
                    </a:tc>
                    <a:extLst>
                      <a:ext uri="{0D108BD9-81ED-4DB2-BD59-A6C34878D82A}">
                        <a16:rowId xmlns:a16="http://schemas.microsoft.com/office/drawing/2014/main" val="10003"/>
                      </a:ext>
                    </a:extLst>
                  </a:tr>
                  <a:tr h="377406">
                    <a:tc vMerge="1">
                      <a:txBody>
                        <a:bodyPr/>
                        <a:lstStyle/>
                        <a:p>
                          <a:endParaRPr lang="en-US" dirty="0"/>
                        </a:p>
                      </a:txBody>
                      <a:tcPr/>
                    </a:tc>
                    <a:tc>
                      <a:txBody>
                        <a:bodyPr/>
                        <a:lstStyle/>
                        <a:p>
                          <a:pPr algn="ctr"/>
                          <a:r>
                            <a:rPr lang="en-US" dirty="0"/>
                            <a:t>Total</a:t>
                          </a:r>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300</m:t>
                                </m:r>
                              </m:oMath>
                            </m:oMathPara>
                          </a14:m>
                          <a:endParaRPr lang="en-US" dirty="0"/>
                        </a:p>
                      </a:txBody>
                      <a:tcPr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1200</m:t>
                                </m:r>
                              </m:oMath>
                            </m:oMathPara>
                          </a14:m>
                          <a:endParaRPr lang="en-US" dirty="0"/>
                        </a:p>
                      </a:txBody>
                      <a:tcPr anchor="ct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𝟏𝟓𝟎𝟎</m:t>
                                </m:r>
                              </m:oMath>
                            </m:oMathPara>
                          </a14:m>
                          <a:endParaRPr lang="en-US" b="1" dirty="0"/>
                        </a:p>
                      </a:txBody>
                      <a:tcPr anchor="ctr">
                        <a:solidFill>
                          <a:schemeClr val="bg1">
                            <a:lumMod val="5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675812937"/>
                  </p:ext>
                </p:extLst>
              </p:nvPr>
            </p:nvGraphicFramePr>
            <p:xfrm>
              <a:off x="1719699" y="2938889"/>
              <a:ext cx="6061957" cy="2508865"/>
            </p:xfrm>
            <a:graphic>
              <a:graphicData uri="http://schemas.openxmlformats.org/drawingml/2006/table">
                <a:tbl>
                  <a:tblPr firstRow="1" bandRow="1">
                    <a:tableStyleId>{2D5ABB26-0587-4C30-8999-92F81FD0307C}</a:tableStyleId>
                  </a:tblPr>
                  <a:tblGrid>
                    <a:gridCol w="448201"/>
                    <a:gridCol w="1513019"/>
                    <a:gridCol w="1150942"/>
                    <a:gridCol w="1356127"/>
                    <a:gridCol w="1593668"/>
                  </a:tblGrid>
                  <a:tr h="451227">
                    <a:tc rowSpan="5">
                      <a:txBody>
                        <a:bodyPr/>
                        <a:lstStyle/>
                        <a:p>
                          <a:pPr algn="ctr"/>
                          <a:r>
                            <a:rPr lang="en-US" dirty="0" smtClean="0">
                              <a:solidFill>
                                <a:schemeClr val="bg1"/>
                              </a:solidFill>
                            </a:rPr>
                            <a:t>HOBBY</a:t>
                          </a:r>
                          <a:endParaRPr lang="en-US" dirty="0">
                            <a:solidFill>
                              <a:schemeClr val="bg1"/>
                            </a:solidFill>
                          </a:endParaRPr>
                        </a:p>
                      </a:txBody>
                      <a:tcPr vert="vert270" anchor="ctr">
                        <a:solidFill>
                          <a:schemeClr val="tx1"/>
                        </a:solidFill>
                      </a:tcPr>
                    </a:tc>
                    <a:tc gridSpan="4">
                      <a:txBody>
                        <a:bodyPr/>
                        <a:lstStyle/>
                        <a:p>
                          <a:pPr algn="ctr"/>
                          <a:r>
                            <a:rPr lang="en-US" dirty="0" smtClean="0">
                              <a:solidFill>
                                <a:schemeClr val="bg1"/>
                              </a:solidFill>
                            </a:rPr>
                            <a:t>GENDER</a:t>
                          </a:r>
                          <a:endParaRPr lang="en-US" dirty="0">
                            <a:solidFill>
                              <a:schemeClr val="bg1"/>
                            </a:solidFill>
                          </a:endParaRPr>
                        </a:p>
                      </a:txBody>
                      <a:tcPr anchor="ctr">
                        <a:solidFill>
                          <a:schemeClr val="tx1"/>
                        </a:solid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r>
                  <a:tr h="377406">
                    <a:tc vMerge="1">
                      <a:txBody>
                        <a:bodyPr/>
                        <a:lstStyle/>
                        <a:p>
                          <a:endParaRPr lang="en-US" dirty="0"/>
                        </a:p>
                      </a:txBody>
                      <a:tcPr/>
                    </a:tc>
                    <a:tc>
                      <a:txBody>
                        <a:bodyPr/>
                        <a:lstStyle/>
                        <a:p>
                          <a:pPr algn="ctr"/>
                          <a:endParaRPr lang="en-US" dirty="0"/>
                        </a:p>
                      </a:txBody>
                      <a:tcPr anchor="ctr"/>
                    </a:tc>
                    <a:tc>
                      <a:txBody>
                        <a:bodyPr/>
                        <a:lstStyle/>
                        <a:p>
                          <a:pPr algn="ctr"/>
                          <a:r>
                            <a:rPr lang="en-US" dirty="0" smtClean="0"/>
                            <a:t>Male</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Female</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Total</a:t>
                          </a:r>
                          <a:endParaRPr lang="en-US" dirty="0"/>
                        </a:p>
                      </a:txBody>
                      <a:tcPr anchor="ctr">
                        <a:lnB w="12700" cap="flat" cmpd="sng" algn="ctr">
                          <a:solidFill>
                            <a:schemeClr val="tx1"/>
                          </a:solidFill>
                          <a:prstDash val="solid"/>
                          <a:round/>
                          <a:headEnd type="none" w="med" len="med"/>
                          <a:tailEnd type="none" w="med" len="med"/>
                        </a:lnB>
                        <a:solidFill>
                          <a:schemeClr val="bg1">
                            <a:lumMod val="75000"/>
                          </a:schemeClr>
                        </a:solidFill>
                      </a:tcPr>
                    </a:tc>
                  </a:tr>
                  <a:tr h="651413">
                    <a:tc vMerge="1">
                      <a:txBody>
                        <a:bodyPr/>
                        <a:lstStyle/>
                        <a:p>
                          <a:endParaRPr lang="en-US" dirty="0"/>
                        </a:p>
                      </a:txBody>
                      <a:tcPr/>
                    </a:tc>
                    <a:tc>
                      <a:txBody>
                        <a:bodyPr/>
                        <a:lstStyle/>
                        <a:p>
                          <a:pPr algn="ctr"/>
                          <a:r>
                            <a:rPr lang="en-US" dirty="0" smtClean="0"/>
                            <a:t>Book</a:t>
                          </a:r>
                          <a:endParaRPr lang="en-US" dirty="0"/>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3"/>
                          <a:stretch>
                            <a:fillRect l="-170370" t="-127103" r="-256085" b="-1719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rotWithShape="1">
                          <a:blip r:embed="rId3"/>
                          <a:stretch>
                            <a:fillRect l="-230180" t="-127103" r="-118018" b="-1719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rotWithShape="1">
                          <a:blip r:embed="rId3"/>
                          <a:stretch>
                            <a:fillRect l="-279771" t="-127103" b="-171963"/>
                          </a:stretch>
                        </a:blipFill>
                      </a:tcPr>
                    </a:tc>
                  </a:tr>
                  <a:tr h="651413">
                    <a:tc vMerge="1">
                      <a:txBody>
                        <a:bodyPr/>
                        <a:lstStyle/>
                        <a:p>
                          <a:endParaRPr lang="en-US" dirty="0"/>
                        </a:p>
                      </a:txBody>
                      <a:tcPr/>
                    </a:tc>
                    <a:tc>
                      <a:txBody>
                        <a:bodyPr/>
                        <a:lstStyle/>
                        <a:p>
                          <a:pPr algn="ctr"/>
                          <a:r>
                            <a:rPr lang="en-US" dirty="0" smtClean="0"/>
                            <a:t>Computer</a:t>
                          </a:r>
                          <a:endParaRPr lang="en-US" dirty="0"/>
                        </a:p>
                      </a:txBody>
                      <a:tcPr anchor="ctr">
                        <a:lnR w="12700" cap="flat" cmpd="sng" algn="ctr">
                          <a:solidFill>
                            <a:schemeClr val="tx1"/>
                          </a:solidFill>
                          <a:prstDash val="solid"/>
                          <a:round/>
                          <a:headEnd type="none" w="med" len="med"/>
                          <a:tailEnd type="none" w="med" len="med"/>
                        </a:lnR>
                        <a:lnB>
                          <a:noFill/>
                        </a:lnB>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3"/>
                          <a:stretch>
                            <a:fillRect l="-170370" t="-227103" r="-256085" b="-71963"/>
                          </a:stretch>
                        </a:blipFill>
                      </a:tcPr>
                    </a:tc>
                    <a:tc>
                      <a:txBody>
                        <a:bodyPr/>
                        <a:lstStyle/>
                        <a:p>
                          <a:endParaRPr lang="en-US"/>
                        </a:p>
                      </a:txBody>
                      <a:tcPr anchor="ctr">
                        <a:blipFill rotWithShape="1">
                          <a:blip r:embed="rId3"/>
                          <a:stretch>
                            <a:fillRect l="-230180" t="-227103" r="-118018" b="-71963"/>
                          </a:stretch>
                        </a:blipFill>
                      </a:tcPr>
                    </a:tc>
                    <a:tc>
                      <a:txBody>
                        <a:bodyPr/>
                        <a:lstStyle/>
                        <a:p>
                          <a:endParaRPr lang="en-US"/>
                        </a:p>
                      </a:txBody>
                      <a:tcPr anchor="ctr">
                        <a:blipFill rotWithShape="1">
                          <a:blip r:embed="rId3"/>
                          <a:stretch>
                            <a:fillRect l="-279771" t="-227103" b="-71963"/>
                          </a:stretch>
                        </a:blipFill>
                      </a:tcPr>
                    </a:tc>
                  </a:tr>
                  <a:tr h="377406">
                    <a:tc vMerge="1">
                      <a:txBody>
                        <a:bodyPr/>
                        <a:lstStyle/>
                        <a:p>
                          <a:endParaRPr lang="en-US" dirty="0"/>
                        </a:p>
                      </a:txBody>
                      <a:tcPr/>
                    </a:tc>
                    <a:tc>
                      <a:txBody>
                        <a:bodyPr/>
                        <a:lstStyle/>
                        <a:p>
                          <a:pPr algn="ctr"/>
                          <a:r>
                            <a:rPr lang="en-US" dirty="0" smtClean="0"/>
                            <a:t>Total</a:t>
                          </a:r>
                          <a:endParaRPr lang="en-US" dirty="0"/>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3"/>
                          <a:stretch>
                            <a:fillRect l="-170370" t="-564516" r="-256085" b="-24194"/>
                          </a:stretch>
                        </a:blipFill>
                      </a:tcPr>
                    </a:tc>
                    <a:tc>
                      <a:txBody>
                        <a:bodyPr/>
                        <a:lstStyle/>
                        <a:p>
                          <a:endParaRPr lang="en-US"/>
                        </a:p>
                      </a:txBody>
                      <a:tcPr anchor="ctr">
                        <a:blipFill rotWithShape="1">
                          <a:blip r:embed="rId3"/>
                          <a:stretch>
                            <a:fillRect l="-230180" t="-564516" r="-118018" b="-24194"/>
                          </a:stretch>
                        </a:blipFill>
                      </a:tcPr>
                    </a:tc>
                    <a:tc>
                      <a:txBody>
                        <a:bodyPr/>
                        <a:lstStyle/>
                        <a:p>
                          <a:endParaRPr lang="en-US"/>
                        </a:p>
                      </a:txBody>
                      <a:tcPr anchor="ctr">
                        <a:blipFill rotWithShape="1">
                          <a:blip r:embed="rId3"/>
                          <a:stretch>
                            <a:fillRect l="-279771" t="-564516" b="-24194"/>
                          </a:stretch>
                        </a:blipFill>
                      </a:tcPr>
                    </a:tc>
                  </a:tr>
                </a:tbl>
              </a:graphicData>
            </a:graphic>
          </p:graphicFrame>
        </mc:Fallback>
      </mc:AlternateContent>
      <p:sp>
        <p:nvSpPr>
          <p:cNvPr id="4" name="Date Placeholder 3">
            <a:extLst>
              <a:ext uri="{FF2B5EF4-FFF2-40B4-BE49-F238E27FC236}">
                <a16:creationId xmlns:a16="http://schemas.microsoft.com/office/drawing/2014/main" id="{3FA48976-291C-4949-98E7-1202CF107138}"/>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7" name="Footer Placeholder 6">
            <a:extLst>
              <a:ext uri="{FF2B5EF4-FFF2-40B4-BE49-F238E27FC236}">
                <a16:creationId xmlns:a16="http://schemas.microsoft.com/office/drawing/2014/main" id="{BDD9BAFF-8A77-8464-0BA2-950E2AD801A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573121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1143000"/>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1143000"/>
              </a:xfrm>
              <a:blipFill rotWithShape="1">
                <a:blip r:embed="rId2"/>
                <a:stretch>
                  <a:fillRect b="-27273"/>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
        <p:nvSpPr>
          <p:cNvPr id="5" name="Content Placeholder 4"/>
          <p:cNvSpPr>
            <a:spLocks noGrp="1"/>
          </p:cNvSpPr>
          <p:nvPr>
            <p:ph idx="1"/>
          </p:nvPr>
        </p:nvSpPr>
        <p:spPr>
          <a:xfrm>
            <a:off x="177800" y="1513992"/>
            <a:ext cx="9183688" cy="4732020"/>
          </a:xfrm>
        </p:spPr>
        <p:txBody>
          <a:bodyPr>
            <a:normAutofit/>
          </a:bodyPr>
          <a:lstStyle/>
          <a:p>
            <a:pPr marL="0" indent="0" algn="just">
              <a:buNone/>
            </a:pPr>
            <a:r>
              <a:rPr lang="en-US" sz="2000" b="1" dirty="0">
                <a:solidFill>
                  <a:srgbClr val="0B5ED7"/>
                </a:solidFill>
                <a:latin typeface="Times New Roman" panose="02020603050405020304" pitchFamily="18" charset="0"/>
                <a:cs typeface="Times New Roman" panose="02020603050405020304" pitchFamily="18" charset="0"/>
              </a:rPr>
              <a:t>Example 3: Survey on Gender versus Hobby.</a:t>
            </a:r>
            <a:endParaRPr lang="en-US" sz="2000" b="1" dirty="0">
              <a:solidFill>
                <a:srgbClr val="0B5ED7"/>
              </a:solidFill>
            </a:endParaRPr>
          </a:p>
          <a:p>
            <a:pPr algn="just"/>
            <a:r>
              <a:rPr lang="en-US" sz="2000" dirty="0">
                <a:solidFill>
                  <a:srgbClr val="0B5ED7"/>
                </a:solidFill>
                <a:latin typeface="Times New Roman" panose="02020603050405020304" pitchFamily="18" charset="0"/>
                <a:cs typeface="Times New Roman" panose="02020603050405020304" pitchFamily="18" charset="0"/>
              </a:rPr>
              <a:t>From the survey table, the </a:t>
            </a:r>
            <a:r>
              <a:rPr lang="en-US" sz="2000" dirty="0">
                <a:solidFill>
                  <a:srgbClr val="FF0000"/>
                </a:solidFill>
                <a:latin typeface="Times New Roman" panose="02020603050405020304" pitchFamily="18" charset="0"/>
                <a:cs typeface="Times New Roman" panose="02020603050405020304" pitchFamily="18" charset="0"/>
              </a:rPr>
              <a:t>expected frequency </a:t>
            </a:r>
            <a:r>
              <a:rPr lang="en-US" sz="2000" dirty="0">
                <a:solidFill>
                  <a:srgbClr val="0B5ED7"/>
                </a:solidFill>
                <a:latin typeface="Times New Roman" panose="02020603050405020304" pitchFamily="18" charset="0"/>
                <a:cs typeface="Times New Roman" panose="02020603050405020304" pitchFamily="18" charset="0"/>
              </a:rPr>
              <a:t>are counted and entered into the contingency table, which is shown below.</a:t>
            </a:r>
          </a:p>
          <a:p>
            <a:pPr algn="ctr"/>
            <a:endParaRPr lang="en-IN"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638056" y="2889904"/>
              <a:ext cx="6061957" cy="2508865"/>
            </p:xfrm>
            <a:graphic>
              <a:graphicData uri="http://schemas.openxmlformats.org/drawingml/2006/table">
                <a:tbl>
                  <a:tblPr firstRow="1" bandRow="1">
                    <a:tableStyleId>{2D5ABB26-0587-4C30-8999-92F81FD0307C}</a:tableStyleId>
                  </a:tblPr>
                  <a:tblGrid>
                    <a:gridCol w="448201">
                      <a:extLst>
                        <a:ext uri="{9D8B030D-6E8A-4147-A177-3AD203B41FA5}">
                          <a16:colId xmlns:a16="http://schemas.microsoft.com/office/drawing/2014/main" val="20000"/>
                        </a:ext>
                      </a:extLst>
                    </a:gridCol>
                    <a:gridCol w="1513019">
                      <a:extLst>
                        <a:ext uri="{9D8B030D-6E8A-4147-A177-3AD203B41FA5}">
                          <a16:colId xmlns:a16="http://schemas.microsoft.com/office/drawing/2014/main" val="20001"/>
                        </a:ext>
                      </a:extLst>
                    </a:gridCol>
                    <a:gridCol w="1150942">
                      <a:extLst>
                        <a:ext uri="{9D8B030D-6E8A-4147-A177-3AD203B41FA5}">
                          <a16:colId xmlns:a16="http://schemas.microsoft.com/office/drawing/2014/main" val="20002"/>
                        </a:ext>
                      </a:extLst>
                    </a:gridCol>
                    <a:gridCol w="1356127">
                      <a:extLst>
                        <a:ext uri="{9D8B030D-6E8A-4147-A177-3AD203B41FA5}">
                          <a16:colId xmlns:a16="http://schemas.microsoft.com/office/drawing/2014/main" val="20003"/>
                        </a:ext>
                      </a:extLst>
                    </a:gridCol>
                    <a:gridCol w="1593668">
                      <a:extLst>
                        <a:ext uri="{9D8B030D-6E8A-4147-A177-3AD203B41FA5}">
                          <a16:colId xmlns:a16="http://schemas.microsoft.com/office/drawing/2014/main" val="20004"/>
                        </a:ext>
                      </a:extLst>
                    </a:gridCol>
                  </a:tblGrid>
                  <a:tr h="451227">
                    <a:tc rowSpan="5">
                      <a:txBody>
                        <a:bodyPr/>
                        <a:lstStyle/>
                        <a:p>
                          <a:pPr algn="ctr"/>
                          <a:r>
                            <a:rPr lang="en-US" dirty="0">
                              <a:solidFill>
                                <a:schemeClr val="bg1"/>
                              </a:solidFill>
                            </a:rPr>
                            <a:t>HOBBY</a:t>
                          </a:r>
                        </a:p>
                      </a:txBody>
                      <a:tcPr vert="vert270" anchor="ctr">
                        <a:solidFill>
                          <a:schemeClr val="tx1"/>
                        </a:solidFill>
                      </a:tcPr>
                    </a:tc>
                    <a:tc gridSpan="4">
                      <a:txBody>
                        <a:bodyPr/>
                        <a:lstStyle/>
                        <a:p>
                          <a:pPr algn="ctr"/>
                          <a:r>
                            <a:rPr lang="en-US" dirty="0">
                              <a:solidFill>
                                <a:schemeClr val="bg1"/>
                              </a:solidFill>
                            </a:rPr>
                            <a:t>GENDER</a:t>
                          </a:r>
                        </a:p>
                      </a:txBody>
                      <a:tcPr anchor="ctr">
                        <a:solidFill>
                          <a:schemeClr val="tx1"/>
                        </a:solid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extLst>
                      <a:ext uri="{0D108BD9-81ED-4DB2-BD59-A6C34878D82A}">
                        <a16:rowId xmlns:a16="http://schemas.microsoft.com/office/drawing/2014/main" val="10000"/>
                      </a:ext>
                    </a:extLst>
                  </a:tr>
                  <a:tr h="377406">
                    <a:tc vMerge="1">
                      <a:txBody>
                        <a:bodyPr/>
                        <a:lstStyle/>
                        <a:p>
                          <a:endParaRPr lang="en-US" dirty="0"/>
                        </a:p>
                      </a:txBody>
                      <a:tcPr/>
                    </a:tc>
                    <a:tc>
                      <a:txBody>
                        <a:bodyPr/>
                        <a:lstStyle/>
                        <a:p>
                          <a:pPr algn="ctr"/>
                          <a:endParaRPr lang="en-US" dirty="0"/>
                        </a:p>
                      </a:txBody>
                      <a:tcPr anchor="ctr"/>
                    </a:tc>
                    <a:tc>
                      <a:txBody>
                        <a:bodyPr/>
                        <a:lstStyle/>
                        <a:p>
                          <a:pPr algn="ctr"/>
                          <a:r>
                            <a:rPr lang="en-US" dirty="0"/>
                            <a:t>Male</a:t>
                          </a:r>
                        </a:p>
                      </a:txBody>
                      <a:tcPr anchor="ctr">
                        <a:lnB w="12700" cap="flat" cmpd="sng" algn="ctr">
                          <a:solidFill>
                            <a:schemeClr val="tx1"/>
                          </a:solidFill>
                          <a:prstDash val="solid"/>
                          <a:round/>
                          <a:headEnd type="none" w="med" len="med"/>
                          <a:tailEnd type="none" w="med" len="med"/>
                        </a:lnB>
                      </a:tcPr>
                    </a:tc>
                    <a:tc>
                      <a:txBody>
                        <a:bodyPr/>
                        <a:lstStyle/>
                        <a:p>
                          <a:pPr algn="ctr"/>
                          <a:r>
                            <a:rPr lang="en-US" dirty="0"/>
                            <a:t>Female</a:t>
                          </a:r>
                        </a:p>
                      </a:txBody>
                      <a:tcPr anchor="ctr">
                        <a:lnB w="12700" cap="flat" cmpd="sng" algn="ctr">
                          <a:solidFill>
                            <a:schemeClr val="tx1"/>
                          </a:solidFill>
                          <a:prstDash val="solid"/>
                          <a:round/>
                          <a:headEnd type="none" w="med" len="med"/>
                          <a:tailEnd type="none" w="med" len="med"/>
                        </a:lnB>
                      </a:tcPr>
                    </a:tc>
                    <a:tc>
                      <a:txBody>
                        <a:bodyPr/>
                        <a:lstStyle/>
                        <a:p>
                          <a:pPr algn="ctr"/>
                          <a:r>
                            <a:rPr lang="en-US" dirty="0"/>
                            <a:t>Total</a:t>
                          </a:r>
                        </a:p>
                      </a:txBody>
                      <a:tcPr anchor="ctr">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651413">
                    <a:tc vMerge="1">
                      <a:txBody>
                        <a:bodyPr/>
                        <a:lstStyle/>
                        <a:p>
                          <a:endParaRPr lang="en-US" dirty="0"/>
                        </a:p>
                      </a:txBody>
                      <a:tcPr/>
                    </a:tc>
                    <a:tc>
                      <a:txBody>
                        <a:bodyPr/>
                        <a:lstStyle/>
                        <a:p>
                          <a:pPr algn="ctr"/>
                          <a:r>
                            <a:rPr lang="en-US" dirty="0"/>
                            <a:t>Book</a:t>
                          </a:r>
                        </a:p>
                      </a:txBody>
                      <a:tcPr anchor="ctr">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90</m:t>
                                </m:r>
                              </m:oMath>
                            </m:oMathPara>
                          </a14:m>
                          <a:endParaRPr lang="en-US" dirty="0">
                            <a:solidFill>
                              <a:srgbClr val="FF0000"/>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360</m:t>
                                </m:r>
                              </m:oMath>
                            </m:oMathPara>
                          </a14:m>
                          <a:endParaRPr lang="en-US" dirty="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450</m:t>
                                </m:r>
                              </m:oMath>
                            </m:oMathPara>
                          </a14:m>
                          <a:endParaRPr lang="en-US" dirty="0"/>
                        </a:p>
                      </a:txBody>
                      <a:tcPr anchor="ctr">
                        <a:lnT w="127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02"/>
                      </a:ext>
                    </a:extLst>
                  </a:tr>
                  <a:tr h="651413">
                    <a:tc vMerge="1">
                      <a:txBody>
                        <a:bodyPr/>
                        <a:lstStyle/>
                        <a:p>
                          <a:endParaRPr lang="en-US" dirty="0"/>
                        </a:p>
                      </a:txBody>
                      <a:tcPr/>
                    </a:tc>
                    <a:tc>
                      <a:txBody>
                        <a:bodyPr/>
                        <a:lstStyle/>
                        <a:p>
                          <a:pPr algn="ctr"/>
                          <a:r>
                            <a:rPr lang="en-US" dirty="0"/>
                            <a:t>Computer</a:t>
                          </a:r>
                        </a:p>
                      </a:txBody>
                      <a:tcPr anchor="ctr">
                        <a:lnR w="12700" cap="flat" cmpd="sng" algn="ctr">
                          <a:solidFill>
                            <a:schemeClr val="tx1"/>
                          </a:solidFill>
                          <a:prstDash val="solid"/>
                          <a:round/>
                          <a:headEnd type="none" w="med" len="med"/>
                          <a:tailEnd type="none" w="med" len="med"/>
                        </a:lnR>
                        <a:lnB>
                          <a:noFill/>
                        </a:lnB>
                      </a:tcP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210</m:t>
                                </m:r>
                              </m:oMath>
                            </m:oMathPara>
                          </a14:m>
                          <a:endParaRPr lang="en-US" dirty="0">
                            <a:solidFill>
                              <a:srgbClr val="FF0000"/>
                            </a:solidFill>
                          </a:endParaRPr>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840</m:t>
                                </m:r>
                              </m:oMath>
                            </m:oMathPara>
                          </a14:m>
                          <a:endParaRPr lang="en-US" dirty="0">
                            <a:solidFill>
                              <a:srgbClr val="FF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1050</m:t>
                                </m:r>
                              </m:oMath>
                            </m:oMathPara>
                          </a14:m>
                          <a:endParaRPr lang="en-US" dirty="0"/>
                        </a:p>
                      </a:txBody>
                      <a:tcPr anchor="ctr">
                        <a:solidFill>
                          <a:schemeClr val="bg1">
                            <a:lumMod val="75000"/>
                          </a:schemeClr>
                        </a:solidFill>
                      </a:tcPr>
                    </a:tc>
                    <a:extLst>
                      <a:ext uri="{0D108BD9-81ED-4DB2-BD59-A6C34878D82A}">
                        <a16:rowId xmlns:a16="http://schemas.microsoft.com/office/drawing/2014/main" val="10003"/>
                      </a:ext>
                    </a:extLst>
                  </a:tr>
                  <a:tr h="377406">
                    <a:tc vMerge="1">
                      <a:txBody>
                        <a:bodyPr/>
                        <a:lstStyle/>
                        <a:p>
                          <a:endParaRPr lang="en-US" dirty="0"/>
                        </a:p>
                      </a:txBody>
                      <a:tcPr/>
                    </a:tc>
                    <a:tc>
                      <a:txBody>
                        <a:bodyPr/>
                        <a:lstStyle/>
                        <a:p>
                          <a:pPr algn="ctr"/>
                          <a:r>
                            <a:rPr lang="en-US" dirty="0"/>
                            <a:t>Total</a:t>
                          </a:r>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300</m:t>
                                </m:r>
                              </m:oMath>
                            </m:oMathPara>
                          </a14:m>
                          <a:endParaRPr lang="en-US" dirty="0"/>
                        </a:p>
                      </a:txBody>
                      <a:tcPr anchor="ctr">
                        <a:lnL w="12700" cap="flat" cmpd="sng" algn="ctr">
                          <a:solidFill>
                            <a:schemeClr val="tx1"/>
                          </a:solidFill>
                          <a:prstDash val="solid"/>
                          <a:round/>
                          <a:headEnd type="none" w="med" len="med"/>
                          <a:tailEnd type="none" w="med" len="med"/>
                        </a:lnL>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1200</m:t>
                                </m:r>
                              </m:oMath>
                            </m:oMathPara>
                          </a14:m>
                          <a:endParaRPr lang="en-US" dirty="0"/>
                        </a:p>
                      </a:txBody>
                      <a:tcPr anchor="ctr">
                        <a:solidFill>
                          <a:schemeClr val="bg1">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𝟏𝟓𝟎𝟎</m:t>
                                </m:r>
                              </m:oMath>
                            </m:oMathPara>
                          </a14:m>
                          <a:endParaRPr lang="en-US" b="1" dirty="0"/>
                        </a:p>
                      </a:txBody>
                      <a:tcPr anchor="ctr">
                        <a:solidFill>
                          <a:schemeClr val="bg1">
                            <a:lumMod val="5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976260386"/>
                  </p:ext>
                </p:extLst>
              </p:nvPr>
            </p:nvGraphicFramePr>
            <p:xfrm>
              <a:off x="1638056" y="2889904"/>
              <a:ext cx="6061957" cy="2508865"/>
            </p:xfrm>
            <a:graphic>
              <a:graphicData uri="http://schemas.openxmlformats.org/drawingml/2006/table">
                <a:tbl>
                  <a:tblPr firstRow="1" bandRow="1">
                    <a:tableStyleId>{2D5ABB26-0587-4C30-8999-92F81FD0307C}</a:tableStyleId>
                  </a:tblPr>
                  <a:tblGrid>
                    <a:gridCol w="448201"/>
                    <a:gridCol w="1513019"/>
                    <a:gridCol w="1150942"/>
                    <a:gridCol w="1356127"/>
                    <a:gridCol w="1593668"/>
                  </a:tblGrid>
                  <a:tr h="451227">
                    <a:tc rowSpan="5">
                      <a:txBody>
                        <a:bodyPr/>
                        <a:lstStyle/>
                        <a:p>
                          <a:pPr algn="ctr"/>
                          <a:r>
                            <a:rPr lang="en-US" dirty="0" smtClean="0">
                              <a:solidFill>
                                <a:schemeClr val="bg1"/>
                              </a:solidFill>
                            </a:rPr>
                            <a:t>HOBBY</a:t>
                          </a:r>
                          <a:endParaRPr lang="en-US" dirty="0">
                            <a:solidFill>
                              <a:schemeClr val="bg1"/>
                            </a:solidFill>
                          </a:endParaRPr>
                        </a:p>
                      </a:txBody>
                      <a:tcPr vert="vert270" anchor="ctr">
                        <a:solidFill>
                          <a:schemeClr val="tx1"/>
                        </a:solidFill>
                      </a:tcPr>
                    </a:tc>
                    <a:tc gridSpan="4">
                      <a:txBody>
                        <a:bodyPr/>
                        <a:lstStyle/>
                        <a:p>
                          <a:pPr algn="ctr"/>
                          <a:r>
                            <a:rPr lang="en-US" dirty="0" smtClean="0">
                              <a:solidFill>
                                <a:schemeClr val="bg1"/>
                              </a:solidFill>
                            </a:rPr>
                            <a:t>GENDER</a:t>
                          </a:r>
                          <a:endParaRPr lang="en-US" dirty="0">
                            <a:solidFill>
                              <a:schemeClr val="bg1"/>
                            </a:solidFill>
                          </a:endParaRPr>
                        </a:p>
                      </a:txBody>
                      <a:tcPr anchor="ctr">
                        <a:solidFill>
                          <a:schemeClr val="tx1"/>
                        </a:solidFill>
                      </a:tcPr>
                    </a:tc>
                    <a:tc hMerge="1">
                      <a:txBody>
                        <a:bodyPr/>
                        <a:lstStyle/>
                        <a:p>
                          <a:pPr algn="ctr"/>
                          <a:endParaRPr lang="en-US" dirty="0"/>
                        </a:p>
                      </a:txBody>
                      <a:tcPr anchor="ctr"/>
                    </a:tc>
                    <a:tc hMerge="1">
                      <a:txBody>
                        <a:bodyPr/>
                        <a:lstStyle/>
                        <a:p>
                          <a:pPr algn="ctr"/>
                          <a:endParaRPr lang="en-US" dirty="0"/>
                        </a:p>
                      </a:txBody>
                      <a:tcPr anchor="ctr"/>
                    </a:tc>
                    <a:tc hMerge="1">
                      <a:txBody>
                        <a:bodyPr/>
                        <a:lstStyle/>
                        <a:p>
                          <a:pPr algn="ctr"/>
                          <a:endParaRPr lang="en-US" dirty="0"/>
                        </a:p>
                      </a:txBody>
                      <a:tcPr anchor="ctr"/>
                    </a:tc>
                  </a:tr>
                  <a:tr h="377406">
                    <a:tc vMerge="1">
                      <a:txBody>
                        <a:bodyPr/>
                        <a:lstStyle/>
                        <a:p>
                          <a:endParaRPr lang="en-US" dirty="0"/>
                        </a:p>
                      </a:txBody>
                      <a:tcPr/>
                    </a:tc>
                    <a:tc>
                      <a:txBody>
                        <a:bodyPr/>
                        <a:lstStyle/>
                        <a:p>
                          <a:pPr algn="ctr"/>
                          <a:endParaRPr lang="en-US" dirty="0"/>
                        </a:p>
                      </a:txBody>
                      <a:tcPr anchor="ctr"/>
                    </a:tc>
                    <a:tc>
                      <a:txBody>
                        <a:bodyPr/>
                        <a:lstStyle/>
                        <a:p>
                          <a:pPr algn="ctr"/>
                          <a:r>
                            <a:rPr lang="en-US" dirty="0" smtClean="0"/>
                            <a:t>Male</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Female</a:t>
                          </a:r>
                          <a:endParaRPr lang="en-US" dirty="0"/>
                        </a:p>
                      </a:txBody>
                      <a:tcPr anchor="ctr">
                        <a:lnB w="12700" cap="flat" cmpd="sng" algn="ctr">
                          <a:solidFill>
                            <a:schemeClr val="tx1"/>
                          </a:solidFill>
                          <a:prstDash val="solid"/>
                          <a:round/>
                          <a:headEnd type="none" w="med" len="med"/>
                          <a:tailEnd type="none" w="med" len="med"/>
                        </a:lnB>
                      </a:tcPr>
                    </a:tc>
                    <a:tc>
                      <a:txBody>
                        <a:bodyPr/>
                        <a:lstStyle/>
                        <a:p>
                          <a:pPr algn="ctr"/>
                          <a:r>
                            <a:rPr lang="en-US" dirty="0" smtClean="0"/>
                            <a:t>Total</a:t>
                          </a:r>
                          <a:endParaRPr lang="en-US" dirty="0"/>
                        </a:p>
                      </a:txBody>
                      <a:tcPr anchor="ctr">
                        <a:lnB w="12700" cap="flat" cmpd="sng" algn="ctr">
                          <a:solidFill>
                            <a:schemeClr val="tx1"/>
                          </a:solidFill>
                          <a:prstDash val="solid"/>
                          <a:round/>
                          <a:headEnd type="none" w="med" len="med"/>
                          <a:tailEnd type="none" w="med" len="med"/>
                        </a:lnB>
                        <a:solidFill>
                          <a:schemeClr val="bg1">
                            <a:lumMod val="75000"/>
                          </a:schemeClr>
                        </a:solidFill>
                      </a:tcPr>
                    </a:tc>
                  </a:tr>
                  <a:tr h="651413">
                    <a:tc vMerge="1">
                      <a:txBody>
                        <a:bodyPr/>
                        <a:lstStyle/>
                        <a:p>
                          <a:endParaRPr lang="en-US" dirty="0"/>
                        </a:p>
                      </a:txBody>
                      <a:tcPr/>
                    </a:tc>
                    <a:tc>
                      <a:txBody>
                        <a:bodyPr/>
                        <a:lstStyle/>
                        <a:p>
                          <a:pPr algn="ctr"/>
                          <a:r>
                            <a:rPr lang="en-US" dirty="0" smtClean="0"/>
                            <a:t>Book</a:t>
                          </a:r>
                          <a:endParaRPr lang="en-US" dirty="0"/>
                        </a:p>
                      </a:txBody>
                      <a:tcPr anchor="ctr">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3"/>
                          <a:stretch>
                            <a:fillRect l="-171809" t="-127103" r="-257979" b="-1719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rotWithShape="1">
                          <a:blip r:embed="rId3"/>
                          <a:stretch>
                            <a:fillRect l="-229148" t="-127103" r="-117489" b="-171963"/>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rotWithShape="1">
                          <a:blip r:embed="rId3"/>
                          <a:stretch>
                            <a:fillRect l="-281226" t="-127103" r="-383" b="-171963"/>
                          </a:stretch>
                        </a:blipFill>
                      </a:tcPr>
                    </a:tc>
                  </a:tr>
                  <a:tr h="651413">
                    <a:tc vMerge="1">
                      <a:txBody>
                        <a:bodyPr/>
                        <a:lstStyle/>
                        <a:p>
                          <a:endParaRPr lang="en-US" dirty="0"/>
                        </a:p>
                      </a:txBody>
                      <a:tcPr/>
                    </a:tc>
                    <a:tc>
                      <a:txBody>
                        <a:bodyPr/>
                        <a:lstStyle/>
                        <a:p>
                          <a:pPr algn="ctr"/>
                          <a:r>
                            <a:rPr lang="en-US" dirty="0" smtClean="0"/>
                            <a:t>Computer</a:t>
                          </a:r>
                          <a:endParaRPr lang="en-US" dirty="0"/>
                        </a:p>
                      </a:txBody>
                      <a:tcPr anchor="ctr">
                        <a:lnR w="12700" cap="flat" cmpd="sng" algn="ctr">
                          <a:solidFill>
                            <a:schemeClr val="tx1"/>
                          </a:solidFill>
                          <a:prstDash val="solid"/>
                          <a:round/>
                          <a:headEnd type="none" w="med" len="med"/>
                          <a:tailEnd type="none" w="med" len="med"/>
                        </a:lnR>
                        <a:lnB>
                          <a:noFill/>
                        </a:lnB>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3"/>
                          <a:stretch>
                            <a:fillRect l="-171809" t="-227103" r="-257979" b="-71963"/>
                          </a:stretch>
                        </a:blipFill>
                      </a:tcPr>
                    </a:tc>
                    <a:tc>
                      <a:txBody>
                        <a:bodyPr/>
                        <a:lstStyle/>
                        <a:p>
                          <a:endParaRPr lang="en-US"/>
                        </a:p>
                      </a:txBody>
                      <a:tcPr anchor="ctr">
                        <a:blipFill rotWithShape="1">
                          <a:blip r:embed="rId3"/>
                          <a:stretch>
                            <a:fillRect l="-229148" t="-227103" r="-117489" b="-71963"/>
                          </a:stretch>
                        </a:blipFill>
                      </a:tcPr>
                    </a:tc>
                    <a:tc>
                      <a:txBody>
                        <a:bodyPr/>
                        <a:lstStyle/>
                        <a:p>
                          <a:endParaRPr lang="en-US"/>
                        </a:p>
                      </a:txBody>
                      <a:tcPr anchor="ctr">
                        <a:blipFill rotWithShape="1">
                          <a:blip r:embed="rId3"/>
                          <a:stretch>
                            <a:fillRect l="-281226" t="-227103" r="-383" b="-71963"/>
                          </a:stretch>
                        </a:blipFill>
                      </a:tcPr>
                    </a:tc>
                  </a:tr>
                  <a:tr h="377406">
                    <a:tc vMerge="1">
                      <a:txBody>
                        <a:bodyPr/>
                        <a:lstStyle/>
                        <a:p>
                          <a:endParaRPr lang="en-US" dirty="0"/>
                        </a:p>
                      </a:txBody>
                      <a:tcPr/>
                    </a:tc>
                    <a:tc>
                      <a:txBody>
                        <a:bodyPr/>
                        <a:lstStyle/>
                        <a:p>
                          <a:pPr algn="ctr"/>
                          <a:r>
                            <a:rPr lang="en-US" dirty="0" smtClean="0"/>
                            <a:t>Total</a:t>
                          </a:r>
                          <a:endParaRPr lang="en-US" dirty="0"/>
                        </a:p>
                      </a:txBody>
                      <a:tcPr anchor="ctr">
                        <a:lnL>
                          <a:noFill/>
                        </a:lnL>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3"/>
                          <a:stretch>
                            <a:fillRect l="-171809" t="-564516" r="-257979" b="-24194"/>
                          </a:stretch>
                        </a:blipFill>
                      </a:tcPr>
                    </a:tc>
                    <a:tc>
                      <a:txBody>
                        <a:bodyPr/>
                        <a:lstStyle/>
                        <a:p>
                          <a:endParaRPr lang="en-US"/>
                        </a:p>
                      </a:txBody>
                      <a:tcPr anchor="ctr">
                        <a:blipFill rotWithShape="1">
                          <a:blip r:embed="rId3"/>
                          <a:stretch>
                            <a:fillRect l="-229148" t="-564516" r="-117489" b="-24194"/>
                          </a:stretch>
                        </a:blipFill>
                      </a:tcPr>
                    </a:tc>
                    <a:tc>
                      <a:txBody>
                        <a:bodyPr/>
                        <a:lstStyle/>
                        <a:p>
                          <a:endParaRPr lang="en-US"/>
                        </a:p>
                      </a:txBody>
                      <a:tcPr anchor="ctr">
                        <a:blipFill rotWithShape="1">
                          <a:blip r:embed="rId3"/>
                          <a:stretch>
                            <a:fillRect l="-281226" t="-564516" r="-383" b="-24194"/>
                          </a:stretch>
                        </a:blipFill>
                      </a:tcPr>
                    </a:tc>
                  </a:tr>
                </a:tbl>
              </a:graphicData>
            </a:graphic>
          </p:graphicFrame>
        </mc:Fallback>
      </mc:AlternateContent>
      <p:sp>
        <p:nvSpPr>
          <p:cNvPr id="4" name="Date Placeholder 3">
            <a:extLst>
              <a:ext uri="{FF2B5EF4-FFF2-40B4-BE49-F238E27FC236}">
                <a16:creationId xmlns:a16="http://schemas.microsoft.com/office/drawing/2014/main" id="{11377ADB-C2AB-364E-831A-AA26FE8AF5C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7" name="Footer Placeholder 6">
            <a:extLst>
              <a:ext uri="{FF2B5EF4-FFF2-40B4-BE49-F238E27FC236}">
                <a16:creationId xmlns:a16="http://schemas.microsoft.com/office/drawing/2014/main" id="{B308592C-EEFF-1FE3-8AAD-D68915364D3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1461144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04948" y="260648"/>
                <a:ext cx="8425339" cy="939502"/>
              </a:xfrm>
            </p:spPr>
            <p:txBody>
              <a:bodyPr>
                <a:normAutofit/>
              </a:bodyPr>
              <a:lstStyle/>
              <a:p>
                <a14:m>
                  <m:oMath xmlns:m="http://schemas.openxmlformats.org/officeDocument/2006/math">
                    <m:r>
                      <m:rPr>
                        <m:sty m:val="p"/>
                      </m:rPr>
                      <a:rPr lang="el-GR" sz="4000" i="1">
                        <a:solidFill>
                          <a:srgbClr val="A50021"/>
                        </a:solidFill>
                        <a:latin typeface="Cambria Math"/>
                        <a:cs typeface="Times New Roman" panose="02020603050405020304" pitchFamily="18" charset="0"/>
                      </a:rPr>
                      <m:t>χ</m:t>
                    </m:r>
                    <m:r>
                      <a:rPr lang="en-US" sz="4000" i="1" baseline="30000">
                        <a:solidFill>
                          <a:srgbClr val="A50021"/>
                        </a:solidFill>
                        <a:latin typeface="Cambria Math"/>
                        <a:cs typeface="Times New Roman" panose="02020603050405020304" pitchFamily="18" charset="0"/>
                      </a:rPr>
                      <m:t>2</m:t>
                    </m:r>
                  </m:oMath>
                </a14:m>
                <a:r>
                  <a:rPr lang="en-US" sz="4000" dirty="0">
                    <a:solidFill>
                      <a:srgbClr val="A50021"/>
                    </a:solidFill>
                    <a:latin typeface="Times New Roman" pitchFamily="18" charset="0"/>
                    <a:cs typeface="Times New Roman" pitchFamily="18" charset="0"/>
                  </a:rPr>
                  <a:t> – Test </a:t>
                </a:r>
                <a:endParaRPr lang="en-IN" sz="4000" dirty="0">
                  <a:solidFill>
                    <a:srgbClr val="A50021"/>
                  </a:solidFill>
                  <a:latin typeface="Times New Roman" pitchFamily="18" charset="0"/>
                  <a:cs typeface="Times New Roman" pitchFamily="18"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4948" y="260648"/>
                <a:ext cx="8425339" cy="939502"/>
              </a:xfrm>
              <a:blipFill rotWithShape="1">
                <a:blip r:embed="rId2"/>
                <a:stretch>
                  <a:fillRect b="-32468"/>
                </a:stretch>
              </a:blipFill>
            </p:spPr>
            <p:txBody>
              <a:bodyPr/>
              <a:lstStyle/>
              <a:p>
                <a:r>
                  <a:rPr lang="en-IN">
                    <a:noFill/>
                  </a:rPr>
                  <a:t> </a:t>
                </a:r>
              </a:p>
            </p:txBody>
          </p:sp>
        </mc:Fallback>
      </mc:AlternateContent>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101600" y="1592580"/>
                <a:ext cx="9183688" cy="4732020"/>
              </a:xfrm>
            </p:spPr>
            <p:txBody>
              <a:bodyPr>
                <a:normAutofit/>
              </a:bodyPr>
              <a:lstStyle/>
              <a:p>
                <a:r>
                  <a:rPr lang="en-US" sz="2000" dirty="0">
                    <a:latin typeface="Times New Roman" panose="02020603050405020304" pitchFamily="18" charset="0"/>
                    <a:cs typeface="Times New Roman" panose="02020603050405020304" pitchFamily="18" charset="0"/>
                  </a:rPr>
                  <a:t>Using equation for 𝛘</a:t>
                </a:r>
                <a:r>
                  <a:rPr lang="en-US" sz="2000" baseline="30000" dirty="0">
                    <a:latin typeface="Times New Roman" panose="02020603050405020304" pitchFamily="18" charset="0"/>
                    <a:cs typeface="Times New Roman" panose="02020603050405020304" pitchFamily="18" charset="0"/>
                  </a:rPr>
                  <a:t>2 </a:t>
                </a:r>
                <a:r>
                  <a:rPr lang="en-US" sz="2000" dirty="0">
                    <a:latin typeface="Times New Roman" panose="02020603050405020304" pitchFamily="18" charset="0"/>
                    <a:cs typeface="Times New Roman" panose="02020603050405020304" pitchFamily="18" charset="0"/>
                  </a:rPr>
                  <a:t> computation, we get</a:t>
                </a:r>
              </a:p>
              <a:p>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𝛘</a:t>
                </a:r>
                <a:r>
                  <a:rPr lang="en-US" sz="2400" baseline="30000" dirty="0">
                    <a:latin typeface="Times New Roman" panose="02020603050405020304" pitchFamily="18" charset="0"/>
                    <a:cs typeface="Times New Roman" panose="02020603050405020304" pitchFamily="18" charset="0"/>
                  </a:rPr>
                  <a:t>2  </a:t>
                </a:r>
                <a:r>
                  <a:rPr lang="en-IN" sz="2400" dirty="0">
                    <a:latin typeface="Times New Roman" panose="02020603050405020304" pitchFamily="18" charset="0"/>
                    <a:cs typeface="Times New Roman" panose="02020603050405020304" pitchFamily="18" charset="0"/>
                  </a:rPr>
                  <a:t>=</a:t>
                </a:r>
                <a14:m>
                  <m:oMath xmlns:m="http://schemas.openxmlformats.org/officeDocument/2006/math">
                    <m:r>
                      <a:rPr lang="en-US" sz="2400" b="0" i="0" smtClean="0">
                        <a:latin typeface="Cambria Math" panose="02040503050406030204" pitchFamily="18" charset="0"/>
                      </a:rPr>
                      <m:t> </m:t>
                    </m:r>
                    <m:f>
                      <m:fPr>
                        <m:ctrlPr>
                          <a:rPr lang="en-IN" sz="2400" i="1" smtClean="0">
                            <a:latin typeface="Cambria Math" panose="02040503050406030204" pitchFamily="18" charset="0"/>
                          </a:rPr>
                        </m:ctrlPr>
                      </m:fPr>
                      <m:num>
                        <m:sSup>
                          <m:sSupPr>
                            <m:ctrlPr>
                              <a:rPr lang="en-IN" sz="2400" i="1" smtClean="0">
                                <a:latin typeface="Cambria Math" panose="02040503050406030204" pitchFamily="18" charset="0"/>
                              </a:rPr>
                            </m:ctrlPr>
                          </m:sSupPr>
                          <m:e>
                            <m:d>
                              <m:dPr>
                                <m:ctrlPr>
                                  <a:rPr lang="en-IN" sz="2400" i="1" smtClean="0">
                                    <a:latin typeface="Cambria Math" panose="02040503050406030204" pitchFamily="18" charset="0"/>
                                  </a:rPr>
                                </m:ctrlPr>
                              </m:dPr>
                              <m:e>
                                <m:r>
                                  <a:rPr lang="en-US" sz="2400" b="0" i="1" smtClean="0">
                                    <a:latin typeface="Cambria Math" panose="02040503050406030204" pitchFamily="18" charset="0"/>
                                  </a:rPr>
                                  <m:t>250−90</m:t>
                                </m:r>
                              </m:e>
                            </m:d>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90</m:t>
                        </m:r>
                      </m:den>
                    </m:f>
                  </m:oMath>
                </a14:m>
                <a:r>
                  <a:rPr lang="en-IN"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US" sz="2400" b="0" i="1" smtClean="0">
                                    <a:latin typeface="Cambria Math" panose="02040503050406030204" pitchFamily="18" charset="0"/>
                                  </a:rPr>
                                  <m:t>5</m:t>
                                </m:r>
                                <m:r>
                                  <a:rPr lang="en-US" sz="2400" i="1">
                                    <a:latin typeface="Cambria Math" panose="02040503050406030204" pitchFamily="18" charset="0"/>
                                  </a:rPr>
                                  <m:t>0−</m:t>
                                </m:r>
                                <m:r>
                                  <a:rPr lang="en-US" sz="2400" b="0" i="1" smtClean="0">
                                    <a:latin typeface="Cambria Math" panose="02040503050406030204" pitchFamily="18" charset="0"/>
                                  </a:rPr>
                                  <m:t>21</m:t>
                                </m:r>
                                <m:r>
                                  <a:rPr lang="en-US" sz="2400" i="1">
                                    <a:latin typeface="Cambria Math" panose="02040503050406030204" pitchFamily="18" charset="0"/>
                                  </a:rPr>
                                  <m:t>0</m:t>
                                </m:r>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21</m:t>
                        </m:r>
                        <m:r>
                          <a:rPr lang="en-US" sz="2400" i="1">
                            <a:latin typeface="Cambria Math" panose="02040503050406030204" pitchFamily="18" charset="0"/>
                          </a:rPr>
                          <m:t>0</m:t>
                        </m:r>
                      </m:den>
                    </m:f>
                  </m:oMath>
                </a14:m>
                <a:r>
                  <a:rPr lang="en-IN"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US" sz="2400" i="1">
                                    <a:latin typeface="Cambria Math" panose="02040503050406030204" pitchFamily="18" charset="0"/>
                                  </a:rPr>
                                  <m:t>2</m:t>
                                </m:r>
                                <m:r>
                                  <a:rPr lang="en-US" sz="2400" b="0" i="1" smtClean="0">
                                    <a:latin typeface="Cambria Math" panose="02040503050406030204" pitchFamily="18" charset="0"/>
                                  </a:rPr>
                                  <m:t>0</m:t>
                                </m:r>
                                <m:r>
                                  <a:rPr lang="en-US" sz="2400" i="1">
                                    <a:latin typeface="Cambria Math" panose="02040503050406030204" pitchFamily="18" charset="0"/>
                                  </a:rPr>
                                  <m:t>0−</m:t>
                                </m:r>
                                <m:r>
                                  <a:rPr lang="en-US" sz="2400" b="0" i="1" smtClean="0">
                                    <a:latin typeface="Cambria Math" panose="02040503050406030204" pitchFamily="18" charset="0"/>
                                  </a:rPr>
                                  <m:t>36</m:t>
                                </m:r>
                                <m:r>
                                  <a:rPr lang="en-US" sz="2400" i="1">
                                    <a:latin typeface="Cambria Math" panose="02040503050406030204" pitchFamily="18" charset="0"/>
                                  </a:rPr>
                                  <m:t>0</m:t>
                                </m:r>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36</m:t>
                        </m:r>
                        <m:r>
                          <a:rPr lang="en-US" sz="2400" i="1">
                            <a:latin typeface="Cambria Math" panose="02040503050406030204" pitchFamily="18" charset="0"/>
                          </a:rPr>
                          <m:t>0</m:t>
                        </m:r>
                      </m:den>
                    </m:f>
                  </m:oMath>
                </a14:m>
                <a:r>
                  <a:rPr lang="en-IN" sz="2400" dirty="0">
                    <a:latin typeface="Times New Roman" panose="02020603050405020304" pitchFamily="18" charset="0"/>
                    <a:cs typeface="Times New Roman" panose="02020603050405020304" pitchFamily="18" charset="0"/>
                  </a:rPr>
                  <a:t> + </a:t>
                </a:r>
                <a14:m>
                  <m:oMath xmlns:m="http://schemas.openxmlformats.org/officeDocument/2006/math">
                    <m:f>
                      <m:fPr>
                        <m:ctrlPr>
                          <a:rPr lang="en-IN" sz="2400" i="1">
                            <a:latin typeface="Cambria Math" panose="02040503050406030204" pitchFamily="18" charset="0"/>
                          </a:rPr>
                        </m:ctrlPr>
                      </m:fPr>
                      <m:num>
                        <m:sSup>
                          <m:sSupPr>
                            <m:ctrlPr>
                              <a:rPr lang="en-IN" sz="2400" i="1">
                                <a:latin typeface="Cambria Math" panose="02040503050406030204" pitchFamily="18" charset="0"/>
                              </a:rPr>
                            </m:ctrlPr>
                          </m:sSupPr>
                          <m:e>
                            <m:d>
                              <m:dPr>
                                <m:ctrlPr>
                                  <a:rPr lang="en-IN" sz="2400" i="1">
                                    <a:latin typeface="Cambria Math" panose="02040503050406030204" pitchFamily="18" charset="0"/>
                                  </a:rPr>
                                </m:ctrlPr>
                              </m:dPr>
                              <m:e>
                                <m:r>
                                  <a:rPr lang="en-US" sz="2400" b="0" i="1" smtClean="0">
                                    <a:latin typeface="Cambria Math" panose="02040503050406030204" pitchFamily="18" charset="0"/>
                                  </a:rPr>
                                  <m:t>100</m:t>
                                </m:r>
                                <m:r>
                                  <a:rPr lang="en-US" sz="2400" i="1">
                                    <a:latin typeface="Cambria Math" panose="02040503050406030204" pitchFamily="18" charset="0"/>
                                  </a:rPr>
                                  <m:t>0−</m:t>
                                </m:r>
                                <m:r>
                                  <a:rPr lang="en-US" sz="2400" b="0" i="1" smtClean="0">
                                    <a:latin typeface="Cambria Math" panose="02040503050406030204" pitchFamily="18" charset="0"/>
                                  </a:rPr>
                                  <m:t>84</m:t>
                                </m:r>
                                <m:r>
                                  <a:rPr lang="en-US" sz="2400" i="1">
                                    <a:latin typeface="Cambria Math" panose="02040503050406030204" pitchFamily="18" charset="0"/>
                                  </a:rPr>
                                  <m:t>0</m:t>
                                </m:r>
                              </m:e>
                            </m:d>
                          </m:e>
                          <m:sup>
                            <m:r>
                              <a:rPr lang="en-US" sz="2400" i="1">
                                <a:latin typeface="Cambria Math" panose="02040503050406030204" pitchFamily="18" charset="0"/>
                              </a:rPr>
                              <m:t>2</m:t>
                            </m:r>
                          </m:sup>
                        </m:sSup>
                      </m:num>
                      <m:den>
                        <m:r>
                          <a:rPr lang="en-US" sz="2400" b="0" i="1" smtClean="0">
                            <a:latin typeface="Cambria Math" panose="02040503050406030204" pitchFamily="18" charset="0"/>
                          </a:rPr>
                          <m:t>840</m:t>
                        </m:r>
                      </m:den>
                    </m:f>
                  </m:oMath>
                </a14:m>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 </a:t>
                </a:r>
                <a14:m>
                  <m:oMath xmlns:m="http://schemas.openxmlformats.org/officeDocument/2006/math">
                    <m:r>
                      <a:rPr lang="en-US" sz="1800" b="0" i="1" smtClean="0">
                        <a:latin typeface="Cambria Math" panose="02040503050406030204" pitchFamily="18" charset="0"/>
                        <a:ea typeface="Cambria Math" panose="02040503050406030204" pitchFamily="18" charset="0"/>
                      </a:rPr>
                      <m:t>507.93</m:t>
                    </m:r>
                  </m:oMath>
                </a14:m>
                <a:endParaRPr lang="en-US" sz="1800" b="0" dirty="0">
                  <a:latin typeface="Times New Roman" panose="02020603050405020304" pitchFamily="18" charset="0"/>
                  <a:ea typeface="Cambria Math" panose="020405030504060302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This value needs to be compared with the tabulated value of </a:t>
                </a:r>
                <a:r>
                  <a:rPr lang="en-US" sz="2000" dirty="0">
                    <a:latin typeface="Times New Roman" panose="02020603050405020304" pitchFamily="18" charset="0"/>
                    <a:cs typeface="Times New Roman" panose="02020603050405020304" pitchFamily="18" charset="0"/>
                  </a:rPr>
                  <a:t>𝛘</a:t>
                </a:r>
                <a:r>
                  <a:rPr lang="en-US" sz="2000" baseline="30000" dirty="0">
                    <a:latin typeface="Times New Roman" panose="02020603050405020304" pitchFamily="18" charset="0"/>
                    <a:cs typeface="Times New Roman" panose="02020603050405020304" pitchFamily="18" charset="0"/>
                  </a:rPr>
                  <a:t>2</a:t>
                </a:r>
                <a:r>
                  <a:rPr lang="en-IN" sz="2000" dirty="0">
                    <a:latin typeface="Times New Roman" panose="02020603050405020304" pitchFamily="18" charset="0"/>
                    <a:cs typeface="Times New Roman" panose="02020603050405020304" pitchFamily="18" charset="0"/>
                  </a:rPr>
                  <a:t> (available in any standard book on statistics) with 1 degree of freedom (for a table of </a:t>
                </a:r>
                <a:r>
                  <a:rPr lang="en-IN" sz="2000" i="1" dirty="0">
                    <a:latin typeface="Times New Roman" panose="02020603050405020304" pitchFamily="18" charset="0"/>
                    <a:cs typeface="Times New Roman" panose="02020603050405020304" pitchFamily="18" charset="0"/>
                  </a:rPr>
                  <a:t>m × n</a:t>
                </a:r>
                <a:r>
                  <a:rPr lang="en-IN" sz="2000" dirty="0">
                    <a:latin typeface="Times New Roman" panose="02020603050405020304" pitchFamily="18" charset="0"/>
                    <a:cs typeface="Times New Roman" panose="02020603050405020304" pitchFamily="18" charset="0"/>
                  </a:rPr>
                  <a:t>, the degrees of freedom is </a:t>
                </a:r>
                <a14:m>
                  <m:oMath xmlns:m="http://schemas.openxmlformats.org/officeDocument/2006/math">
                    <m:r>
                      <a:rPr lang="en-IN" sz="2000" i="0" dirty="0" smtClean="0">
                        <a:latin typeface="Cambria Math" panose="02040503050406030204" pitchFamily="18" charset="0"/>
                        <a:cs typeface="Times New Roman" panose="02020603050405020304" pitchFamily="18" charset="0"/>
                      </a:rPr>
                      <m:t>(</m:t>
                    </m:r>
                    <m:r>
                      <a:rPr lang="en-IN" sz="2000" i="1" dirty="0" smtClean="0">
                        <a:latin typeface="Cambria Math" panose="02040503050406030204" pitchFamily="18" charset="0"/>
                        <a:cs typeface="Times New Roman" panose="02020603050405020304" pitchFamily="18" charset="0"/>
                      </a:rPr>
                      <m:t>𝑚</m:t>
                    </m:r>
                    <m:r>
                      <a:rPr lang="en-IN" sz="2000" i="0" dirty="0" smtClean="0">
                        <a:latin typeface="Cambria Math" panose="02040503050406030204" pitchFamily="18" charset="0"/>
                        <a:cs typeface="Times New Roman" panose="02020603050405020304" pitchFamily="18" charset="0"/>
                      </a:rPr>
                      <m:t>−1)</m:t>
                    </m:r>
                    <m:r>
                      <m:rPr>
                        <m:nor/>
                      </m:rPr>
                      <a:rPr lang="en-IN" sz="2000" i="1" dirty="0">
                        <a:latin typeface="Times New Roman" panose="02020603050405020304" pitchFamily="18" charset="0"/>
                        <a:cs typeface="Times New Roman" panose="02020603050405020304" pitchFamily="18" charset="0"/>
                      </a:rPr>
                      <m:t>×</m:t>
                    </m:r>
                    <m:r>
                      <a:rPr lang="en-IN" sz="2000" i="0" dirty="0" smtClean="0">
                        <a:latin typeface="Cambria Math" panose="02040503050406030204" pitchFamily="18" charset="0"/>
                        <a:cs typeface="Times New Roman" panose="02020603050405020304" pitchFamily="18" charset="0"/>
                      </a:rPr>
                      <m:t>(</m:t>
                    </m:r>
                    <m:r>
                      <a:rPr lang="en-IN" sz="2000" i="1" dirty="0" smtClean="0">
                        <a:latin typeface="Cambria Math" panose="02040503050406030204" pitchFamily="18" charset="0"/>
                        <a:cs typeface="Times New Roman" panose="02020603050405020304" pitchFamily="18" charset="0"/>
                      </a:rPr>
                      <m:t>𝑛</m:t>
                    </m:r>
                    <m:r>
                      <a:rPr lang="en-IN" sz="2000" i="0" dirty="0" smtClean="0">
                        <a:latin typeface="Cambria Math" panose="02040503050406030204" pitchFamily="18" charset="0"/>
                        <a:cs typeface="Times New Roman" panose="02020603050405020304" pitchFamily="18" charset="0"/>
                      </a:rPr>
                      <m:t>−1)</m:t>
                    </m:r>
                  </m:oMath>
                </a14:m>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here</a:t>
                </a:r>
                <a:r>
                  <a:rPr lang="en-IN" sz="2000" i="1" dirty="0">
                    <a:latin typeface="Times New Roman" panose="02020603050405020304" pitchFamily="18" charset="0"/>
                    <a:cs typeface="Times New Roman" panose="02020603050405020304" pitchFamily="18" charset="0"/>
                  </a:rPr>
                  <a:t> m </a:t>
                </a:r>
                <a:r>
                  <a:rPr lang="en-IN" sz="2000" dirty="0">
                    <a:latin typeface="Times New Roman" panose="02020603050405020304" pitchFamily="18" charset="0"/>
                    <a:cs typeface="Times New Roman" panose="02020603050405020304" pitchFamily="18" charset="0"/>
                  </a:rPr>
                  <a:t>= 2</a:t>
                </a:r>
                <a:r>
                  <a:rPr lang="en-IN" sz="2000" i="1" dirty="0">
                    <a:latin typeface="Times New Roman" panose="02020603050405020304" pitchFamily="18" charset="0"/>
                    <a:cs typeface="Times New Roman" panose="02020603050405020304" pitchFamily="18" charset="0"/>
                  </a:rPr>
                  <a:t>, n </a:t>
                </a:r>
                <a:r>
                  <a:rPr lang="en-IN" sz="2000" dirty="0">
                    <a:latin typeface="Times New Roman" panose="02020603050405020304" pitchFamily="18" charset="0"/>
                    <a:cs typeface="Times New Roman" panose="02020603050405020304" pitchFamily="18" charset="0"/>
                  </a:rPr>
                  <a:t>= 2)</a:t>
                </a:r>
                <a:r>
                  <a:rPr lang="en-IN" sz="2000" i="1" dirty="0">
                    <a:latin typeface="Times New Roman" panose="02020603050405020304" pitchFamily="18" charset="0"/>
                    <a:cs typeface="Times New Roman" panose="02020603050405020304" pitchFamily="18" charset="0"/>
                  </a:rPr>
                  <a:t>. </a:t>
                </a:r>
              </a:p>
              <a:p>
                <a:pPr lvl="7" algn="just"/>
                <a:endParaRPr lang="en-IN" sz="1000" i="1"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For 1 degree of freedom, the </a:t>
                </a:r>
                <a:r>
                  <a:rPr lang="en-US" sz="2000" dirty="0">
                    <a:latin typeface="Times New Roman" panose="02020603050405020304" pitchFamily="18" charset="0"/>
                    <a:cs typeface="Times New Roman" panose="02020603050405020304" pitchFamily="18" charset="0"/>
                  </a:rPr>
                  <a:t>𝛘</a:t>
                </a:r>
                <a:r>
                  <a:rPr lang="en-US" sz="2000" baseline="30000" dirty="0">
                    <a:latin typeface="Times New Roman" panose="02020603050405020304" pitchFamily="18" charset="0"/>
                    <a:cs typeface="Times New Roman" panose="02020603050405020304" pitchFamily="18" charset="0"/>
                  </a:rPr>
                  <a:t>2 </a:t>
                </a:r>
                <a:r>
                  <a:rPr lang="en-IN" sz="2000" dirty="0">
                    <a:latin typeface="Times New Roman" panose="02020603050405020304" pitchFamily="18" charset="0"/>
                    <a:cs typeface="Times New Roman" panose="02020603050405020304" pitchFamily="18" charset="0"/>
                  </a:rPr>
                  <a:t> value needed to reject the hypothesis at the 0.01 significance level is 10.828. Since our computed value is above this, we reject the hypothesis that “Gender” and “Hobby” are independent and hence, conclude that the two attributes are </a:t>
                </a:r>
                <a:r>
                  <a:rPr lang="en-IN" sz="2000" i="1" dirty="0">
                    <a:solidFill>
                      <a:srgbClr val="0B5ED7"/>
                    </a:solidFill>
                    <a:latin typeface="Times New Roman" panose="02020603050405020304" pitchFamily="18" charset="0"/>
                    <a:cs typeface="Times New Roman" panose="02020603050405020304" pitchFamily="18" charset="0"/>
                  </a:rPr>
                  <a:t>strongly correlated </a:t>
                </a:r>
                <a:r>
                  <a:rPr lang="en-IN" sz="2000" dirty="0">
                    <a:latin typeface="Times New Roman" panose="02020603050405020304" pitchFamily="18" charset="0"/>
                    <a:cs typeface="Times New Roman" panose="02020603050405020304" pitchFamily="18" charset="0"/>
                  </a:rPr>
                  <a:t>for the given group of people.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101600" y="1592580"/>
                <a:ext cx="9183688" cy="4732020"/>
              </a:xfrm>
              <a:blipFill rotWithShape="1">
                <a:blip r:embed="rId3"/>
                <a:stretch>
                  <a:fillRect l="-465" t="-772" r="-664"/>
                </a:stretch>
              </a:blipFill>
            </p:spPr>
            <p:txBody>
              <a:bodyPr/>
              <a:lstStyle/>
              <a:p>
                <a:r>
                  <a:rPr lang="en-IN">
                    <a:noFill/>
                  </a:rPr>
                  <a:t> </a:t>
                </a:r>
              </a:p>
            </p:txBody>
          </p:sp>
        </mc:Fallback>
      </mc:AlternateContent>
      <p:sp>
        <p:nvSpPr>
          <p:cNvPr id="4" name="Date Placeholder 3">
            <a:extLst>
              <a:ext uri="{FF2B5EF4-FFF2-40B4-BE49-F238E27FC236}">
                <a16:creationId xmlns:a16="http://schemas.microsoft.com/office/drawing/2014/main" id="{0BA9F3C4-D558-5041-B887-4A040AB3324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0A9BE2C0-50E0-526A-8DEA-8CD3B8813009}"/>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58676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22"/>
          <p:cNvSpPr txBox="1">
            <a:spLocks noGrp="1"/>
          </p:cNvSpPr>
          <p:nvPr>
            <p:ph type="title"/>
          </p:nvPr>
        </p:nvSpPr>
        <p:spPr>
          <a:xfrm>
            <a:off x="337648" y="464528"/>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Significance Test for </a:t>
            </a:r>
            <a:r>
              <a:rPr lang="en-US" sz="4000" dirty="0">
                <a:solidFill>
                  <a:srgbClr val="C00000"/>
                </a:solidFill>
                <a:latin typeface="Times New Roman" panose="02020603050405020304" pitchFamily="18" charset="0"/>
                <a:cs typeface="Times New Roman" panose="02020603050405020304" pitchFamily="18" charset="0"/>
              </a:rPr>
              <a:t>𝛘</a:t>
            </a:r>
            <a:r>
              <a:rPr lang="en-US" sz="4000" baseline="30000" dirty="0">
                <a:solidFill>
                  <a:srgbClr val="C00000"/>
                </a:solidFill>
                <a:latin typeface="Times New Roman" panose="02020603050405020304" pitchFamily="18" charset="0"/>
                <a:cs typeface="Times New Roman" panose="02020603050405020304" pitchFamily="18" charset="0"/>
              </a:rPr>
              <a:t>2 </a:t>
            </a:r>
            <a:r>
              <a:rPr lang="en-US" sz="4000" b="1" dirty="0">
                <a:solidFill>
                  <a:srgbClr val="C00000"/>
                </a:solidFill>
                <a:latin typeface="Times New Roman" panose="02020603050405020304" pitchFamily="18" charset="0"/>
                <a:cs typeface="Times New Roman" panose="02020603050405020304" pitchFamily="18" charset="0"/>
              </a:rPr>
              <a:t>-Test</a:t>
            </a:r>
            <a:endParaRPr sz="4000" dirty="0">
              <a:latin typeface="Times New Roman" panose="02020603050405020304" pitchFamily="18" charset="0"/>
              <a:cs typeface="Times New Roman" panose="02020603050405020304" pitchFamily="18" charset="0"/>
            </a:endParaRPr>
          </a:p>
        </p:txBody>
      </p:sp>
      <p:sp>
        <p:nvSpPr>
          <p:cNvPr id="540" name="Google Shape;540;p22"/>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54</a:t>
            </a:fld>
            <a:endParaRPr sz="921">
              <a:solidFill>
                <a:srgbClr val="898989"/>
              </a:solidFill>
              <a:latin typeface="Calibri"/>
              <a:ea typeface="Calibri"/>
              <a:cs typeface="Calibri"/>
              <a:sym typeface="Calibri"/>
            </a:endParaRPr>
          </a:p>
        </p:txBody>
      </p:sp>
      <p:cxnSp>
        <p:nvCxnSpPr>
          <p:cNvPr id="543" name="Google Shape;543;p22"/>
          <p:cNvCxnSpPr/>
          <p:nvPr/>
        </p:nvCxnSpPr>
        <p:spPr>
          <a:xfrm>
            <a:off x="337648" y="1068139"/>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44" name="Google Shape;544;p22"/>
          <p:cNvSpPr/>
          <p:nvPr/>
        </p:nvSpPr>
        <p:spPr>
          <a:xfrm>
            <a:off x="337648" y="2021375"/>
            <a:ext cx="8100296" cy="3768453"/>
          </a:xfrm>
          <a:prstGeom prst="rect">
            <a:avLst/>
          </a:prstGeom>
          <a:blipFill rotWithShape="1">
            <a:blip r:embed="rId3">
              <a:alphaModFix/>
            </a:blip>
            <a:stretch>
              <a:fillRect/>
            </a:stretch>
          </a:blipFill>
          <a:ln>
            <a:noFill/>
          </a:ln>
          <a:effectLst>
            <a:outerShdw blurRad="50800" dist="38100" dir="5400000" algn="t" rotWithShape="0">
              <a:srgbClr val="000000">
                <a:alpha val="40000"/>
              </a:srgbClr>
            </a:outerShdw>
          </a:effectLst>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sp>
        <p:nvSpPr>
          <p:cNvPr id="545" name="Google Shape;545;p22"/>
          <p:cNvSpPr/>
          <p:nvPr/>
        </p:nvSpPr>
        <p:spPr>
          <a:xfrm>
            <a:off x="337648" y="1642734"/>
            <a:ext cx="7984549" cy="378642"/>
          </a:xfrm>
          <a:prstGeom prst="rect">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t" anchorCtr="0">
            <a:spAutoFit/>
          </a:bodyPr>
          <a:lstStyle/>
          <a:p>
            <a:pPr algn="ctr"/>
            <a:r>
              <a:rPr lang="en-US" sz="2000" b="1" dirty="0">
                <a:solidFill>
                  <a:schemeClr val="lt1"/>
                </a:solidFill>
                <a:latin typeface="Calibri"/>
                <a:ea typeface="Calibri"/>
                <a:cs typeface="Calibri"/>
                <a:sym typeface="Calibri"/>
              </a:rPr>
              <a:t>Cramer’s V Test</a:t>
            </a:r>
            <a:endParaRPr sz="2000" dirty="0"/>
          </a:p>
        </p:txBody>
      </p:sp>
      <p:sp>
        <p:nvSpPr>
          <p:cNvPr id="3" name="Date Placeholder 2">
            <a:extLst>
              <a:ext uri="{FF2B5EF4-FFF2-40B4-BE49-F238E27FC236}">
                <a16:creationId xmlns:a16="http://schemas.microsoft.com/office/drawing/2014/main" id="{8B9CC09E-7894-B5DE-676E-0BC58EB4C69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62EB27B1-93D3-89D4-1814-CEA666075F3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More on Correlation Analyses</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0C1064BA-736F-44EC-8995-36063906AE7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035273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75672" y="1708347"/>
            <a:ext cx="8010144" cy="3155159"/>
          </a:xfrm>
          <a:prstGeom prst="rect">
            <a:avLst/>
          </a:prstGeom>
          <a:noFill/>
        </p:spPr>
        <p:txBody>
          <a:bodyPr wrap="square" rtlCol="0">
            <a:spAutoFit/>
          </a:bodyPr>
          <a:lstStyle/>
          <a:p>
            <a:endParaRPr lang="en-US" sz="1228" dirty="0"/>
          </a:p>
          <a:p>
            <a:r>
              <a:rPr lang="en-US" sz="1075" dirty="0"/>
              <a:t> </a:t>
            </a:r>
          </a:p>
          <a:p>
            <a:pPr marL="219399" indent="-219399">
              <a:buFont typeface="Wingdings" panose="05000000000000000000" pitchFamily="2" charset="2"/>
              <a:buChar char="Ø"/>
            </a:pPr>
            <a:r>
              <a:rPr lang="en-US" sz="2000" dirty="0"/>
              <a:t>Binary variable to binary variable correlation</a:t>
            </a:r>
          </a:p>
          <a:p>
            <a:pPr marL="676599" lvl="1" indent="-219399">
              <a:buFont typeface="Wingdings" panose="05000000000000000000" pitchFamily="2" charset="2"/>
              <a:buChar char="Ø"/>
            </a:pPr>
            <a:r>
              <a:rPr lang="en-US" b="1" dirty="0"/>
              <a:t>Tetrachoric correlation</a:t>
            </a:r>
          </a:p>
          <a:p>
            <a:pPr marL="676599" lvl="1" indent="-219399">
              <a:buFont typeface="Wingdings" panose="05000000000000000000" pitchFamily="2" charset="2"/>
              <a:buChar char="Ø"/>
            </a:pPr>
            <a:endParaRPr lang="en-US" sz="2000" dirty="0"/>
          </a:p>
          <a:p>
            <a:pPr marL="219399" indent="-219399">
              <a:buFont typeface="Wingdings" panose="05000000000000000000" pitchFamily="2" charset="2"/>
              <a:buChar char="Ø"/>
            </a:pPr>
            <a:r>
              <a:rPr lang="en-US" sz="2000" dirty="0"/>
              <a:t>Nominal/ categorical valued variable to binary variable correlation</a:t>
            </a:r>
          </a:p>
          <a:p>
            <a:pPr marL="676599" lvl="1" indent="-219399">
              <a:buFont typeface="Wingdings" panose="05000000000000000000" pitchFamily="2" charset="2"/>
              <a:buChar char="Ø"/>
            </a:pPr>
            <a:r>
              <a:rPr lang="en-US" b="1" dirty="0"/>
              <a:t>Cramer’s V correlation</a:t>
            </a:r>
          </a:p>
          <a:p>
            <a:pPr lvl="1"/>
            <a:endParaRPr lang="en-US" sz="2000" dirty="0"/>
          </a:p>
          <a:p>
            <a:pPr marL="219399" indent="-219399">
              <a:buFont typeface="Wingdings" panose="05000000000000000000" pitchFamily="2" charset="2"/>
              <a:buChar char="Ø"/>
            </a:pPr>
            <a:r>
              <a:rPr lang="en-US" sz="2000" dirty="0"/>
              <a:t>Continuous variable to binary variable correlation</a:t>
            </a:r>
          </a:p>
          <a:p>
            <a:pPr marL="676599" lvl="1" indent="-219399">
              <a:buFont typeface="Wingdings" panose="05000000000000000000" pitchFamily="2" charset="2"/>
              <a:buChar char="Ø"/>
            </a:pPr>
            <a:r>
              <a:rPr lang="en-US" b="1" dirty="0"/>
              <a:t>Point-biserial correlation</a:t>
            </a:r>
          </a:p>
          <a:p>
            <a:pPr marL="676599" lvl="1" indent="-219399">
              <a:buFont typeface="Wingdings" panose="05000000000000000000" pitchFamily="2" charset="2"/>
              <a:buChar char="Ø"/>
            </a:pPr>
            <a:endParaRPr lang="en-US" sz="2000" dirty="0"/>
          </a:p>
        </p:txBody>
      </p:sp>
      <p:sp>
        <p:nvSpPr>
          <p:cNvPr id="13" name="Slide Number Placeholder 12"/>
          <p:cNvSpPr>
            <a:spLocks noGrp="1"/>
          </p:cNvSpPr>
          <p:nvPr>
            <p:ph type="sldNum" sz="quarter" idx="12"/>
          </p:nvPr>
        </p:nvSpPr>
        <p:spPr/>
        <p:txBody>
          <a:bodyPr/>
          <a:lstStyle/>
          <a:p>
            <a:fld id="{083C8038-80CC-4B6F-9127-D469CB667C27}" type="slidenum">
              <a:rPr lang="en-US" smtClean="0"/>
              <a:t>56</a:t>
            </a:fld>
            <a:endParaRPr lang="en-US"/>
          </a:p>
        </p:txBody>
      </p:sp>
    </p:spTree>
    <p:extLst>
      <p:ext uri="{BB962C8B-B14F-4D97-AF65-F5344CB8AC3E}">
        <p14:creationId xmlns:p14="http://schemas.microsoft.com/office/powerpoint/2010/main" val="11414732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856" y="1419379"/>
            <a:ext cx="7723227" cy="3089291"/>
          </a:xfrm>
        </p:spPr>
        <p:txBody>
          <a:bodyPr/>
          <a:lstStyle/>
          <a:p>
            <a:pPr algn="just"/>
            <a:r>
              <a:rPr lang="en-US" sz="1800" b="1" dirty="0">
                <a:solidFill>
                  <a:schemeClr val="tx1"/>
                </a:solidFill>
              </a:rPr>
              <a:t>Tetrachoric correlation</a:t>
            </a:r>
            <a:r>
              <a:rPr lang="en-US" sz="1800" dirty="0">
                <a:solidFill>
                  <a:schemeClr val="tx1"/>
                </a:solidFill>
              </a:rPr>
              <a:t> is a measure of the association between two binary variables, that is, variables that can only take on two values like “yes” and “no” or “good” and “bad.”</a:t>
            </a:r>
          </a:p>
          <a:p>
            <a:endParaRPr lang="en-US" sz="1800" dirty="0"/>
          </a:p>
          <a:p>
            <a:pPr algn="just"/>
            <a:r>
              <a:rPr lang="en-US" sz="1800" dirty="0">
                <a:solidFill>
                  <a:schemeClr val="tx1"/>
                </a:solidFill>
              </a:rPr>
              <a:t>Suppose, we have the following 2×2 table with two variables, x and y, that both take on two values:</a:t>
            </a:r>
          </a:p>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5066898" y="3417796"/>
              <a:ext cx="2908959" cy="1283703"/>
            </p:xfrm>
            <a:graphic>
              <a:graphicData uri="http://schemas.openxmlformats.org/drawingml/2006/table">
                <a:tbl>
                  <a:tblPr firstRow="1" bandRow="1">
                    <a:tableStyleId>{5C22544A-7EE6-4342-B048-85BDC9FD1C3A}</a:tableStyleId>
                  </a:tblPr>
                  <a:tblGrid>
                    <a:gridCol w="969653">
                      <a:extLst>
                        <a:ext uri="{9D8B030D-6E8A-4147-A177-3AD203B41FA5}">
                          <a16:colId xmlns:a16="http://schemas.microsoft.com/office/drawing/2014/main" val="4160084686"/>
                        </a:ext>
                      </a:extLst>
                    </a:gridCol>
                    <a:gridCol w="969653">
                      <a:extLst>
                        <a:ext uri="{9D8B030D-6E8A-4147-A177-3AD203B41FA5}">
                          <a16:colId xmlns:a16="http://schemas.microsoft.com/office/drawing/2014/main" val="606204095"/>
                        </a:ext>
                      </a:extLst>
                    </a:gridCol>
                    <a:gridCol w="969653">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pPr algn="ctr"/>
                          <a:r>
                            <a:rPr lang="en-US" sz="1400" dirty="0"/>
                            <a:t>     </a:t>
                          </a:r>
                          <a14:m>
                            <m:oMath xmlns:m="http://schemas.openxmlformats.org/officeDocument/2006/math">
                              <m:r>
                                <a:rPr lang="en-US" sz="1400" i="1" dirty="0" smtClean="0">
                                  <a:latin typeface="Cambria Math" panose="02040503050406030204" pitchFamily="18" charset="0"/>
                                </a:rPr>
                                <m:t>𝑦</m:t>
                              </m:r>
                              <m:r>
                                <a:rPr lang="en-US" sz="1400" i="1" dirty="0" smtClean="0">
                                  <a:latin typeface="Cambria Math" panose="02040503050406030204" pitchFamily="18" charset="0"/>
                                </a:rPr>
                                <m:t>=0</m:t>
                              </m:r>
                            </m:oMath>
                          </a14:m>
                          <a:endParaRPr lang="en-US" sz="1400" dirty="0"/>
                        </a:p>
                      </a:txBody>
                      <a:tcPr marL="70211" marR="70211" marT="35106" marB="35106"/>
                    </a:tc>
                    <a:tc>
                      <a:txBody>
                        <a:bodyPr/>
                        <a:lstStyle/>
                        <a:p>
                          <a:pPr algn="ctr"/>
                          <a:r>
                            <a:rPr lang="en-US" sz="1400" dirty="0"/>
                            <a:t>    </a:t>
                          </a:r>
                          <a14:m>
                            <m:oMath xmlns:m="http://schemas.openxmlformats.org/officeDocument/2006/math">
                              <m:r>
                                <a:rPr lang="en-US" sz="1400" i="1" dirty="0" smtClean="0">
                                  <a:latin typeface="Cambria Math" panose="02040503050406030204" pitchFamily="18" charset="0"/>
                                </a:rPr>
                                <m:t>𝑦</m:t>
                              </m:r>
                              <m:r>
                                <a:rPr lang="en-US" sz="1400" i="1" dirty="0" smtClean="0">
                                  <a:latin typeface="Cambria Math" panose="02040503050406030204" pitchFamily="18" charset="0"/>
                                </a:rPr>
                                <m:t>=1</m:t>
                              </m:r>
                            </m:oMath>
                          </a14:m>
                          <a:endParaRPr lang="en-US" sz="1400" dirty="0"/>
                        </a:p>
                      </a:txBody>
                      <a:tcPr marL="70211" marR="70211" marT="35106" marB="35106"/>
                    </a:tc>
                    <a:extLst>
                      <a:ext uri="{0D108BD9-81ED-4DB2-BD59-A6C34878D82A}">
                        <a16:rowId xmlns:a16="http://schemas.microsoft.com/office/drawing/2014/main" val="3464545700"/>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 0</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𝑎</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𝑏</m:t>
                                </m:r>
                              </m:oMath>
                            </m:oMathPara>
                          </a14:m>
                          <a:endParaRPr lang="en-US" sz="1400" dirty="0"/>
                        </a:p>
                      </a:txBody>
                      <a:tcPr marL="70211" marR="70211" marT="35106" marB="35106"/>
                    </a:tc>
                    <a:extLst>
                      <a:ext uri="{0D108BD9-81ED-4DB2-BD59-A6C34878D82A}">
                        <a16:rowId xmlns:a16="http://schemas.microsoft.com/office/drawing/2014/main" val="3785772318"/>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 1</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𝑐</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𝑑</m:t>
                                </m:r>
                              </m:oMath>
                            </m:oMathPara>
                          </a14:m>
                          <a:endParaRPr lang="en-US" sz="1400" dirty="0"/>
                        </a:p>
                      </a:txBody>
                      <a:tcPr marL="70211" marR="70211" marT="35106" marB="35106"/>
                    </a:tc>
                    <a:extLst>
                      <a:ext uri="{0D108BD9-81ED-4DB2-BD59-A6C34878D82A}">
                        <a16:rowId xmlns:a16="http://schemas.microsoft.com/office/drawing/2014/main" val="2861426243"/>
                      </a:ext>
                    </a:extLst>
                  </a:tr>
                </a:tbl>
              </a:graphicData>
            </a:graphic>
          </p:graphicFrame>
        </mc:Choice>
        <mc:Fallback xmlns="">
          <p:graphicFrame>
            <p:nvGraphicFramePr>
              <p:cNvPr id="4" name="Table 3"/>
              <p:cNvGraphicFramePr>
                <a:graphicFrameLocks noGrp="1"/>
              </p:cNvGraphicFramePr>
              <p:nvPr>
                <p:extLst/>
              </p:nvPr>
            </p:nvGraphicFramePr>
            <p:xfrm>
              <a:off x="5066898" y="3417796"/>
              <a:ext cx="2908959" cy="1283703"/>
            </p:xfrm>
            <a:graphic>
              <a:graphicData uri="http://schemas.openxmlformats.org/drawingml/2006/table">
                <a:tbl>
                  <a:tblPr firstRow="1" bandRow="1">
                    <a:tableStyleId>{5C22544A-7EE6-4342-B048-85BDC9FD1C3A}</a:tableStyleId>
                  </a:tblPr>
                  <a:tblGrid>
                    <a:gridCol w="969653">
                      <a:extLst>
                        <a:ext uri="{9D8B030D-6E8A-4147-A177-3AD203B41FA5}">
                          <a16:colId xmlns:a16="http://schemas.microsoft.com/office/drawing/2014/main" val="4160084686"/>
                        </a:ext>
                      </a:extLst>
                    </a:gridCol>
                    <a:gridCol w="969653">
                      <a:extLst>
                        <a:ext uri="{9D8B030D-6E8A-4147-A177-3AD203B41FA5}">
                          <a16:colId xmlns:a16="http://schemas.microsoft.com/office/drawing/2014/main" val="606204095"/>
                        </a:ext>
                      </a:extLst>
                    </a:gridCol>
                    <a:gridCol w="969653">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endParaRPr lang="en-US"/>
                        </a:p>
                      </a:txBody>
                      <a:tcPr marL="70211" marR="70211" marT="35106" marB="35106">
                        <a:blipFill>
                          <a:blip r:embed="rId2"/>
                          <a:stretch>
                            <a:fillRect l="-100000" t="-1408" r="-101875" b="-201408"/>
                          </a:stretch>
                        </a:blipFill>
                      </a:tcPr>
                    </a:tc>
                    <a:tc>
                      <a:txBody>
                        <a:bodyPr/>
                        <a:lstStyle/>
                        <a:p>
                          <a:endParaRPr lang="en-US"/>
                        </a:p>
                      </a:txBody>
                      <a:tcPr marL="70211" marR="70211" marT="35106" marB="35106">
                        <a:blipFill>
                          <a:blip r:embed="rId2"/>
                          <a:stretch>
                            <a:fillRect l="-201258" t="-1408" r="-2516" b="-201408"/>
                          </a:stretch>
                        </a:blipFill>
                      </a:tcPr>
                    </a:tc>
                    <a:extLst>
                      <a:ext uri="{0D108BD9-81ED-4DB2-BD59-A6C34878D82A}">
                        <a16:rowId xmlns:a16="http://schemas.microsoft.com/office/drawing/2014/main" val="3464545700"/>
                      </a:ext>
                    </a:extLst>
                  </a:tr>
                  <a:tr h="427901">
                    <a:tc>
                      <a:txBody>
                        <a:bodyPr/>
                        <a:lstStyle/>
                        <a:p>
                          <a:endParaRPr lang="en-US"/>
                        </a:p>
                      </a:txBody>
                      <a:tcPr marL="70211" marR="70211" marT="35106" marB="35106">
                        <a:blipFill>
                          <a:blip r:embed="rId2"/>
                          <a:stretch>
                            <a:fillRect l="-629" t="-102857" r="-203145" b="-104286"/>
                          </a:stretch>
                        </a:blipFill>
                      </a:tcPr>
                    </a:tc>
                    <a:tc>
                      <a:txBody>
                        <a:bodyPr/>
                        <a:lstStyle/>
                        <a:p>
                          <a:endParaRPr lang="en-US"/>
                        </a:p>
                      </a:txBody>
                      <a:tcPr marL="70211" marR="70211" marT="35106" marB="35106">
                        <a:blipFill>
                          <a:blip r:embed="rId2"/>
                          <a:stretch>
                            <a:fillRect l="-100000" t="-102857" r="-101875" b="-104286"/>
                          </a:stretch>
                        </a:blipFill>
                      </a:tcPr>
                    </a:tc>
                    <a:tc>
                      <a:txBody>
                        <a:bodyPr/>
                        <a:lstStyle/>
                        <a:p>
                          <a:endParaRPr lang="en-US"/>
                        </a:p>
                      </a:txBody>
                      <a:tcPr marL="70211" marR="70211" marT="35106" marB="35106">
                        <a:blipFill>
                          <a:blip r:embed="rId2"/>
                          <a:stretch>
                            <a:fillRect l="-201258" t="-102857" r="-2516" b="-104286"/>
                          </a:stretch>
                        </a:blipFill>
                      </a:tcPr>
                    </a:tc>
                    <a:extLst>
                      <a:ext uri="{0D108BD9-81ED-4DB2-BD59-A6C34878D82A}">
                        <a16:rowId xmlns:a16="http://schemas.microsoft.com/office/drawing/2014/main" val="3785772318"/>
                      </a:ext>
                    </a:extLst>
                  </a:tr>
                  <a:tr h="427901">
                    <a:tc>
                      <a:txBody>
                        <a:bodyPr/>
                        <a:lstStyle/>
                        <a:p>
                          <a:endParaRPr lang="en-US"/>
                        </a:p>
                      </a:txBody>
                      <a:tcPr marL="70211" marR="70211" marT="35106" marB="35106">
                        <a:blipFill>
                          <a:blip r:embed="rId2"/>
                          <a:stretch>
                            <a:fillRect l="-629" t="-200000" r="-203145" b="-2817"/>
                          </a:stretch>
                        </a:blipFill>
                      </a:tcPr>
                    </a:tc>
                    <a:tc>
                      <a:txBody>
                        <a:bodyPr/>
                        <a:lstStyle/>
                        <a:p>
                          <a:endParaRPr lang="en-US"/>
                        </a:p>
                      </a:txBody>
                      <a:tcPr marL="70211" marR="70211" marT="35106" marB="35106">
                        <a:blipFill>
                          <a:blip r:embed="rId2"/>
                          <a:stretch>
                            <a:fillRect l="-100000" t="-200000" r="-101875" b="-2817"/>
                          </a:stretch>
                        </a:blipFill>
                      </a:tcPr>
                    </a:tc>
                    <a:tc>
                      <a:txBody>
                        <a:bodyPr/>
                        <a:lstStyle/>
                        <a:p>
                          <a:endParaRPr lang="en-US"/>
                        </a:p>
                      </a:txBody>
                      <a:tcPr marL="70211" marR="70211" marT="35106" marB="35106">
                        <a:blipFill>
                          <a:blip r:embed="rId2"/>
                          <a:stretch>
                            <a:fillRect l="-201258" t="-200000" r="-2516" b="-2817"/>
                          </a:stretch>
                        </a:blipFill>
                      </a:tcPr>
                    </a:tc>
                    <a:extLst>
                      <a:ext uri="{0D108BD9-81ED-4DB2-BD59-A6C34878D82A}">
                        <a16:rowId xmlns:a16="http://schemas.microsoft.com/office/drawing/2014/main" val="2861426243"/>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1385631" y="3493131"/>
                <a:ext cx="3488617" cy="1155766"/>
              </a:xfrm>
              <a:prstGeom prst="rect">
                <a:avLst/>
              </a:prstGeom>
              <a:noFill/>
            </p:spPr>
            <p:txBody>
              <a:bodyPr wrap="square" rtlCol="0">
                <a:spAutoFit/>
              </a:bodyPr>
              <a:lstStyle/>
              <a:p>
                <a:r>
                  <a:rPr lang="en-US" sz="1382" dirty="0"/>
                  <a:t>Here</a:t>
                </a:r>
              </a:p>
              <a:p>
                <a14:m>
                  <m:oMath xmlns:m="http://schemas.openxmlformats.org/officeDocument/2006/math">
                    <m:r>
                      <a:rPr lang="en-US" sz="1382" i="1" dirty="0">
                        <a:latin typeface="Cambria Math" panose="02040503050406030204" pitchFamily="18" charset="0"/>
                      </a:rPr>
                      <m:t>𝑎</m:t>
                    </m:r>
                  </m:oMath>
                </a14:m>
                <a:r>
                  <a:rPr lang="en-US" sz="1382" dirty="0"/>
                  <a:t> = Total count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=0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=0</m:t>
                    </m:r>
                  </m:oMath>
                </a14:m>
                <a:endParaRPr lang="en-US" sz="1382" dirty="0"/>
              </a:p>
              <a:p>
                <a14:m>
                  <m:oMath xmlns:m="http://schemas.openxmlformats.org/officeDocument/2006/math">
                    <m:r>
                      <a:rPr lang="en-US" sz="1382" i="1" dirty="0">
                        <a:latin typeface="Cambria Math" panose="02040503050406030204" pitchFamily="18" charset="0"/>
                      </a:rPr>
                      <m:t>𝑏</m:t>
                    </m:r>
                  </m:oMath>
                </a14:m>
                <a:r>
                  <a:rPr lang="en-US" sz="1382" dirty="0"/>
                  <a:t> = Total count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=0</m:t>
                    </m:r>
                  </m:oMath>
                </a14:m>
                <a:r>
                  <a:rPr lang="en-US" sz="1382" dirty="0"/>
                  <a:t> 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=1</m:t>
                    </m:r>
                  </m:oMath>
                </a14:m>
                <a:endParaRPr lang="en-US" sz="1382" dirty="0"/>
              </a:p>
              <a:p>
                <a14:m>
                  <m:oMath xmlns:m="http://schemas.openxmlformats.org/officeDocument/2006/math">
                    <m:r>
                      <a:rPr lang="en-US" sz="1382" i="1" dirty="0">
                        <a:latin typeface="Cambria Math" panose="02040503050406030204" pitchFamily="18" charset="0"/>
                      </a:rPr>
                      <m:t>𝑐</m:t>
                    </m:r>
                  </m:oMath>
                </a14:m>
                <a:r>
                  <a:rPr lang="en-US" sz="1382" dirty="0"/>
                  <a:t> = Total count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=1</m:t>
                    </m:r>
                  </m:oMath>
                </a14:m>
                <a:r>
                  <a:rPr lang="en-US" sz="1382" dirty="0"/>
                  <a:t> 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=0</m:t>
                    </m:r>
                  </m:oMath>
                </a14:m>
                <a:endParaRPr lang="en-US" sz="1382" dirty="0"/>
              </a:p>
              <a:p>
                <a14:m>
                  <m:oMath xmlns:m="http://schemas.openxmlformats.org/officeDocument/2006/math">
                    <m:r>
                      <a:rPr lang="en-US" sz="1382" i="1" dirty="0">
                        <a:latin typeface="Cambria Math" panose="02040503050406030204" pitchFamily="18" charset="0"/>
                      </a:rPr>
                      <m:t>𝑑</m:t>
                    </m:r>
                  </m:oMath>
                </a14:m>
                <a:r>
                  <a:rPr lang="en-US" sz="1382" dirty="0"/>
                  <a:t> = Total count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=1</m:t>
                    </m:r>
                  </m:oMath>
                </a14:m>
                <a:r>
                  <a:rPr lang="en-US" sz="1382" dirty="0"/>
                  <a:t> 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=1</m:t>
                    </m:r>
                  </m:oMath>
                </a14:m>
                <a:endParaRPr lang="en-US" sz="1382" dirty="0"/>
              </a:p>
            </p:txBody>
          </p:sp>
        </mc:Choice>
        <mc:Fallback xmlns="">
          <p:sp>
            <p:nvSpPr>
              <p:cNvPr id="5" name="TextBox 4"/>
              <p:cNvSpPr txBox="1">
                <a:spLocks noRot="1" noChangeAspect="1" noMove="1" noResize="1" noEditPoints="1" noAdjustHandles="1" noChangeArrowheads="1" noChangeShapeType="1" noTextEdit="1"/>
              </p:cNvSpPr>
              <p:nvPr/>
            </p:nvSpPr>
            <p:spPr>
              <a:xfrm>
                <a:off x="1385631" y="3493131"/>
                <a:ext cx="3488617" cy="1155766"/>
              </a:xfrm>
              <a:prstGeom prst="rect">
                <a:avLst/>
              </a:prstGeom>
              <a:blipFill>
                <a:blip r:embed="rId3"/>
                <a:stretch>
                  <a:fillRect l="-524" t="-1053" b="-4737"/>
                </a:stretch>
              </a:blipFill>
            </p:spPr>
            <p:txBody>
              <a:bodyPr/>
              <a:lstStyle/>
              <a:p>
                <a:r>
                  <a:rPr lang="en-IN">
                    <a:noFill/>
                  </a:rPr>
                  <a:t> </a:t>
                </a:r>
              </a:p>
            </p:txBody>
          </p:sp>
        </mc:Fallback>
      </mc:AlternateContent>
      <p:sp>
        <p:nvSpPr>
          <p:cNvPr id="8" name="Slide Number Placeholder 7"/>
          <p:cNvSpPr>
            <a:spLocks noGrp="1"/>
          </p:cNvSpPr>
          <p:nvPr>
            <p:ph type="sldNum" sz="quarter" idx="12"/>
          </p:nvPr>
        </p:nvSpPr>
        <p:spPr/>
        <p:txBody>
          <a:bodyPr/>
          <a:lstStyle/>
          <a:p>
            <a:fld id="{083C8038-80CC-4B6F-9127-D469CB667C27}" type="slidenum">
              <a:rPr lang="en-US" smtClean="0"/>
              <a:t>57</a:t>
            </a:fld>
            <a:endParaRPr lang="en-US"/>
          </a:p>
        </p:txBody>
      </p:sp>
      <p:sp>
        <p:nvSpPr>
          <p:cNvPr id="9"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7" name="Straight Connector 6"/>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34C307D-E435-43E5-B0FB-F1524378320D}"/>
              </a:ext>
            </a:extLst>
          </p:cNvPr>
          <p:cNvSpPr/>
          <p:nvPr/>
        </p:nvSpPr>
        <p:spPr>
          <a:xfrm>
            <a:off x="842534" y="531642"/>
            <a:ext cx="5270738"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Tetrachoric correlation</a:t>
            </a:r>
            <a:endParaRPr lang="en-IN" sz="4000" dirty="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E66DD67-CF34-4EF3-A8D1-BCE4FEFD48F0}"/>
                  </a:ext>
                </a:extLst>
              </p:cNvPr>
              <p:cNvSpPr/>
              <p:nvPr/>
            </p:nvSpPr>
            <p:spPr>
              <a:xfrm>
                <a:off x="3218000" y="5276168"/>
                <a:ext cx="2225727" cy="714683"/>
              </a:xfrm>
              <a:prstGeom prst="rect">
                <a:avLst/>
              </a:prstGeom>
            </p:spPr>
            <p:txBody>
              <a:bodyPr wrap="square">
                <a:spAutoFit/>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𝑐𝑜𝑠</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180</m:t>
                            </m:r>
                          </m:num>
                          <m:den>
                            <m:r>
                              <a:rPr lang="en-US" i="1">
                                <a:latin typeface="Cambria Math" panose="02040503050406030204" pitchFamily="18" charset="0"/>
                              </a:rPr>
                              <m:t>1+</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num>
                                  <m:den>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𝑑</m:t>
                                    </m:r>
                                  </m:den>
                                </m:f>
                              </m:e>
                            </m:rad>
                          </m:den>
                        </m:f>
                      </m:e>
                    </m:d>
                  </m:oMath>
                </a14:m>
                <a:endParaRPr lang="en-IN" dirty="0"/>
              </a:p>
            </p:txBody>
          </p:sp>
        </mc:Choice>
        <mc:Fallback xmlns="">
          <p:sp>
            <p:nvSpPr>
              <p:cNvPr id="2" name="Rectangle 1">
                <a:extLst>
                  <a:ext uri="{FF2B5EF4-FFF2-40B4-BE49-F238E27FC236}">
                    <a16:creationId xmlns:a16="http://schemas.microsoft.com/office/drawing/2014/main" id="{4E66DD67-CF34-4EF3-A8D1-BCE4FEFD48F0}"/>
                  </a:ext>
                </a:extLst>
              </p:cNvPr>
              <p:cNvSpPr>
                <a:spLocks noRot="1" noChangeAspect="1" noMove="1" noResize="1" noEditPoints="1" noAdjustHandles="1" noChangeArrowheads="1" noChangeShapeType="1" noTextEdit="1"/>
              </p:cNvSpPr>
              <p:nvPr/>
            </p:nvSpPr>
            <p:spPr>
              <a:xfrm>
                <a:off x="3218000" y="5276168"/>
                <a:ext cx="2225727" cy="714683"/>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8560605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3294" y="2253814"/>
            <a:ext cx="7723227" cy="3089291"/>
          </a:xfrm>
        </p:spPr>
        <p:txBody>
          <a:bodyPr>
            <a:normAutofit/>
          </a:bodyPr>
          <a:lstStyle/>
          <a:p>
            <a:pPr algn="just"/>
            <a:r>
              <a:rPr lang="en-US" sz="1800" b="1" dirty="0">
                <a:solidFill>
                  <a:schemeClr val="tx1"/>
                </a:solidFill>
              </a:rPr>
              <a:t>Example:</a:t>
            </a:r>
          </a:p>
          <a:p>
            <a:pPr algn="just"/>
            <a:r>
              <a:rPr lang="en-US" sz="1600" dirty="0"/>
              <a:t>Suppose, we want to know whether or not gender is associated with political party preference so we take a simple random sample of 47 voters and survey them on their political party preference.</a:t>
            </a:r>
            <a:endParaRPr lang="en-US" b="1" dirty="0">
              <a:solidFill>
                <a:schemeClr val="tx1"/>
              </a:solidFill>
            </a:endParaRPr>
          </a:p>
          <a:p>
            <a:pPr algn="just"/>
            <a:r>
              <a:rPr lang="en-US" sz="1600" dirty="0">
                <a:solidFill>
                  <a:srgbClr val="0070C0"/>
                </a:solidFill>
              </a:rPr>
              <a:t> </a:t>
            </a:r>
          </a:p>
          <a:p>
            <a:pPr algn="just"/>
            <a:endParaRPr lang="en-US" dirty="0"/>
          </a:p>
          <a:p>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4179512295"/>
                  </p:ext>
                </p:extLst>
              </p:nvPr>
            </p:nvGraphicFramePr>
            <p:xfrm>
              <a:off x="1138309" y="3798751"/>
              <a:ext cx="4394196" cy="1283703"/>
            </p:xfrm>
            <a:graphic>
              <a:graphicData uri="http://schemas.openxmlformats.org/drawingml/2006/table">
                <a:tbl>
                  <a:tblPr firstRow="1" bandRow="1">
                    <a:tableStyleId>{5C22544A-7EE6-4342-B048-85BDC9FD1C3A}</a:tableStyleId>
                  </a:tblPr>
                  <a:tblGrid>
                    <a:gridCol w="1446791">
                      <a:extLst>
                        <a:ext uri="{9D8B030D-6E8A-4147-A177-3AD203B41FA5}">
                          <a16:colId xmlns:a16="http://schemas.microsoft.com/office/drawing/2014/main" val="4160084686"/>
                        </a:ext>
                      </a:extLst>
                    </a:gridCol>
                    <a:gridCol w="1595175">
                      <a:extLst>
                        <a:ext uri="{9D8B030D-6E8A-4147-A177-3AD203B41FA5}">
                          <a16:colId xmlns:a16="http://schemas.microsoft.com/office/drawing/2014/main" val="606204095"/>
                        </a:ext>
                      </a:extLst>
                    </a:gridCol>
                    <a:gridCol w="1352230">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    </m:t>
                                </m:r>
                                <m:r>
                                  <a:rPr lang="en-US" sz="1400" i="1" smtClean="0">
                                    <a:latin typeface="Cambria Math" panose="02040503050406030204" pitchFamily="18" charset="0"/>
                                  </a:rPr>
                                  <m:t>𝑦</m:t>
                                </m:r>
                                <m:r>
                                  <a:rPr lang="en-US" sz="1400" i="1" smtClean="0">
                                    <a:latin typeface="Cambria Math" panose="02040503050406030204" pitchFamily="18" charset="0"/>
                                  </a:rPr>
                                  <m:t>= </m:t>
                                </m:r>
                                <m:r>
                                  <a:rPr lang="en-US" sz="1400" b="1" i="1" smtClean="0">
                                    <a:latin typeface="Cambria Math" panose="02040503050406030204" pitchFamily="18" charset="0"/>
                                  </a:rPr>
                                  <m:t>𝒑𝒂𝒓𝒕𝒚</m:t>
                                </m:r>
                                <m:r>
                                  <a:rPr lang="en-US" sz="1400" b="1" i="1" smtClean="0">
                                    <a:latin typeface="Cambria Math" panose="02040503050406030204" pitchFamily="18" charset="0"/>
                                  </a:rPr>
                                  <m:t> </m:t>
                                </m:r>
                                <m:r>
                                  <a:rPr lang="en-US" sz="1400" b="1" i="1" dirty="0" smtClean="0">
                                    <a:latin typeface="Cambria Math" panose="02040503050406030204" pitchFamily="18" charset="0"/>
                                  </a:rPr>
                                  <m:t>𝟏</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1" i="1" dirty="0" smtClean="0">
                                    <a:latin typeface="Cambria Math" panose="02040503050406030204" pitchFamily="18" charset="0"/>
                                  </a:rPr>
                                  <m:t>𝒚</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𝒑𝒂𝒓𝒕𝒚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oMath>
                            </m:oMathPara>
                          </a14:m>
                          <a:endParaRPr lang="en-US" sz="1400" dirty="0"/>
                        </a:p>
                      </a:txBody>
                      <a:tcPr marL="70211" marR="70211" marT="35106" marB="35106"/>
                    </a:tc>
                    <a:extLst>
                      <a:ext uri="{0D108BD9-81ED-4DB2-BD59-A6C34878D82A}">
                        <a16:rowId xmlns:a16="http://schemas.microsoft.com/office/drawing/2014/main" val="3464545700"/>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m:t>
                                </m:r>
                                <m:r>
                                  <a:rPr lang="en-US" sz="1400" b="0" i="1" dirty="0" smtClean="0">
                                    <a:latin typeface="Cambria Math" panose="02040503050406030204" pitchFamily="18" charset="0"/>
                                  </a:rPr>
                                  <m:t>𝑚𝑎𝑙𝑒</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9</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15</m:t>
                                </m:r>
                              </m:oMath>
                            </m:oMathPara>
                          </a14:m>
                          <a:endParaRPr lang="en-US" sz="1400" dirty="0"/>
                        </a:p>
                      </a:txBody>
                      <a:tcPr marL="70211" marR="70211" marT="35106" marB="35106"/>
                    </a:tc>
                    <a:extLst>
                      <a:ext uri="{0D108BD9-81ED-4DB2-BD59-A6C34878D82A}">
                        <a16:rowId xmlns:a16="http://schemas.microsoft.com/office/drawing/2014/main" val="3785772318"/>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m:t>
                                </m:r>
                                <m:r>
                                  <a:rPr lang="en-US" sz="1400" b="0" i="1" dirty="0" smtClean="0">
                                    <a:latin typeface="Cambria Math" panose="02040503050406030204" pitchFamily="18" charset="0"/>
                                  </a:rPr>
                                  <m:t>𝑓𝑒𝑚𝑎𝑙𝑒</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13</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10</m:t>
                                </m:r>
                              </m:oMath>
                            </m:oMathPara>
                          </a14:m>
                          <a:endParaRPr lang="en-US" sz="1400" dirty="0"/>
                        </a:p>
                      </a:txBody>
                      <a:tcPr marL="70211" marR="70211" marT="35106" marB="35106"/>
                    </a:tc>
                    <a:extLst>
                      <a:ext uri="{0D108BD9-81ED-4DB2-BD59-A6C34878D82A}">
                        <a16:rowId xmlns:a16="http://schemas.microsoft.com/office/drawing/2014/main" val="286142624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4179512295"/>
                  </p:ext>
                </p:extLst>
              </p:nvPr>
            </p:nvGraphicFramePr>
            <p:xfrm>
              <a:off x="1138309" y="3798751"/>
              <a:ext cx="4394196" cy="1283703"/>
            </p:xfrm>
            <a:graphic>
              <a:graphicData uri="http://schemas.openxmlformats.org/drawingml/2006/table">
                <a:tbl>
                  <a:tblPr firstRow="1" bandRow="1">
                    <a:tableStyleId>{5C22544A-7EE6-4342-B048-85BDC9FD1C3A}</a:tableStyleId>
                  </a:tblPr>
                  <a:tblGrid>
                    <a:gridCol w="1446791">
                      <a:extLst>
                        <a:ext uri="{9D8B030D-6E8A-4147-A177-3AD203B41FA5}">
                          <a16:colId xmlns:a16="http://schemas.microsoft.com/office/drawing/2014/main" val="4160084686"/>
                        </a:ext>
                      </a:extLst>
                    </a:gridCol>
                    <a:gridCol w="1595175">
                      <a:extLst>
                        <a:ext uri="{9D8B030D-6E8A-4147-A177-3AD203B41FA5}">
                          <a16:colId xmlns:a16="http://schemas.microsoft.com/office/drawing/2014/main" val="606204095"/>
                        </a:ext>
                      </a:extLst>
                    </a:gridCol>
                    <a:gridCol w="1352230">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endParaRPr lang="en-US"/>
                        </a:p>
                      </a:txBody>
                      <a:tcPr marL="70211" marR="70211" marT="35106" marB="35106">
                        <a:blipFill>
                          <a:blip r:embed="rId2"/>
                          <a:stretch>
                            <a:fillRect l="-91221" t="-1429" r="-86260" b="-204286"/>
                          </a:stretch>
                        </a:blipFill>
                      </a:tcPr>
                    </a:tc>
                    <a:tc>
                      <a:txBody>
                        <a:bodyPr/>
                        <a:lstStyle/>
                        <a:p>
                          <a:endParaRPr lang="en-US"/>
                        </a:p>
                      </a:txBody>
                      <a:tcPr marL="70211" marR="70211" marT="35106" marB="35106">
                        <a:blipFill>
                          <a:blip r:embed="rId2"/>
                          <a:stretch>
                            <a:fillRect l="-225676" t="-1429" r="-1802" b="-204286"/>
                          </a:stretch>
                        </a:blipFill>
                      </a:tcPr>
                    </a:tc>
                    <a:extLst>
                      <a:ext uri="{0D108BD9-81ED-4DB2-BD59-A6C34878D82A}">
                        <a16:rowId xmlns:a16="http://schemas.microsoft.com/office/drawing/2014/main" val="3464545700"/>
                      </a:ext>
                    </a:extLst>
                  </a:tr>
                  <a:tr h="427901">
                    <a:tc>
                      <a:txBody>
                        <a:bodyPr/>
                        <a:lstStyle/>
                        <a:p>
                          <a:endParaRPr lang="en-US"/>
                        </a:p>
                      </a:txBody>
                      <a:tcPr marL="70211" marR="70211" marT="35106" marB="35106">
                        <a:blipFill>
                          <a:blip r:embed="rId2"/>
                          <a:stretch>
                            <a:fillRect l="-420" t="-100000" r="-205042" b="-101408"/>
                          </a:stretch>
                        </a:blipFill>
                      </a:tcPr>
                    </a:tc>
                    <a:tc>
                      <a:txBody>
                        <a:bodyPr/>
                        <a:lstStyle/>
                        <a:p>
                          <a:endParaRPr lang="en-US"/>
                        </a:p>
                      </a:txBody>
                      <a:tcPr marL="70211" marR="70211" marT="35106" marB="35106">
                        <a:blipFill>
                          <a:blip r:embed="rId2"/>
                          <a:stretch>
                            <a:fillRect l="-91221" t="-100000" r="-86260" b="-101408"/>
                          </a:stretch>
                        </a:blipFill>
                      </a:tcPr>
                    </a:tc>
                    <a:tc>
                      <a:txBody>
                        <a:bodyPr/>
                        <a:lstStyle/>
                        <a:p>
                          <a:endParaRPr lang="en-US"/>
                        </a:p>
                      </a:txBody>
                      <a:tcPr marL="70211" marR="70211" marT="35106" marB="35106">
                        <a:blipFill>
                          <a:blip r:embed="rId2"/>
                          <a:stretch>
                            <a:fillRect l="-225676" t="-100000" r="-1802" b="-101408"/>
                          </a:stretch>
                        </a:blipFill>
                      </a:tcPr>
                    </a:tc>
                    <a:extLst>
                      <a:ext uri="{0D108BD9-81ED-4DB2-BD59-A6C34878D82A}">
                        <a16:rowId xmlns:a16="http://schemas.microsoft.com/office/drawing/2014/main" val="3785772318"/>
                      </a:ext>
                    </a:extLst>
                  </a:tr>
                  <a:tr h="427901">
                    <a:tc>
                      <a:txBody>
                        <a:bodyPr/>
                        <a:lstStyle/>
                        <a:p>
                          <a:endParaRPr lang="en-US"/>
                        </a:p>
                      </a:txBody>
                      <a:tcPr marL="70211" marR="70211" marT="35106" marB="35106">
                        <a:blipFill>
                          <a:blip r:embed="rId2"/>
                          <a:stretch>
                            <a:fillRect l="-420" t="-202857" r="-205042" b="-2857"/>
                          </a:stretch>
                        </a:blipFill>
                      </a:tcPr>
                    </a:tc>
                    <a:tc>
                      <a:txBody>
                        <a:bodyPr/>
                        <a:lstStyle/>
                        <a:p>
                          <a:endParaRPr lang="en-US"/>
                        </a:p>
                      </a:txBody>
                      <a:tcPr marL="70211" marR="70211" marT="35106" marB="35106">
                        <a:blipFill>
                          <a:blip r:embed="rId2"/>
                          <a:stretch>
                            <a:fillRect l="-91221" t="-202857" r="-86260" b="-2857"/>
                          </a:stretch>
                        </a:blipFill>
                      </a:tcPr>
                    </a:tc>
                    <a:tc>
                      <a:txBody>
                        <a:bodyPr/>
                        <a:lstStyle/>
                        <a:p>
                          <a:endParaRPr lang="en-US"/>
                        </a:p>
                      </a:txBody>
                      <a:tcPr marL="70211" marR="70211" marT="35106" marB="35106">
                        <a:blipFill>
                          <a:blip r:embed="rId2"/>
                          <a:stretch>
                            <a:fillRect l="-225676" t="-202857" r="-1802" b="-2857"/>
                          </a:stretch>
                        </a:blipFill>
                      </a:tcPr>
                    </a:tc>
                    <a:extLst>
                      <a:ext uri="{0D108BD9-81ED-4DB2-BD59-A6C34878D82A}">
                        <a16:rowId xmlns:a16="http://schemas.microsoft.com/office/drawing/2014/main" val="2861426243"/>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5532505" y="3848105"/>
                <a:ext cx="3488617" cy="1155766"/>
              </a:xfrm>
              <a:prstGeom prst="rect">
                <a:avLst/>
              </a:prstGeom>
              <a:noFill/>
            </p:spPr>
            <p:txBody>
              <a:bodyPr wrap="square" rtlCol="0">
                <a:spAutoFit/>
              </a:bodyPr>
              <a:lstStyle/>
              <a:p>
                <a:r>
                  <a:rPr lang="en-US" sz="1382" dirty="0"/>
                  <a:t>Here</a:t>
                </a:r>
              </a:p>
              <a:p>
                <a14:m>
                  <m:oMath xmlns:m="http://schemas.openxmlformats.org/officeDocument/2006/math">
                    <m:r>
                      <a:rPr lang="en-US" sz="1382" i="1" dirty="0">
                        <a:latin typeface="Cambria Math" panose="02040503050406030204" pitchFamily="18" charset="0"/>
                      </a:rPr>
                      <m:t>𝑎</m:t>
                    </m:r>
                  </m:oMath>
                </a14:m>
                <a:r>
                  <a:rPr lang="en-US" sz="1382" dirty="0"/>
                  <a:t> = 9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1</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𝑏</m:t>
                    </m:r>
                  </m:oMath>
                </a14:m>
                <a:r>
                  <a:rPr lang="en-US" sz="1382" dirty="0"/>
                  <a:t> = 15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2</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𝑐</m:t>
                    </m:r>
                  </m:oMath>
                </a14:m>
                <a:r>
                  <a:rPr lang="en-US" sz="1382" dirty="0"/>
                  <a:t> = 13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m:rPr>
                        <m:sty m:val="p"/>
                      </m:rPr>
                      <a:rPr lang="en-US" sz="1382" dirty="0">
                        <a:latin typeface="Cambria Math" panose="02040503050406030204" pitchFamily="18" charset="0"/>
                      </a:rPr>
                      <m:t>fe</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1</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𝑑</m:t>
                    </m:r>
                  </m:oMath>
                </a14:m>
                <a:r>
                  <a:rPr lang="en-US" sz="1382" dirty="0"/>
                  <a:t> = 10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m:rPr>
                        <m:sty m:val="p"/>
                      </m:rPr>
                      <a:rPr lang="en-US" sz="1382" dirty="0">
                        <a:latin typeface="Cambria Math" panose="02040503050406030204" pitchFamily="18" charset="0"/>
                      </a:rPr>
                      <m:t>fe</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2</m:t>
                    </m:r>
                  </m:oMath>
                </a14:m>
                <a:endParaRPr lang="en-US" sz="1382" i="1" dirty="0">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5532505" y="3848105"/>
                <a:ext cx="3488617" cy="1155766"/>
              </a:xfrm>
              <a:prstGeom prst="rect">
                <a:avLst/>
              </a:prstGeom>
              <a:blipFill>
                <a:blip r:embed="rId3"/>
                <a:stretch>
                  <a:fillRect l="-524" t="-526" b="-4737"/>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083C8038-80CC-4B6F-9127-D469CB667C27}" type="slidenum">
              <a:rPr lang="en-US" smtClean="0"/>
              <a:t>58</a:t>
            </a:fld>
            <a:endParaRPr lang="en-US"/>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818387-E906-4AE9-B8A1-C434FA22D201}"/>
              </a:ext>
            </a:extLst>
          </p:cNvPr>
          <p:cNvSpPr/>
          <p:nvPr/>
        </p:nvSpPr>
        <p:spPr>
          <a:xfrm>
            <a:off x="842534" y="531642"/>
            <a:ext cx="7508530"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Tetrachoric correlation: Example</a:t>
            </a:r>
            <a:endParaRPr lang="en-IN" sz="4000" dirty="0"/>
          </a:p>
        </p:txBody>
      </p:sp>
    </p:spTree>
    <p:extLst>
      <p:ext uri="{BB962C8B-B14F-4D97-AF65-F5344CB8AC3E}">
        <p14:creationId xmlns:p14="http://schemas.microsoft.com/office/powerpoint/2010/main" val="216490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811638410"/>
                  </p:ext>
                </p:extLst>
              </p:nvPr>
            </p:nvGraphicFramePr>
            <p:xfrm>
              <a:off x="4795909" y="1726192"/>
              <a:ext cx="4394196" cy="1283703"/>
            </p:xfrm>
            <a:graphic>
              <a:graphicData uri="http://schemas.openxmlformats.org/drawingml/2006/table">
                <a:tbl>
                  <a:tblPr firstRow="1" bandRow="1">
                    <a:tableStyleId>{5C22544A-7EE6-4342-B048-85BDC9FD1C3A}</a:tableStyleId>
                  </a:tblPr>
                  <a:tblGrid>
                    <a:gridCol w="1446791">
                      <a:extLst>
                        <a:ext uri="{9D8B030D-6E8A-4147-A177-3AD203B41FA5}">
                          <a16:colId xmlns:a16="http://schemas.microsoft.com/office/drawing/2014/main" val="4160084686"/>
                        </a:ext>
                      </a:extLst>
                    </a:gridCol>
                    <a:gridCol w="1595175">
                      <a:extLst>
                        <a:ext uri="{9D8B030D-6E8A-4147-A177-3AD203B41FA5}">
                          <a16:colId xmlns:a16="http://schemas.microsoft.com/office/drawing/2014/main" val="606204095"/>
                        </a:ext>
                      </a:extLst>
                    </a:gridCol>
                    <a:gridCol w="1352230">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    </m:t>
                                </m:r>
                                <m:r>
                                  <a:rPr lang="en-US" sz="1400" i="1" smtClean="0">
                                    <a:latin typeface="Cambria Math" panose="02040503050406030204" pitchFamily="18" charset="0"/>
                                  </a:rPr>
                                  <m:t>𝑦</m:t>
                                </m:r>
                                <m:r>
                                  <a:rPr lang="en-US" sz="1400" i="1" smtClean="0">
                                    <a:latin typeface="Cambria Math" panose="02040503050406030204" pitchFamily="18" charset="0"/>
                                  </a:rPr>
                                  <m:t>= </m:t>
                                </m:r>
                                <m:r>
                                  <a:rPr lang="en-US" sz="1400" b="1" i="1" smtClean="0">
                                    <a:latin typeface="Cambria Math" panose="02040503050406030204" pitchFamily="18" charset="0"/>
                                  </a:rPr>
                                  <m:t>𝒑𝒂𝒓𝒕𝒚</m:t>
                                </m:r>
                                <m:r>
                                  <a:rPr lang="en-US" sz="1400" b="1" i="1" smtClean="0">
                                    <a:latin typeface="Cambria Math" panose="02040503050406030204" pitchFamily="18" charset="0"/>
                                  </a:rPr>
                                  <m:t> </m:t>
                                </m:r>
                                <m:r>
                                  <a:rPr lang="en-US" sz="1400" b="1" i="1" dirty="0" smtClean="0">
                                    <a:latin typeface="Cambria Math" panose="02040503050406030204" pitchFamily="18" charset="0"/>
                                  </a:rPr>
                                  <m:t>𝟏</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1" i="1" dirty="0" smtClean="0">
                                    <a:latin typeface="Cambria Math" panose="02040503050406030204" pitchFamily="18" charset="0"/>
                                  </a:rPr>
                                  <m:t>𝒚</m:t>
                                </m:r>
                                <m:r>
                                  <a:rPr lang="en-US" sz="1400" b="1" i="1" dirty="0" smtClean="0">
                                    <a:latin typeface="Cambria Math" panose="02040503050406030204" pitchFamily="18" charset="0"/>
                                  </a:rPr>
                                  <m:t>=</m:t>
                                </m:r>
                                <m:r>
                                  <a:rPr lang="en-US" sz="1400" b="1" i="1" dirty="0" smtClean="0">
                                    <a:latin typeface="Cambria Math" panose="02040503050406030204" pitchFamily="18" charset="0"/>
                                  </a:rPr>
                                  <m:t>𝒑𝒂𝒓𝒕𝒚</m:t>
                                </m:r>
                                <m:r>
                                  <a:rPr lang="en-US" sz="1400" b="1" i="1" dirty="0" smtClean="0">
                                    <a:latin typeface="Cambria Math" panose="02040503050406030204" pitchFamily="18" charset="0"/>
                                  </a:rPr>
                                  <m:t> </m:t>
                                </m:r>
                                <m:r>
                                  <a:rPr lang="en-US" sz="1400" b="1" i="1" dirty="0" smtClean="0">
                                    <a:latin typeface="Cambria Math" panose="02040503050406030204" pitchFamily="18" charset="0"/>
                                  </a:rPr>
                                  <m:t>𝟐</m:t>
                                </m:r>
                              </m:oMath>
                            </m:oMathPara>
                          </a14:m>
                          <a:endParaRPr lang="en-US" sz="1400" dirty="0"/>
                        </a:p>
                      </a:txBody>
                      <a:tcPr marL="70211" marR="70211" marT="35106" marB="35106"/>
                    </a:tc>
                    <a:extLst>
                      <a:ext uri="{0D108BD9-81ED-4DB2-BD59-A6C34878D82A}">
                        <a16:rowId xmlns:a16="http://schemas.microsoft.com/office/drawing/2014/main" val="3464545700"/>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m:t>
                                </m:r>
                                <m:r>
                                  <a:rPr lang="en-US" sz="1400" b="0" i="1" dirty="0" smtClean="0">
                                    <a:latin typeface="Cambria Math" panose="02040503050406030204" pitchFamily="18" charset="0"/>
                                  </a:rPr>
                                  <m:t>𝑚𝑎𝑙𝑒</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9</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15</m:t>
                                </m:r>
                              </m:oMath>
                            </m:oMathPara>
                          </a14:m>
                          <a:endParaRPr lang="en-US" sz="1400" dirty="0"/>
                        </a:p>
                      </a:txBody>
                      <a:tcPr marL="70211" marR="70211" marT="35106" marB="35106"/>
                    </a:tc>
                    <a:extLst>
                      <a:ext uri="{0D108BD9-81ED-4DB2-BD59-A6C34878D82A}">
                        <a16:rowId xmlns:a16="http://schemas.microsoft.com/office/drawing/2014/main" val="3785772318"/>
                      </a:ext>
                    </a:extLst>
                  </a:tr>
                  <a:tr h="427901">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i="1" dirty="0" smtClean="0">
                                    <a:latin typeface="Cambria Math" panose="02040503050406030204" pitchFamily="18" charset="0"/>
                                  </a:rPr>
                                  <m:t>𝑥</m:t>
                                </m:r>
                                <m:r>
                                  <a:rPr lang="en-US" sz="1400" i="1" dirty="0" smtClean="0">
                                    <a:latin typeface="Cambria Math" panose="02040503050406030204" pitchFamily="18" charset="0"/>
                                  </a:rPr>
                                  <m:t>=</m:t>
                                </m:r>
                                <m:r>
                                  <a:rPr lang="en-US" sz="1400" b="0" i="1" dirty="0" smtClean="0">
                                    <a:latin typeface="Cambria Math" panose="02040503050406030204" pitchFamily="18" charset="0"/>
                                  </a:rPr>
                                  <m:t>𝑓𝑒𝑚𝑎𝑙𝑒</m:t>
                                </m:r>
                              </m:oMath>
                            </m:oMathPara>
                          </a14:m>
                          <a:endParaRPr lang="en-US" sz="1400" dirty="0"/>
                        </a:p>
                      </a:txBody>
                      <a:tcPr marL="70211" marR="70211" marT="35106" marB="35106">
                        <a:solidFill>
                          <a:schemeClr val="accent1">
                            <a:lumMod val="60000"/>
                            <a:lumOff val="4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13</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m:t>
                                </m:r>
                                <m:r>
                                  <a:rPr lang="en-US" sz="1400" b="0" i="1" dirty="0" smtClean="0">
                                    <a:latin typeface="Cambria Math" panose="02040503050406030204" pitchFamily="18" charset="0"/>
                                  </a:rPr>
                                  <m:t>10</m:t>
                                </m:r>
                              </m:oMath>
                            </m:oMathPara>
                          </a14:m>
                          <a:endParaRPr lang="en-US" sz="1400" dirty="0"/>
                        </a:p>
                      </a:txBody>
                      <a:tcPr marL="70211" marR="70211" marT="35106" marB="35106"/>
                    </a:tc>
                    <a:extLst>
                      <a:ext uri="{0D108BD9-81ED-4DB2-BD59-A6C34878D82A}">
                        <a16:rowId xmlns:a16="http://schemas.microsoft.com/office/drawing/2014/main" val="2861426243"/>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811638410"/>
                  </p:ext>
                </p:extLst>
              </p:nvPr>
            </p:nvGraphicFramePr>
            <p:xfrm>
              <a:off x="4795909" y="1726192"/>
              <a:ext cx="4394196" cy="1283703"/>
            </p:xfrm>
            <a:graphic>
              <a:graphicData uri="http://schemas.openxmlformats.org/drawingml/2006/table">
                <a:tbl>
                  <a:tblPr firstRow="1" bandRow="1">
                    <a:tableStyleId>{5C22544A-7EE6-4342-B048-85BDC9FD1C3A}</a:tableStyleId>
                  </a:tblPr>
                  <a:tblGrid>
                    <a:gridCol w="1446791">
                      <a:extLst>
                        <a:ext uri="{9D8B030D-6E8A-4147-A177-3AD203B41FA5}">
                          <a16:colId xmlns:a16="http://schemas.microsoft.com/office/drawing/2014/main" val="4160084686"/>
                        </a:ext>
                      </a:extLst>
                    </a:gridCol>
                    <a:gridCol w="1595175">
                      <a:extLst>
                        <a:ext uri="{9D8B030D-6E8A-4147-A177-3AD203B41FA5}">
                          <a16:colId xmlns:a16="http://schemas.microsoft.com/office/drawing/2014/main" val="606204095"/>
                        </a:ext>
                      </a:extLst>
                    </a:gridCol>
                    <a:gridCol w="1352230">
                      <a:extLst>
                        <a:ext uri="{9D8B030D-6E8A-4147-A177-3AD203B41FA5}">
                          <a16:colId xmlns:a16="http://schemas.microsoft.com/office/drawing/2014/main" val="4190951758"/>
                        </a:ext>
                      </a:extLst>
                    </a:gridCol>
                  </a:tblGrid>
                  <a:tr h="427901">
                    <a:tc>
                      <a:txBody>
                        <a:bodyPr/>
                        <a:lstStyle/>
                        <a:p>
                          <a:endParaRPr lang="en-US" sz="1400" dirty="0"/>
                        </a:p>
                      </a:txBody>
                      <a:tcPr marL="70211" marR="70211" marT="35106" marB="35106"/>
                    </a:tc>
                    <a:tc>
                      <a:txBody>
                        <a:bodyPr/>
                        <a:lstStyle/>
                        <a:p>
                          <a:endParaRPr lang="en-US"/>
                        </a:p>
                      </a:txBody>
                      <a:tcPr marL="70211" marR="70211" marT="35106" marB="35106">
                        <a:blipFill>
                          <a:blip r:embed="rId2"/>
                          <a:stretch>
                            <a:fillRect l="-91221" t="-1429" r="-86260" b="-204286"/>
                          </a:stretch>
                        </a:blipFill>
                      </a:tcPr>
                    </a:tc>
                    <a:tc>
                      <a:txBody>
                        <a:bodyPr/>
                        <a:lstStyle/>
                        <a:p>
                          <a:endParaRPr lang="en-US"/>
                        </a:p>
                      </a:txBody>
                      <a:tcPr marL="70211" marR="70211" marT="35106" marB="35106">
                        <a:blipFill>
                          <a:blip r:embed="rId2"/>
                          <a:stretch>
                            <a:fillRect l="-225676" t="-1429" r="-1802" b="-204286"/>
                          </a:stretch>
                        </a:blipFill>
                      </a:tcPr>
                    </a:tc>
                    <a:extLst>
                      <a:ext uri="{0D108BD9-81ED-4DB2-BD59-A6C34878D82A}">
                        <a16:rowId xmlns:a16="http://schemas.microsoft.com/office/drawing/2014/main" val="3464545700"/>
                      </a:ext>
                    </a:extLst>
                  </a:tr>
                  <a:tr h="427901">
                    <a:tc>
                      <a:txBody>
                        <a:bodyPr/>
                        <a:lstStyle/>
                        <a:p>
                          <a:endParaRPr lang="en-US"/>
                        </a:p>
                      </a:txBody>
                      <a:tcPr marL="70211" marR="70211" marT="35106" marB="35106">
                        <a:blipFill>
                          <a:blip r:embed="rId2"/>
                          <a:stretch>
                            <a:fillRect l="-420" t="-100000" r="-205042" b="-101408"/>
                          </a:stretch>
                        </a:blipFill>
                      </a:tcPr>
                    </a:tc>
                    <a:tc>
                      <a:txBody>
                        <a:bodyPr/>
                        <a:lstStyle/>
                        <a:p>
                          <a:endParaRPr lang="en-US"/>
                        </a:p>
                      </a:txBody>
                      <a:tcPr marL="70211" marR="70211" marT="35106" marB="35106">
                        <a:blipFill>
                          <a:blip r:embed="rId2"/>
                          <a:stretch>
                            <a:fillRect l="-91221" t="-100000" r="-86260" b="-101408"/>
                          </a:stretch>
                        </a:blipFill>
                      </a:tcPr>
                    </a:tc>
                    <a:tc>
                      <a:txBody>
                        <a:bodyPr/>
                        <a:lstStyle/>
                        <a:p>
                          <a:endParaRPr lang="en-US"/>
                        </a:p>
                      </a:txBody>
                      <a:tcPr marL="70211" marR="70211" marT="35106" marB="35106">
                        <a:blipFill>
                          <a:blip r:embed="rId2"/>
                          <a:stretch>
                            <a:fillRect l="-225676" t="-100000" r="-1802" b="-101408"/>
                          </a:stretch>
                        </a:blipFill>
                      </a:tcPr>
                    </a:tc>
                    <a:extLst>
                      <a:ext uri="{0D108BD9-81ED-4DB2-BD59-A6C34878D82A}">
                        <a16:rowId xmlns:a16="http://schemas.microsoft.com/office/drawing/2014/main" val="3785772318"/>
                      </a:ext>
                    </a:extLst>
                  </a:tr>
                  <a:tr h="427901">
                    <a:tc>
                      <a:txBody>
                        <a:bodyPr/>
                        <a:lstStyle/>
                        <a:p>
                          <a:endParaRPr lang="en-US"/>
                        </a:p>
                      </a:txBody>
                      <a:tcPr marL="70211" marR="70211" marT="35106" marB="35106">
                        <a:blipFill>
                          <a:blip r:embed="rId2"/>
                          <a:stretch>
                            <a:fillRect l="-420" t="-202857" r="-205042" b="-2857"/>
                          </a:stretch>
                        </a:blipFill>
                      </a:tcPr>
                    </a:tc>
                    <a:tc>
                      <a:txBody>
                        <a:bodyPr/>
                        <a:lstStyle/>
                        <a:p>
                          <a:endParaRPr lang="en-US"/>
                        </a:p>
                      </a:txBody>
                      <a:tcPr marL="70211" marR="70211" marT="35106" marB="35106">
                        <a:blipFill>
                          <a:blip r:embed="rId2"/>
                          <a:stretch>
                            <a:fillRect l="-91221" t="-202857" r="-86260" b="-2857"/>
                          </a:stretch>
                        </a:blipFill>
                      </a:tcPr>
                    </a:tc>
                    <a:tc>
                      <a:txBody>
                        <a:bodyPr/>
                        <a:lstStyle/>
                        <a:p>
                          <a:endParaRPr lang="en-US"/>
                        </a:p>
                      </a:txBody>
                      <a:tcPr marL="70211" marR="70211" marT="35106" marB="35106">
                        <a:blipFill>
                          <a:blip r:embed="rId2"/>
                          <a:stretch>
                            <a:fillRect l="-225676" t="-202857" r="-1802" b="-2857"/>
                          </a:stretch>
                        </a:blipFill>
                      </a:tcPr>
                    </a:tc>
                    <a:extLst>
                      <a:ext uri="{0D108BD9-81ED-4DB2-BD59-A6C34878D82A}">
                        <a16:rowId xmlns:a16="http://schemas.microsoft.com/office/drawing/2014/main" val="2861426243"/>
                      </a:ext>
                    </a:extLst>
                  </a:tr>
                </a:tbl>
              </a:graphicData>
            </a:graphic>
          </p:graphicFrame>
        </mc:Fallback>
      </mc:AlternateContent>
      <mc:AlternateContent xmlns:mc="http://schemas.openxmlformats.org/markup-compatibility/2006" xmlns:a14="http://schemas.microsoft.com/office/drawing/2010/main">
        <mc:Choice Requires="a14">
          <p:sp>
            <p:nvSpPr>
              <p:cNvPr id="5" name="TextBox 4"/>
              <p:cNvSpPr txBox="1"/>
              <p:nvPr/>
            </p:nvSpPr>
            <p:spPr>
              <a:xfrm>
                <a:off x="1192127" y="2273234"/>
                <a:ext cx="3488617" cy="1155766"/>
              </a:xfrm>
              <a:prstGeom prst="rect">
                <a:avLst/>
              </a:prstGeom>
              <a:noFill/>
            </p:spPr>
            <p:txBody>
              <a:bodyPr wrap="square" rtlCol="0">
                <a:spAutoFit/>
              </a:bodyPr>
              <a:lstStyle/>
              <a:p>
                <a:r>
                  <a:rPr lang="en-US" sz="1382" dirty="0"/>
                  <a:t>Here</a:t>
                </a:r>
              </a:p>
              <a:p>
                <a14:m>
                  <m:oMath xmlns:m="http://schemas.openxmlformats.org/officeDocument/2006/math">
                    <m:r>
                      <a:rPr lang="en-US" sz="1382" i="1" dirty="0">
                        <a:latin typeface="Cambria Math" panose="02040503050406030204" pitchFamily="18" charset="0"/>
                      </a:rPr>
                      <m:t>𝑎</m:t>
                    </m:r>
                  </m:oMath>
                </a14:m>
                <a:r>
                  <a:rPr lang="en-US" sz="1382" dirty="0"/>
                  <a:t> = 9  for  </a:t>
                </a:r>
                <a14:m>
                  <m:oMath xmlns:m="http://schemas.openxmlformats.org/officeDocument/2006/math">
                    <m:r>
                      <a:rPr lang="en-US" sz="1382" i="1" dirty="0">
                        <a:latin typeface="Cambria Math" panose="02040503050406030204" pitchFamily="18" charset="0"/>
                      </a:rPr>
                      <m:t>𝑥</m:t>
                    </m:r>
                    <m:r>
                      <a:rPr lang="en-US" sz="1382" i="1" dirty="0">
                        <a:latin typeface="Cambria Math" panose="02040503050406030204" pitchFamily="18" charset="0"/>
                      </a:rPr>
                      <m:t>=</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1</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𝑏</m:t>
                    </m:r>
                  </m:oMath>
                </a14:m>
                <a:r>
                  <a:rPr lang="en-US" sz="1382" dirty="0"/>
                  <a:t> = 15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2</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𝑐</m:t>
                    </m:r>
                  </m:oMath>
                </a14:m>
                <a:r>
                  <a:rPr lang="en-US" sz="1382" dirty="0"/>
                  <a:t> = 13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m:rPr>
                        <m:sty m:val="p"/>
                      </m:rPr>
                      <a:rPr lang="en-US" sz="1382" dirty="0">
                        <a:latin typeface="Cambria Math" panose="02040503050406030204" pitchFamily="18" charset="0"/>
                      </a:rPr>
                      <m:t>fe</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1</m:t>
                    </m:r>
                  </m:oMath>
                </a14:m>
                <a:endParaRPr lang="en-US" sz="1382" i="1" dirty="0">
                  <a:latin typeface="Cambria Math" panose="02040503050406030204" pitchFamily="18" charset="0"/>
                </a:endParaRPr>
              </a:p>
              <a:p>
                <a14:m>
                  <m:oMath xmlns:m="http://schemas.openxmlformats.org/officeDocument/2006/math">
                    <m:r>
                      <a:rPr lang="en-US" sz="1382" i="1" dirty="0">
                        <a:latin typeface="Cambria Math" panose="02040503050406030204" pitchFamily="18" charset="0"/>
                      </a:rPr>
                      <m:t>𝑑</m:t>
                    </m:r>
                  </m:oMath>
                </a14:m>
                <a:r>
                  <a:rPr lang="en-US" sz="1382" dirty="0"/>
                  <a:t> = 10  for</a:t>
                </a:r>
                <a14:m>
                  <m:oMath xmlns:m="http://schemas.openxmlformats.org/officeDocument/2006/math">
                    <m:r>
                      <a:rPr lang="en-US" sz="1382" i="1" dirty="0">
                        <a:latin typeface="Cambria Math" panose="02040503050406030204" pitchFamily="18" charset="0"/>
                      </a:rPr>
                      <m:t> </m:t>
                    </m:r>
                    <m:r>
                      <a:rPr lang="en-US" sz="1382" i="1" dirty="0">
                        <a:latin typeface="Cambria Math" panose="02040503050406030204" pitchFamily="18" charset="0"/>
                      </a:rPr>
                      <m:t>𝑥</m:t>
                    </m:r>
                    <m:r>
                      <a:rPr lang="en-US" sz="1382" dirty="0">
                        <a:latin typeface="Cambria Math" panose="02040503050406030204" pitchFamily="18" charset="0"/>
                      </a:rPr>
                      <m:t>=</m:t>
                    </m:r>
                    <m:r>
                      <m:rPr>
                        <m:sty m:val="p"/>
                      </m:rPr>
                      <a:rPr lang="en-US" sz="1382" dirty="0">
                        <a:latin typeface="Cambria Math" panose="02040503050406030204" pitchFamily="18" charset="0"/>
                      </a:rPr>
                      <m:t>fe</m:t>
                    </m:r>
                    <m:r>
                      <a:rPr lang="en-US" sz="1382" i="1" dirty="0">
                        <a:latin typeface="Cambria Math" panose="02040503050406030204" pitchFamily="18" charset="0"/>
                      </a:rPr>
                      <m:t>𝑚𝑎𝑙𝑒</m:t>
                    </m:r>
                    <m:r>
                      <a:rPr lang="en-US" sz="1382" i="1" dirty="0">
                        <a:latin typeface="Cambria Math" panose="02040503050406030204" pitchFamily="18" charset="0"/>
                      </a:rPr>
                      <m:t> </m:t>
                    </m:r>
                  </m:oMath>
                </a14:m>
                <a:r>
                  <a:rPr lang="en-US" sz="1382" dirty="0"/>
                  <a:t>and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m:t>
                    </m:r>
                    <m:r>
                      <a:rPr lang="en-US" sz="1382" i="1" dirty="0">
                        <a:latin typeface="Cambria Math" panose="02040503050406030204" pitchFamily="18" charset="0"/>
                      </a:rPr>
                      <m:t>𝑝𝑎𝑟𝑡𝑦</m:t>
                    </m:r>
                    <m:r>
                      <a:rPr lang="en-US" sz="1382" i="1" dirty="0">
                        <a:latin typeface="Cambria Math" panose="02040503050406030204" pitchFamily="18" charset="0"/>
                      </a:rPr>
                      <m:t> 2</m:t>
                    </m:r>
                  </m:oMath>
                </a14:m>
                <a:endParaRPr lang="en-US" sz="1382" i="1" dirty="0">
                  <a:latin typeface="Cambria Math" panose="020405030504060302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92127" y="2273234"/>
                <a:ext cx="3488617" cy="1155766"/>
              </a:xfrm>
              <a:prstGeom prst="rect">
                <a:avLst/>
              </a:prstGeom>
              <a:blipFill>
                <a:blip r:embed="rId3"/>
                <a:stretch>
                  <a:fillRect l="-524" t="-1053" b="-4211"/>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083C8038-80CC-4B6F-9127-D469CB667C27}" type="slidenum">
              <a:rPr lang="en-US" smtClean="0"/>
              <a:t>59</a:t>
            </a:fld>
            <a:endParaRPr lang="en-US"/>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3818387-E906-4AE9-B8A1-C434FA22D201}"/>
              </a:ext>
            </a:extLst>
          </p:cNvPr>
          <p:cNvSpPr/>
          <p:nvPr/>
        </p:nvSpPr>
        <p:spPr>
          <a:xfrm>
            <a:off x="842534" y="531642"/>
            <a:ext cx="7508530"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Tetrachoric correlation: Example</a:t>
            </a:r>
            <a:endParaRPr lang="en-IN" sz="4000"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17FBA6B-EF84-4240-B0BC-65BD79F91C1D}"/>
                  </a:ext>
                </a:extLst>
              </p:cNvPr>
              <p:cNvSpPr/>
              <p:nvPr/>
            </p:nvSpPr>
            <p:spPr>
              <a:xfrm>
                <a:off x="1748864" y="1581965"/>
                <a:ext cx="2225727" cy="714683"/>
              </a:xfrm>
              <a:prstGeom prst="rect">
                <a:avLst/>
              </a:prstGeom>
            </p:spPr>
            <p:txBody>
              <a:bodyPr wrap="square">
                <a:spAutoFit/>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𝑐𝑜𝑠</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180</m:t>
                            </m:r>
                          </m:num>
                          <m:den>
                            <m:r>
                              <a:rPr lang="en-US" i="1">
                                <a:latin typeface="Cambria Math" panose="02040503050406030204" pitchFamily="18" charset="0"/>
                              </a:rPr>
                              <m:t>1+</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𝑐</m:t>
                                    </m:r>
                                  </m:num>
                                  <m:den>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𝑑</m:t>
                                    </m:r>
                                  </m:den>
                                </m:f>
                              </m:e>
                            </m:rad>
                          </m:den>
                        </m:f>
                      </m:e>
                    </m:d>
                  </m:oMath>
                </a14:m>
                <a:endParaRPr lang="en-IN" dirty="0"/>
              </a:p>
            </p:txBody>
          </p:sp>
        </mc:Choice>
        <mc:Fallback xmlns="">
          <p:sp>
            <p:nvSpPr>
              <p:cNvPr id="10" name="Rectangle 9">
                <a:extLst>
                  <a:ext uri="{FF2B5EF4-FFF2-40B4-BE49-F238E27FC236}">
                    <a16:creationId xmlns:a16="http://schemas.microsoft.com/office/drawing/2014/main" id="{E17FBA6B-EF84-4240-B0BC-65BD79F91C1D}"/>
                  </a:ext>
                </a:extLst>
              </p:cNvPr>
              <p:cNvSpPr>
                <a:spLocks noRot="1" noChangeAspect="1" noMove="1" noResize="1" noEditPoints="1" noAdjustHandles="1" noChangeArrowheads="1" noChangeShapeType="1" noTextEdit="1"/>
              </p:cNvSpPr>
              <p:nvPr/>
            </p:nvSpPr>
            <p:spPr>
              <a:xfrm>
                <a:off x="1748864" y="1581965"/>
                <a:ext cx="2225727" cy="714683"/>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176DDE54-5D4F-4FA8-9AF1-39E23658ABFE}"/>
                  </a:ext>
                </a:extLst>
              </p:cNvPr>
              <p:cNvSpPr>
                <a:spLocks noGrp="1"/>
              </p:cNvSpPr>
              <p:nvPr>
                <p:ph idx="1"/>
              </p:nvPr>
            </p:nvSpPr>
            <p:spPr>
              <a:xfrm>
                <a:off x="1008933" y="3478243"/>
                <a:ext cx="7573952" cy="3165191"/>
              </a:xfrm>
            </p:spPr>
            <p:txBody>
              <a:bodyPr>
                <a:noAutofit/>
              </a:bodyPr>
              <a:lstStyle/>
              <a:p>
                <a:pPr algn="just"/>
                <a:endParaRPr lang="en-US" sz="1075" dirty="0">
                  <a:solidFill>
                    <a:srgbClr val="0070C0"/>
                  </a:solidFill>
                </a:endParaRPr>
              </a:p>
              <a:p>
                <a:pPr algn="just"/>
                <a14:m>
                  <m:oMath xmlns:m="http://schemas.openxmlformats.org/officeDocument/2006/math">
                    <m:sSub>
                      <m:sSubPr>
                        <m:ctrlPr>
                          <a:rPr lang="en-US" sz="1228" i="1">
                            <a:latin typeface="Cambria Math" panose="02040503050406030204" pitchFamily="18" charset="0"/>
                          </a:rPr>
                        </m:ctrlPr>
                      </m:sSubPr>
                      <m:e>
                        <m:r>
                          <a:rPr lang="en-US" sz="1228" i="1">
                            <a:latin typeface="Cambria Math" panose="02040503050406030204" pitchFamily="18" charset="0"/>
                          </a:rPr>
                          <m:t>𝑟</m:t>
                        </m:r>
                      </m:e>
                      <m:sub>
                        <m:r>
                          <a:rPr lang="en-US" sz="1228" i="1">
                            <a:latin typeface="Cambria Math" panose="02040503050406030204" pitchFamily="18" charset="0"/>
                          </a:rPr>
                          <m:t>𝑡</m:t>
                        </m:r>
                      </m:sub>
                    </m:sSub>
                    <m:r>
                      <a:rPr lang="en-US" sz="1228" i="1">
                        <a:latin typeface="Cambria Math" panose="02040503050406030204" pitchFamily="18" charset="0"/>
                      </a:rPr>
                      <m:t>=</m:t>
                    </m:r>
                    <m:r>
                      <a:rPr lang="en-US" sz="1228" i="1">
                        <a:latin typeface="Cambria Math" panose="02040503050406030204" pitchFamily="18" charset="0"/>
                      </a:rPr>
                      <m:t>𝑐𝑜𝑠</m:t>
                    </m:r>
                    <m:d>
                      <m:dPr>
                        <m:ctrlPr>
                          <a:rPr lang="en-US" sz="1228" i="1">
                            <a:latin typeface="Cambria Math" panose="02040503050406030204" pitchFamily="18" charset="0"/>
                          </a:rPr>
                        </m:ctrlPr>
                      </m:dPr>
                      <m:e>
                        <m:f>
                          <m:fPr>
                            <m:ctrlPr>
                              <a:rPr lang="en-US" sz="1228" i="1">
                                <a:latin typeface="Cambria Math" panose="02040503050406030204" pitchFamily="18" charset="0"/>
                              </a:rPr>
                            </m:ctrlPr>
                          </m:fPr>
                          <m:num>
                            <m:r>
                              <a:rPr lang="en-US" sz="1228" i="1">
                                <a:latin typeface="Cambria Math" panose="02040503050406030204" pitchFamily="18" charset="0"/>
                              </a:rPr>
                              <m:t>180</m:t>
                            </m:r>
                          </m:num>
                          <m:den>
                            <m:r>
                              <a:rPr lang="en-US" sz="1228" i="1">
                                <a:latin typeface="Cambria Math" panose="02040503050406030204" pitchFamily="18" charset="0"/>
                              </a:rPr>
                              <m:t>1+</m:t>
                            </m:r>
                            <m:rad>
                              <m:radPr>
                                <m:degHide m:val="on"/>
                                <m:ctrlPr>
                                  <a:rPr lang="en-US" sz="1228" i="1">
                                    <a:latin typeface="Cambria Math" panose="02040503050406030204" pitchFamily="18" charset="0"/>
                                  </a:rPr>
                                </m:ctrlPr>
                              </m:radPr>
                              <m:deg/>
                              <m:e>
                                <m:f>
                                  <m:fPr>
                                    <m:ctrlPr>
                                      <a:rPr lang="en-US" sz="1228" i="1">
                                        <a:latin typeface="Cambria Math" panose="02040503050406030204" pitchFamily="18" charset="0"/>
                                      </a:rPr>
                                    </m:ctrlPr>
                                  </m:fPr>
                                  <m:num>
                                    <m:r>
                                      <a:rPr lang="en-US" sz="1228" i="1">
                                        <a:latin typeface="Cambria Math" panose="02040503050406030204" pitchFamily="18" charset="0"/>
                                      </a:rPr>
                                      <m:t>𝑏</m:t>
                                    </m:r>
                                    <m:r>
                                      <a:rPr lang="en-US" sz="1228" i="1">
                                        <a:latin typeface="Cambria Math" panose="02040503050406030204" pitchFamily="18" charset="0"/>
                                      </a:rPr>
                                      <m:t>∗</m:t>
                                    </m:r>
                                    <m:r>
                                      <a:rPr lang="en-US" sz="1228" i="1">
                                        <a:latin typeface="Cambria Math" panose="02040503050406030204" pitchFamily="18" charset="0"/>
                                      </a:rPr>
                                      <m:t>𝑐</m:t>
                                    </m:r>
                                  </m:num>
                                  <m:den>
                                    <m:r>
                                      <a:rPr lang="en-US" sz="1228" i="1">
                                        <a:latin typeface="Cambria Math" panose="02040503050406030204" pitchFamily="18" charset="0"/>
                                      </a:rPr>
                                      <m:t>𝑎</m:t>
                                    </m:r>
                                    <m:r>
                                      <a:rPr lang="en-US" sz="1228" i="1">
                                        <a:latin typeface="Cambria Math" panose="02040503050406030204" pitchFamily="18" charset="0"/>
                                      </a:rPr>
                                      <m:t>∗</m:t>
                                    </m:r>
                                    <m:r>
                                      <a:rPr lang="en-US" sz="1228" i="1">
                                        <a:latin typeface="Cambria Math" panose="02040503050406030204" pitchFamily="18" charset="0"/>
                                      </a:rPr>
                                      <m:t>𝑑</m:t>
                                    </m:r>
                                  </m:den>
                                </m:f>
                              </m:e>
                            </m:rad>
                          </m:den>
                        </m:f>
                      </m:e>
                    </m:d>
                  </m:oMath>
                </a14:m>
                <a:endParaRPr lang="en-US" sz="1228" dirty="0"/>
              </a:p>
              <a:p>
                <a:pPr marL="0" indent="0" algn="just">
                  <a:buNone/>
                </a:pPr>
                <a:r>
                  <a:rPr lang="en-US" sz="1228" dirty="0"/>
                  <a:t>          </a:t>
                </a:r>
                <a14:m>
                  <m:oMath xmlns:m="http://schemas.openxmlformats.org/officeDocument/2006/math">
                    <m:r>
                      <a:rPr lang="en-US" sz="1228" i="1">
                        <a:latin typeface="Cambria Math" panose="02040503050406030204" pitchFamily="18" charset="0"/>
                      </a:rPr>
                      <m:t>=</m:t>
                    </m:r>
                    <m:r>
                      <a:rPr lang="en-US" sz="1228" i="1">
                        <a:latin typeface="Cambria Math" panose="02040503050406030204" pitchFamily="18" charset="0"/>
                      </a:rPr>
                      <m:t>𝑐𝑜𝑠</m:t>
                    </m:r>
                    <m:d>
                      <m:dPr>
                        <m:ctrlPr>
                          <a:rPr lang="en-US" sz="1228" i="1">
                            <a:latin typeface="Cambria Math" panose="02040503050406030204" pitchFamily="18" charset="0"/>
                          </a:rPr>
                        </m:ctrlPr>
                      </m:dPr>
                      <m:e>
                        <m:f>
                          <m:fPr>
                            <m:ctrlPr>
                              <a:rPr lang="en-US" sz="1228" i="1">
                                <a:latin typeface="Cambria Math" panose="02040503050406030204" pitchFamily="18" charset="0"/>
                              </a:rPr>
                            </m:ctrlPr>
                          </m:fPr>
                          <m:num>
                            <m:r>
                              <a:rPr lang="en-US" sz="1228" i="1">
                                <a:latin typeface="Cambria Math" panose="02040503050406030204" pitchFamily="18" charset="0"/>
                              </a:rPr>
                              <m:t>180</m:t>
                            </m:r>
                          </m:num>
                          <m:den>
                            <m:r>
                              <a:rPr lang="en-US" sz="1228" i="1">
                                <a:latin typeface="Cambria Math" panose="02040503050406030204" pitchFamily="18" charset="0"/>
                              </a:rPr>
                              <m:t>1+</m:t>
                            </m:r>
                            <m:rad>
                              <m:radPr>
                                <m:degHide m:val="on"/>
                                <m:ctrlPr>
                                  <a:rPr lang="en-US" sz="1228" i="1">
                                    <a:latin typeface="Cambria Math" panose="02040503050406030204" pitchFamily="18" charset="0"/>
                                  </a:rPr>
                                </m:ctrlPr>
                              </m:radPr>
                              <m:deg/>
                              <m:e>
                                <m:f>
                                  <m:fPr>
                                    <m:ctrlPr>
                                      <a:rPr lang="en-US" sz="1228" i="1">
                                        <a:latin typeface="Cambria Math" panose="02040503050406030204" pitchFamily="18" charset="0"/>
                                      </a:rPr>
                                    </m:ctrlPr>
                                  </m:fPr>
                                  <m:num>
                                    <m:r>
                                      <a:rPr lang="en-US" sz="1228" i="1">
                                        <a:latin typeface="Cambria Math" panose="02040503050406030204" pitchFamily="18" charset="0"/>
                                      </a:rPr>
                                      <m:t>15∗13</m:t>
                                    </m:r>
                                  </m:num>
                                  <m:den>
                                    <m:r>
                                      <a:rPr lang="en-US" sz="1228" i="1">
                                        <a:latin typeface="Cambria Math" panose="02040503050406030204" pitchFamily="18" charset="0"/>
                                      </a:rPr>
                                      <m:t>9∗10</m:t>
                                    </m:r>
                                  </m:den>
                                </m:f>
                              </m:e>
                            </m:rad>
                          </m:den>
                        </m:f>
                      </m:e>
                    </m:d>
                  </m:oMath>
                </a14:m>
                <a:endParaRPr lang="en-US" sz="1228" dirty="0"/>
              </a:p>
              <a:p>
                <a:pPr marL="0" indent="0" algn="just">
                  <a:buNone/>
                </a:pPr>
                <a:r>
                  <a:rPr lang="en-US" sz="1228" dirty="0"/>
                  <a:t>          </a:t>
                </a:r>
                <a14:m>
                  <m:oMath xmlns:m="http://schemas.openxmlformats.org/officeDocument/2006/math">
                    <m:r>
                      <a:rPr lang="en-US" sz="1228" i="1">
                        <a:latin typeface="Cambria Math" panose="02040503050406030204" pitchFamily="18" charset="0"/>
                      </a:rPr>
                      <m:t>=</m:t>
                    </m:r>
                    <m:r>
                      <a:rPr lang="en-US" sz="1228" i="1">
                        <a:latin typeface="Cambria Math" panose="02040503050406030204" pitchFamily="18" charset="0"/>
                      </a:rPr>
                      <m:t>𝑐𝑜𝑠</m:t>
                    </m:r>
                    <m:d>
                      <m:dPr>
                        <m:ctrlPr>
                          <a:rPr lang="en-US" sz="1228" i="1">
                            <a:latin typeface="Cambria Math" panose="02040503050406030204" pitchFamily="18" charset="0"/>
                          </a:rPr>
                        </m:ctrlPr>
                      </m:dPr>
                      <m:e>
                        <m:f>
                          <m:fPr>
                            <m:ctrlPr>
                              <a:rPr lang="en-US" sz="1228" i="1">
                                <a:latin typeface="Cambria Math" panose="02040503050406030204" pitchFamily="18" charset="0"/>
                              </a:rPr>
                            </m:ctrlPr>
                          </m:fPr>
                          <m:num>
                            <m:r>
                              <a:rPr lang="en-US" sz="1228" i="1">
                                <a:latin typeface="Cambria Math" panose="02040503050406030204" pitchFamily="18" charset="0"/>
                              </a:rPr>
                              <m:t>180</m:t>
                            </m:r>
                          </m:num>
                          <m:den>
                            <m:r>
                              <a:rPr lang="en-US" sz="1228" i="1">
                                <a:latin typeface="Cambria Math" panose="02040503050406030204" pitchFamily="18" charset="0"/>
                              </a:rPr>
                              <m:t>1+1.471</m:t>
                            </m:r>
                          </m:den>
                        </m:f>
                      </m:e>
                    </m:d>
                  </m:oMath>
                </a14:m>
                <a:endParaRPr lang="en-US" sz="1228" dirty="0"/>
              </a:p>
              <a:p>
                <a:pPr marL="0" indent="0" algn="just">
                  <a:buNone/>
                </a:pPr>
                <a:r>
                  <a:rPr lang="en-US" sz="1228" dirty="0"/>
                  <a:t>           </a:t>
                </a:r>
                <a14:m>
                  <m:oMath xmlns:m="http://schemas.openxmlformats.org/officeDocument/2006/math">
                    <m:r>
                      <a:rPr lang="en-US" sz="1228">
                        <a:latin typeface="Cambria Math" panose="02040503050406030204" pitchFamily="18" charset="0"/>
                      </a:rPr>
                      <m:t>=</m:t>
                    </m:r>
                    <m:r>
                      <a:rPr lang="en-US" sz="1228" i="1">
                        <a:latin typeface="Cambria Math" panose="02040503050406030204" pitchFamily="18" charset="0"/>
                      </a:rPr>
                      <m:t>𝑐𝑜𝑠</m:t>
                    </m:r>
                    <m:d>
                      <m:dPr>
                        <m:ctrlPr>
                          <a:rPr lang="en-US" sz="1228" i="1">
                            <a:latin typeface="Cambria Math" panose="02040503050406030204" pitchFamily="18" charset="0"/>
                          </a:rPr>
                        </m:ctrlPr>
                      </m:dPr>
                      <m:e>
                        <m:f>
                          <m:fPr>
                            <m:ctrlPr>
                              <a:rPr lang="en-US" sz="1228" i="1">
                                <a:latin typeface="Cambria Math" panose="02040503050406030204" pitchFamily="18" charset="0"/>
                              </a:rPr>
                            </m:ctrlPr>
                          </m:fPr>
                          <m:num>
                            <m:r>
                              <a:rPr lang="en-US" sz="1228" i="1">
                                <a:latin typeface="Cambria Math" panose="02040503050406030204" pitchFamily="18" charset="0"/>
                              </a:rPr>
                              <m:t>180</m:t>
                            </m:r>
                          </m:num>
                          <m:den>
                            <m:r>
                              <a:rPr lang="en-US" sz="1228" i="1">
                                <a:latin typeface="Cambria Math" panose="02040503050406030204" pitchFamily="18" charset="0"/>
                              </a:rPr>
                              <m:t>2.471</m:t>
                            </m:r>
                          </m:den>
                        </m:f>
                      </m:e>
                    </m:d>
                  </m:oMath>
                </a14:m>
                <a:r>
                  <a:rPr lang="en-US" sz="1228" dirty="0"/>
                  <a:t>  </a:t>
                </a:r>
                <a14:m>
                  <m:oMath xmlns:m="http://schemas.openxmlformats.org/officeDocument/2006/math">
                    <m:r>
                      <a:rPr lang="en-US" sz="1228" i="1" dirty="0">
                        <a:latin typeface="Cambria Math" panose="02040503050406030204" pitchFamily="18" charset="0"/>
                      </a:rPr>
                      <m:t>=</m:t>
                    </m:r>
                    <m:r>
                      <a:rPr lang="en-US" sz="1228" i="1">
                        <a:latin typeface="Cambria Math" panose="02040503050406030204" pitchFamily="18" charset="0"/>
                      </a:rPr>
                      <m:t>𝑐𝑜𝑠</m:t>
                    </m:r>
                  </m:oMath>
                </a14:m>
                <a:r>
                  <a:rPr lang="en-US" sz="1228" dirty="0"/>
                  <a:t>(72.84) = 0.29</a:t>
                </a:r>
              </a:p>
              <a:p>
                <a:pPr algn="just">
                  <a:spcBef>
                    <a:spcPts val="461"/>
                  </a:spcBef>
                </a:pPr>
                <a:r>
                  <a:rPr lang="en-US" sz="1075" dirty="0"/>
                  <a:t>Here, the coefficient of correlation between gender and political party preference is 0.29.</a:t>
                </a:r>
              </a:p>
              <a:p>
                <a:pPr algn="just">
                  <a:spcBef>
                    <a:spcPts val="461"/>
                  </a:spcBef>
                </a:pPr>
                <a:r>
                  <a:rPr lang="en-US" sz="1075" dirty="0"/>
                  <a:t>This correlation is significantly low, which indicates that </a:t>
                </a:r>
                <a:r>
                  <a:rPr lang="en-US" sz="1075" b="1" dirty="0"/>
                  <a:t>there is a weak correlation between gender and preference of political party .</a:t>
                </a:r>
              </a:p>
            </p:txBody>
          </p:sp>
        </mc:Choice>
        <mc:Fallback xmlns="">
          <p:sp>
            <p:nvSpPr>
              <p:cNvPr id="12" name="Content Placeholder 2">
                <a:extLst>
                  <a:ext uri="{FF2B5EF4-FFF2-40B4-BE49-F238E27FC236}">
                    <a16:creationId xmlns:a16="http://schemas.microsoft.com/office/drawing/2014/main" id="{176DDE54-5D4F-4FA8-9AF1-39E23658ABFE}"/>
                  </a:ext>
                </a:extLst>
              </p:cNvPr>
              <p:cNvSpPr>
                <a:spLocks noGrp="1" noRot="1" noChangeAspect="1" noMove="1" noResize="1" noEditPoints="1" noAdjustHandles="1" noChangeArrowheads="1" noChangeShapeType="1" noTextEdit="1"/>
              </p:cNvSpPr>
              <p:nvPr>
                <p:ph idx="1"/>
              </p:nvPr>
            </p:nvSpPr>
            <p:spPr>
              <a:xfrm>
                <a:off x="1008933" y="3478243"/>
                <a:ext cx="7573952" cy="3165191"/>
              </a:xfrm>
              <a:blipFill>
                <a:blip r:embed="rId5"/>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810702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504435"/>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Parametric Tests : Assumptions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6</a:t>
            </a:fld>
            <a:endParaRPr lang="en-US" altLang="en-US" sz="921">
              <a:solidFill>
                <a:srgbClr val="898989"/>
              </a:solidFill>
            </a:endParaRPr>
          </a:p>
        </p:txBody>
      </p:sp>
      <p:cxnSp>
        <p:nvCxnSpPr>
          <p:cNvPr id="7" name="Straight Connector 6"/>
          <p:cNvCxnSpPr/>
          <p:nvPr/>
        </p:nvCxnSpPr>
        <p:spPr>
          <a:xfrm>
            <a:off x="275482" y="955660"/>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060C260-534A-4A4F-B8BF-F2D67CEEED4A}"/>
              </a:ext>
            </a:extLst>
          </p:cNvPr>
          <p:cNvSpPr/>
          <p:nvPr/>
        </p:nvSpPr>
        <p:spPr>
          <a:xfrm>
            <a:off x="418669" y="2639027"/>
            <a:ext cx="8250767" cy="2257064"/>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wrap="square" anchor="ctr">
            <a:noAutofit/>
          </a:bodyPr>
          <a:lstStyle/>
          <a:p>
            <a:pPr marL="263279" indent="-263279">
              <a:buBlip>
                <a:blip r:embed="rId2"/>
              </a:buBlip>
            </a:pPr>
            <a:r>
              <a:rPr lang="en-US" dirty="0"/>
              <a:t>Observation come from </a:t>
            </a:r>
            <a:r>
              <a:rPr lang="en-US" dirty="0">
                <a:solidFill>
                  <a:srgbClr val="FF0000"/>
                </a:solidFill>
              </a:rPr>
              <a:t>a normal population</a:t>
            </a:r>
          </a:p>
          <a:p>
            <a:pPr marL="263279" indent="-263279">
              <a:buBlip>
                <a:blip r:embed="rId2"/>
              </a:buBlip>
            </a:pPr>
            <a:endParaRPr lang="en-US" dirty="0"/>
          </a:p>
          <a:p>
            <a:pPr marL="263279" indent="-263279">
              <a:buBlip>
                <a:blip r:embed="rId2"/>
              </a:buBlip>
            </a:pPr>
            <a:r>
              <a:rPr lang="en-US" dirty="0"/>
              <a:t>Sample </a:t>
            </a:r>
            <a:r>
              <a:rPr lang="en-US" dirty="0">
                <a:solidFill>
                  <a:srgbClr val="FF0000"/>
                </a:solidFill>
              </a:rPr>
              <a:t>size is small</a:t>
            </a:r>
          </a:p>
          <a:p>
            <a:pPr marL="263279" indent="-263279">
              <a:buBlip>
                <a:blip r:embed="rId2"/>
              </a:buBlip>
            </a:pPr>
            <a:endParaRPr lang="en-US" dirty="0"/>
          </a:p>
          <a:p>
            <a:pPr marL="263279" indent="-263279">
              <a:buBlip>
                <a:blip r:embed="rId2"/>
              </a:buBlip>
            </a:pPr>
            <a:r>
              <a:rPr lang="en-US" dirty="0"/>
              <a:t>Population parameters </a:t>
            </a:r>
            <a:r>
              <a:rPr lang="en-US" dirty="0">
                <a:solidFill>
                  <a:srgbClr val="FF0000"/>
                </a:solidFill>
              </a:rPr>
              <a:t>like mean, variance, etc. hold good</a:t>
            </a:r>
            <a:r>
              <a:rPr lang="en-US" dirty="0"/>
              <a:t>.</a:t>
            </a:r>
          </a:p>
          <a:p>
            <a:pPr marL="263279" indent="-263279">
              <a:buBlip>
                <a:blip r:embed="rId2"/>
              </a:buBlip>
            </a:pPr>
            <a:endParaRPr lang="en-US" dirty="0"/>
          </a:p>
          <a:p>
            <a:pPr marL="263279" indent="-263279">
              <a:buBlip>
                <a:blip r:embed="rId2"/>
              </a:buBlip>
            </a:pPr>
            <a:r>
              <a:rPr lang="en-US" dirty="0"/>
              <a:t>Requires measurement dealing with </a:t>
            </a:r>
            <a:r>
              <a:rPr lang="en-US" dirty="0">
                <a:solidFill>
                  <a:srgbClr val="FF0000"/>
                </a:solidFill>
              </a:rPr>
              <a:t>interval scaled data</a:t>
            </a:r>
            <a:r>
              <a:rPr lang="en-US" dirty="0"/>
              <a:t>.</a:t>
            </a:r>
          </a:p>
        </p:txBody>
      </p:sp>
      <p:sp>
        <p:nvSpPr>
          <p:cNvPr id="2" name="Rectangle 1">
            <a:extLst>
              <a:ext uri="{FF2B5EF4-FFF2-40B4-BE49-F238E27FC236}">
                <a16:creationId xmlns:a16="http://schemas.microsoft.com/office/drawing/2014/main" id="{B061DC3D-0F48-4664-9038-72FDD794835C}"/>
              </a:ext>
            </a:extLst>
          </p:cNvPr>
          <p:cNvSpPr/>
          <p:nvPr/>
        </p:nvSpPr>
        <p:spPr>
          <a:xfrm>
            <a:off x="337646" y="1446847"/>
            <a:ext cx="8331791" cy="119218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noAutofit/>
          </a:bodyPr>
          <a:lstStyle/>
          <a:p>
            <a:pPr algn="ctr"/>
            <a:r>
              <a:rPr lang="en-US" sz="2400" b="1" dirty="0"/>
              <a:t>Usually assume certain properties of the population from which we draw samples.</a:t>
            </a:r>
          </a:p>
        </p:txBody>
      </p:sp>
      <p:sp>
        <p:nvSpPr>
          <p:cNvPr id="3" name="Date Placeholder 2">
            <a:extLst>
              <a:ext uri="{FF2B5EF4-FFF2-40B4-BE49-F238E27FC236}">
                <a16:creationId xmlns:a16="http://schemas.microsoft.com/office/drawing/2014/main" id="{C6EA163C-6CFE-F349-6A6D-BF543BA0DEDD}"/>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B616AFCD-4CA4-CFA6-7225-A295387A449F}"/>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3308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857312" y="2348904"/>
                <a:ext cx="7778136" cy="2704843"/>
              </a:xfrm>
              <a:prstGeom prst="rect">
                <a:avLst/>
              </a:prstGeom>
            </p:spPr>
            <p:txBody>
              <a:bodyPr wrap="square">
                <a:spAutoFit/>
              </a:bodyPr>
              <a:lstStyle/>
              <a:p>
                <a:r>
                  <a:rPr lang="en-US" sz="1382" b="1" dirty="0">
                    <a:solidFill>
                      <a:srgbClr val="1F1F1F"/>
                    </a:solidFill>
                    <a:latin typeface="Arial" panose="020B0604020202020204" pitchFamily="34" charset="0"/>
                  </a:rPr>
                  <a:t>Cramer's V correlation </a:t>
                </a:r>
                <a:r>
                  <a:rPr lang="en-US" sz="1382" dirty="0">
                    <a:solidFill>
                      <a:srgbClr val="1F1F1F"/>
                    </a:solidFill>
                    <a:latin typeface="Arial" panose="020B0604020202020204" pitchFamily="34" charset="0"/>
                  </a:rPr>
                  <a:t>is used to measure the strength of association between two variables with nominal or categorical values.</a:t>
                </a:r>
              </a:p>
              <a:p>
                <a:endParaRPr lang="en-US" sz="1382" b="1" dirty="0">
                  <a:solidFill>
                    <a:srgbClr val="1F1F1F"/>
                  </a:solidFill>
                  <a:latin typeface="Arial" panose="020B0604020202020204" pitchFamily="34" charset="0"/>
                </a:endParaRPr>
              </a:p>
              <a:p>
                <a:r>
                  <a:rPr lang="en-US" sz="1382" b="1" dirty="0">
                    <a:solidFill>
                      <a:srgbClr val="1F1F1F"/>
                    </a:solidFill>
                    <a:latin typeface="Arial" panose="020B0604020202020204" pitchFamily="34" charset="0"/>
                  </a:rPr>
                  <a:t>Each variable can have two or more than two nominal or categorical values also</a:t>
                </a:r>
                <a:r>
                  <a:rPr lang="en-US" sz="1382" dirty="0">
                    <a:solidFill>
                      <a:srgbClr val="1F1F1F"/>
                    </a:solidFill>
                    <a:latin typeface="Arial" panose="020B0604020202020204" pitchFamily="34" charset="0"/>
                  </a:rPr>
                  <a:t>.</a:t>
                </a:r>
              </a:p>
              <a:p>
                <a:pPr algn="just"/>
                <a:endParaRPr lang="en-US" sz="1382" dirty="0"/>
              </a:p>
              <a:p>
                <a:pPr algn="just"/>
                <a:endParaRPr lang="en-US" sz="1382" dirty="0"/>
              </a:p>
              <a:p>
                <a:pPr algn="just"/>
                <a:r>
                  <a:rPr lang="en-US" sz="1382" dirty="0">
                    <a:solidFill>
                      <a:srgbClr val="1F1F1F"/>
                    </a:solidFill>
                    <a:latin typeface="Arial" panose="020B0604020202020204" pitchFamily="34" charset="0"/>
                  </a:rPr>
                  <a:t>Cramer's V</a:t>
                </a:r>
                <a:r>
                  <a:rPr lang="en-US" sz="1382" dirty="0"/>
                  <a:t> correlation coefficient</a:t>
                </a:r>
              </a:p>
              <a:p>
                <a:pPr algn="just"/>
                <a:endParaRPr lang="en-US" sz="1382" dirty="0"/>
              </a:p>
              <a:p>
                <a:pPr algn="just"/>
                <a:r>
                  <a:rPr lang="en-US" sz="1382" b="1" dirty="0"/>
                  <a:t>                             </a:t>
                </a:r>
                <a:r>
                  <a:rPr lang="en-US" sz="1382" dirty="0"/>
                  <a:t>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rPr>
                          <m:t>𝑟</m:t>
                        </m:r>
                      </m:e>
                      <m:sub>
                        <m:r>
                          <a:rPr lang="en-US" sz="1536" i="1">
                            <a:latin typeface="Cambria Math" panose="02040503050406030204" pitchFamily="18" charset="0"/>
                          </a:rPr>
                          <m:t>𝑐𝑣</m:t>
                        </m:r>
                      </m:sub>
                    </m:sSub>
                    <m:r>
                      <a:rPr lang="en-US" sz="1536" i="1">
                        <a:latin typeface="Cambria Math" panose="02040503050406030204" pitchFamily="18" charset="0"/>
                      </a:rPr>
                      <m:t>= </m:t>
                    </m:r>
                    <m:rad>
                      <m:radPr>
                        <m:degHide m:val="on"/>
                        <m:ctrlPr>
                          <a:rPr lang="en-US" sz="1536" i="1">
                            <a:latin typeface="Cambria Math" panose="02040503050406030204" pitchFamily="18" charset="0"/>
                          </a:rPr>
                        </m:ctrlPr>
                      </m:radPr>
                      <m:deg/>
                      <m:e>
                        <m:f>
                          <m:fPr>
                            <m:ctrlPr>
                              <a:rPr lang="en-US" sz="1536" i="1">
                                <a:latin typeface="Cambria Math" panose="02040503050406030204" pitchFamily="18" charset="0"/>
                              </a:rPr>
                            </m:ctrlPr>
                          </m:fPr>
                          <m:num>
                            <m:f>
                              <m:fPr>
                                <m:ctrlPr>
                                  <a:rPr lang="en-US" sz="1536" i="1">
                                    <a:latin typeface="Cambria Math" panose="02040503050406030204" pitchFamily="18" charset="0"/>
                                  </a:rPr>
                                </m:ctrlPr>
                              </m:fPr>
                              <m:num>
                                <m:r>
                                  <m:rPr>
                                    <m:nor/>
                                  </m:rPr>
                                  <a:rPr lang="en-US" sz="1536" dirty="0"/>
                                  <m:t>χ</m:t>
                                </m:r>
                                <m:r>
                                  <m:rPr>
                                    <m:nor/>
                                  </m:rPr>
                                  <a:rPr lang="en-US" sz="1536" dirty="0"/>
                                  <m:t>2</m:t>
                                </m:r>
                              </m:num>
                              <m:den>
                                <m:r>
                                  <a:rPr lang="en-US" sz="1536" i="1">
                                    <a:latin typeface="Cambria Math" panose="02040503050406030204" pitchFamily="18" charset="0"/>
                                  </a:rPr>
                                  <m:t>𝑛</m:t>
                                </m:r>
                              </m:den>
                            </m:f>
                          </m:num>
                          <m:den>
                            <m:r>
                              <m:rPr>
                                <m:sty m:val="p"/>
                              </m:rPr>
                              <a:rPr lang="en-US" sz="1536">
                                <a:latin typeface="Cambria Math" panose="02040503050406030204" pitchFamily="18" charset="0"/>
                              </a:rPr>
                              <m:t>min</m:t>
                            </m:r>
                            <m:r>
                              <a:rPr lang="en-US" sz="1536" i="1">
                                <a:latin typeface="Cambria Math" panose="02040503050406030204" pitchFamily="18" charset="0"/>
                              </a:rPr>
                              <m:t>⁡(</m:t>
                            </m:r>
                            <m:r>
                              <a:rPr lang="en-US" sz="1536" i="1">
                                <a:latin typeface="Cambria Math" panose="02040503050406030204" pitchFamily="18" charset="0"/>
                              </a:rPr>
                              <m:t>𝑚</m:t>
                            </m:r>
                            <m:r>
                              <a:rPr lang="en-US" sz="1536" i="1">
                                <a:latin typeface="Cambria Math" panose="02040503050406030204" pitchFamily="18" charset="0"/>
                              </a:rPr>
                              <m:t>−1,</m:t>
                            </m:r>
                            <m:r>
                              <a:rPr lang="en-US" sz="1536" i="1">
                                <a:latin typeface="Cambria Math" panose="02040503050406030204" pitchFamily="18" charset="0"/>
                              </a:rPr>
                              <m:t>𝑐</m:t>
                            </m:r>
                            <m:r>
                              <a:rPr lang="en-US" sz="1536" i="1">
                                <a:latin typeface="Cambria Math" panose="02040503050406030204" pitchFamily="18" charset="0"/>
                              </a:rPr>
                              <m:t>−1)</m:t>
                            </m:r>
                          </m:den>
                        </m:f>
                      </m:e>
                    </m:rad>
                  </m:oMath>
                </a14:m>
                <a:r>
                  <a:rPr lang="en-US" sz="1843" dirty="0">
                    <a:solidFill>
                      <a:srgbClr val="1F1F1F"/>
                    </a:solidFill>
                    <a:latin typeface="Arial" panose="020B0604020202020204" pitchFamily="34" charset="0"/>
                  </a:rPr>
                  <a:t> </a:t>
                </a:r>
              </a:p>
              <a:p>
                <a:r>
                  <a:rPr lang="en-US" sz="1382" dirty="0">
                    <a:solidFill>
                      <a:srgbClr val="1F1F1F"/>
                    </a:solidFill>
                    <a:latin typeface="Arial" panose="020B0604020202020204" pitchFamily="34" charset="0"/>
                  </a:rPr>
                  <a:t> </a:t>
                </a:r>
                <a:endParaRPr lang="en-US" sz="1382" dirty="0"/>
              </a:p>
            </p:txBody>
          </p:sp>
        </mc:Choice>
        <mc:Fallback xmlns="">
          <p:sp>
            <p:nvSpPr>
              <p:cNvPr id="4" name="Rectangle 3"/>
              <p:cNvSpPr>
                <a:spLocks noRot="1" noChangeAspect="1" noMove="1" noResize="1" noEditPoints="1" noAdjustHandles="1" noChangeArrowheads="1" noChangeShapeType="1" noTextEdit="1"/>
              </p:cNvSpPr>
              <p:nvPr/>
            </p:nvSpPr>
            <p:spPr>
              <a:xfrm>
                <a:off x="857312" y="2348904"/>
                <a:ext cx="7778136" cy="2704843"/>
              </a:xfrm>
              <a:prstGeom prst="rect">
                <a:avLst/>
              </a:prstGeom>
              <a:blipFill>
                <a:blip r:embed="rId2"/>
                <a:stretch>
                  <a:fillRect l="-235" t="-22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51082" y="3928580"/>
                <a:ext cx="4015538" cy="943079"/>
              </a:xfrm>
              <a:prstGeom prst="rect">
                <a:avLst/>
              </a:prstGeom>
              <a:noFill/>
            </p:spPr>
            <p:txBody>
              <a:bodyPr wrap="square" rtlCol="0">
                <a:spAutoFit/>
              </a:bodyPr>
              <a:lstStyle/>
              <a:p>
                <a:r>
                  <a:rPr lang="en-US" sz="1382" dirty="0"/>
                  <a:t>χ2 = The Chi-square statistics </a:t>
                </a:r>
              </a:p>
              <a:p>
                <a14:m>
                  <m:oMath xmlns:m="http://schemas.openxmlformats.org/officeDocument/2006/math">
                    <m:r>
                      <a:rPr lang="en-US" sz="1382" i="1" dirty="0">
                        <a:latin typeface="Cambria Math" panose="02040503050406030204" pitchFamily="18" charset="0"/>
                      </a:rPr>
                      <m:t>𝑛</m:t>
                    </m:r>
                  </m:oMath>
                </a14:m>
                <a:r>
                  <a:rPr lang="en-US" sz="1382" dirty="0"/>
                  <a:t> = Total number of samples in the dataset </a:t>
                </a:r>
              </a:p>
              <a:p>
                <a14:m>
                  <m:oMath xmlns:m="http://schemas.openxmlformats.org/officeDocument/2006/math">
                    <m:r>
                      <a:rPr lang="en-US" sz="1382" i="1" dirty="0">
                        <a:latin typeface="Cambria Math" panose="02040503050406030204" pitchFamily="18" charset="0"/>
                      </a:rPr>
                      <m:t>𝑚</m:t>
                    </m:r>
                  </m:oMath>
                </a14:m>
                <a:r>
                  <a:rPr lang="en-US" sz="1382" dirty="0"/>
                  <a:t> = Number of classes of dependent variable </a:t>
                </a:r>
              </a:p>
              <a:p>
                <a14:m>
                  <m:oMath xmlns:m="http://schemas.openxmlformats.org/officeDocument/2006/math">
                    <m:r>
                      <a:rPr lang="en-US" sz="1382" i="1" dirty="0">
                        <a:latin typeface="Cambria Math" panose="02040503050406030204" pitchFamily="18" charset="0"/>
                      </a:rPr>
                      <m:t>𝑐</m:t>
                    </m:r>
                  </m:oMath>
                </a14:m>
                <a:r>
                  <a:rPr lang="en-US" sz="1382" dirty="0"/>
                  <a:t>= Number of columns in the dataset</a:t>
                </a:r>
              </a:p>
            </p:txBody>
          </p:sp>
        </mc:Choice>
        <mc:Fallback xmlns="">
          <p:sp>
            <p:nvSpPr>
              <p:cNvPr id="5" name="TextBox 4"/>
              <p:cNvSpPr txBox="1">
                <a:spLocks noRot="1" noChangeAspect="1" noMove="1" noResize="1" noEditPoints="1" noAdjustHandles="1" noChangeArrowheads="1" noChangeShapeType="1" noTextEdit="1"/>
              </p:cNvSpPr>
              <p:nvPr/>
            </p:nvSpPr>
            <p:spPr>
              <a:xfrm>
                <a:off x="4551082" y="3928580"/>
                <a:ext cx="4015538" cy="943079"/>
              </a:xfrm>
              <a:prstGeom prst="rect">
                <a:avLst/>
              </a:prstGeom>
              <a:blipFill>
                <a:blip r:embed="rId3"/>
                <a:stretch>
                  <a:fillRect l="-456" t="-645" b="-6452"/>
                </a:stretch>
              </a:blipFill>
            </p:spPr>
            <p:txBody>
              <a:bodyPr/>
              <a:lstStyle/>
              <a:p>
                <a:r>
                  <a:rPr lang="en-IN">
                    <a:noFill/>
                  </a:rPr>
                  <a:t> </a:t>
                </a:r>
              </a:p>
            </p:txBody>
          </p:sp>
        </mc:Fallback>
      </mc:AlternateContent>
      <p:sp>
        <p:nvSpPr>
          <p:cNvPr id="7" name="Slide Number Placeholder 6"/>
          <p:cNvSpPr>
            <a:spLocks noGrp="1"/>
          </p:cNvSpPr>
          <p:nvPr>
            <p:ph type="sldNum" sz="quarter" idx="12"/>
          </p:nvPr>
        </p:nvSpPr>
        <p:spPr/>
        <p:txBody>
          <a:bodyPr/>
          <a:lstStyle/>
          <a:p>
            <a:fld id="{083C8038-80CC-4B6F-9127-D469CB667C27}" type="slidenum">
              <a:rPr lang="en-US" smtClean="0"/>
              <a:t>60</a:t>
            </a:fld>
            <a:endParaRPr lang="en-US"/>
          </a:p>
        </p:txBody>
      </p:sp>
      <p:sp>
        <p:nvSpPr>
          <p:cNvPr id="8"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B14E6D-362F-4E53-B306-62086EB38D72}"/>
              </a:ext>
            </a:extLst>
          </p:cNvPr>
          <p:cNvSpPr/>
          <p:nvPr/>
        </p:nvSpPr>
        <p:spPr>
          <a:xfrm>
            <a:off x="842534" y="531642"/>
            <a:ext cx="5433732"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a:t>
            </a:r>
            <a:endParaRPr lang="en-IN" sz="4000" dirty="0"/>
          </a:p>
        </p:txBody>
      </p:sp>
    </p:spTree>
    <p:extLst>
      <p:ext uri="{BB962C8B-B14F-4D97-AF65-F5344CB8AC3E}">
        <p14:creationId xmlns:p14="http://schemas.microsoft.com/office/powerpoint/2010/main" val="3069693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083C8038-80CC-4B6F-9127-D469CB667C27}" type="slidenum">
              <a:rPr lang="en-US" smtClean="0"/>
              <a:t>61</a:t>
            </a:fld>
            <a:endParaRPr lang="en-US"/>
          </a:p>
        </p:txBody>
      </p:sp>
      <p:sp>
        <p:nvSpPr>
          <p:cNvPr id="8"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B14E6D-362F-4E53-B306-62086EB38D72}"/>
              </a:ext>
            </a:extLst>
          </p:cNvPr>
          <p:cNvSpPr/>
          <p:nvPr/>
        </p:nvSpPr>
        <p:spPr>
          <a:xfrm>
            <a:off x="842534" y="531642"/>
            <a:ext cx="767152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Example </a:t>
            </a:r>
            <a:endParaRPr lang="en-IN" sz="4000" dirty="0"/>
          </a:p>
        </p:txBody>
      </p:sp>
      <p:sp>
        <p:nvSpPr>
          <p:cNvPr id="11" name="Content Placeholder 2">
            <a:extLst>
              <a:ext uri="{FF2B5EF4-FFF2-40B4-BE49-F238E27FC236}">
                <a16:creationId xmlns:a16="http://schemas.microsoft.com/office/drawing/2014/main" id="{B988AE00-F229-4958-8FA5-A7F1C5B68191}"/>
              </a:ext>
            </a:extLst>
          </p:cNvPr>
          <p:cNvSpPr>
            <a:spLocks noGrp="1"/>
          </p:cNvSpPr>
          <p:nvPr>
            <p:ph idx="1"/>
          </p:nvPr>
        </p:nvSpPr>
        <p:spPr>
          <a:xfrm>
            <a:off x="468078" y="1935480"/>
            <a:ext cx="8425339" cy="4389120"/>
          </a:xfrm>
        </p:spPr>
        <p:txBody>
          <a:bodyPr>
            <a:normAutofit/>
          </a:bodyPr>
          <a:lstStyle/>
          <a:p>
            <a:r>
              <a:rPr lang="en-US" sz="1800" b="1" dirty="0"/>
              <a:t>Example:</a:t>
            </a:r>
          </a:p>
          <a:p>
            <a:r>
              <a:rPr lang="en-US" sz="1800" dirty="0"/>
              <a:t>Suppose, we want to know if there is any association between three different eye colors (blue, green and brown) and three regions (east, north and west). After surveying 50 random samples, the following data is obtained.</a:t>
            </a:r>
          </a:p>
          <a:p>
            <a:endParaRPr lang="en-US" b="1" dirty="0"/>
          </a:p>
          <a:p>
            <a:endParaRPr lang="en-US" b="1" dirty="0"/>
          </a:p>
          <a:p>
            <a:endParaRPr lang="en-US" dirty="0"/>
          </a:p>
          <a:p>
            <a:endParaRPr lang="en-US"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E5CAAEF7-7F1A-48CD-9526-9705F7234B53}"/>
                  </a:ext>
                </a:extLst>
              </p:cNvPr>
              <p:cNvGraphicFramePr>
                <a:graphicFrameLocks noGrp="1"/>
              </p:cNvGraphicFramePr>
              <p:nvPr>
                <p:extLst>
                  <p:ext uri="{D42A27DB-BD31-4B8C-83A1-F6EECF244321}">
                    <p14:modId xmlns:p14="http://schemas.microsoft.com/office/powerpoint/2010/main" val="755391196"/>
                  </p:ext>
                </p:extLst>
              </p:nvPr>
            </p:nvGraphicFramePr>
            <p:xfrm>
              <a:off x="1557800" y="3660496"/>
              <a:ext cx="6240992" cy="1422552"/>
            </p:xfrm>
            <a:graphic>
              <a:graphicData uri="http://schemas.openxmlformats.org/drawingml/2006/table">
                <a:tbl>
                  <a:tblPr firstRow="1" bandRow="1">
                    <a:tableStyleId>{5C22544A-7EE6-4342-B048-85BDC9FD1C3A}</a:tableStyleId>
                  </a:tblPr>
                  <a:tblGrid>
                    <a:gridCol w="979124">
                      <a:extLst>
                        <a:ext uri="{9D8B030D-6E8A-4147-A177-3AD203B41FA5}">
                          <a16:colId xmlns:a16="http://schemas.microsoft.com/office/drawing/2014/main" val="2037018923"/>
                        </a:ext>
                      </a:extLst>
                    </a:gridCol>
                    <a:gridCol w="1792224">
                      <a:extLst>
                        <a:ext uri="{9D8B030D-6E8A-4147-A177-3AD203B41FA5}">
                          <a16:colId xmlns:a16="http://schemas.microsoft.com/office/drawing/2014/main" val="3255734246"/>
                        </a:ext>
                      </a:extLst>
                    </a:gridCol>
                    <a:gridCol w="1909396">
                      <a:extLst>
                        <a:ext uri="{9D8B030D-6E8A-4147-A177-3AD203B41FA5}">
                          <a16:colId xmlns:a16="http://schemas.microsoft.com/office/drawing/2014/main" val="2860952915"/>
                        </a:ext>
                      </a:extLst>
                    </a:gridCol>
                    <a:gridCol w="1560248">
                      <a:extLst>
                        <a:ext uri="{9D8B030D-6E8A-4147-A177-3AD203B41FA5}">
                          <a16:colId xmlns:a16="http://schemas.microsoft.com/office/drawing/2014/main" val="555845216"/>
                        </a:ext>
                      </a:extLst>
                    </a:gridCol>
                  </a:tblGrid>
                  <a:tr h="0">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84745">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84745">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extLst>
                      <a:ext uri="{0D108BD9-81ED-4DB2-BD59-A6C34878D82A}">
                        <a16:rowId xmlns:a16="http://schemas.microsoft.com/office/drawing/2014/main" val="374684656"/>
                      </a:ext>
                    </a:extLst>
                  </a:tr>
                  <a:tr h="284745">
                    <a:tc>
                      <a:txBody>
                        <a:bodyPr/>
                        <a:lstStyle/>
                        <a:p>
                          <a:pPr algn="r"/>
                          <a:r>
                            <a:rPr lang="en-US" sz="1400" dirty="0">
                              <a:solidFill>
                                <a:schemeClr val="bg1"/>
                              </a:solidFill>
                            </a:rPr>
                            <a:t>North</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m:t>
                                </m:r>
                              </m:oMath>
                            </m:oMathPara>
                          </a14:m>
                          <a:endParaRPr lang="en-US" sz="1400" dirty="0"/>
                        </a:p>
                      </a:txBody>
                      <a:tcPr marL="70211" marR="70211" marT="35106" marB="35106"/>
                    </a:tc>
                    <a:extLst>
                      <a:ext uri="{0D108BD9-81ED-4DB2-BD59-A6C34878D82A}">
                        <a16:rowId xmlns:a16="http://schemas.microsoft.com/office/drawing/2014/main" val="4124999921"/>
                      </a:ext>
                    </a:extLst>
                  </a:tr>
                  <a:tr h="284745">
                    <a:tc>
                      <a:txBody>
                        <a:bodyPr/>
                        <a:lstStyle/>
                        <a:p>
                          <a:pPr algn="r"/>
                          <a:r>
                            <a:rPr lang="en-US" sz="1400" dirty="0">
                              <a:solidFill>
                                <a:schemeClr val="bg1"/>
                              </a:solidFill>
                            </a:rPr>
                            <a:t>west</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extLst>
                      <a:ext uri="{0D108BD9-81ED-4DB2-BD59-A6C34878D82A}">
                        <a16:rowId xmlns:a16="http://schemas.microsoft.com/office/drawing/2014/main" val="4199198731"/>
                      </a:ext>
                    </a:extLst>
                  </a:tr>
                </a:tbl>
              </a:graphicData>
            </a:graphic>
          </p:graphicFrame>
        </mc:Choice>
        <mc:Fallback xmlns="">
          <p:graphicFrame>
            <p:nvGraphicFramePr>
              <p:cNvPr id="12" name="Table 11">
                <a:extLst>
                  <a:ext uri="{FF2B5EF4-FFF2-40B4-BE49-F238E27FC236}">
                    <a16:creationId xmlns:a16="http://schemas.microsoft.com/office/drawing/2014/main" id="{E5CAAEF7-7F1A-48CD-9526-9705F7234B53}"/>
                  </a:ext>
                </a:extLst>
              </p:cNvPr>
              <p:cNvGraphicFramePr>
                <a:graphicFrameLocks noGrp="1"/>
              </p:cNvGraphicFramePr>
              <p:nvPr>
                <p:extLst>
                  <p:ext uri="{D42A27DB-BD31-4B8C-83A1-F6EECF244321}">
                    <p14:modId xmlns:p14="http://schemas.microsoft.com/office/powerpoint/2010/main" val="755391196"/>
                  </p:ext>
                </p:extLst>
              </p:nvPr>
            </p:nvGraphicFramePr>
            <p:xfrm>
              <a:off x="1557800" y="3660496"/>
              <a:ext cx="6240992" cy="1422552"/>
            </p:xfrm>
            <a:graphic>
              <a:graphicData uri="http://schemas.openxmlformats.org/drawingml/2006/table">
                <a:tbl>
                  <a:tblPr firstRow="1" bandRow="1">
                    <a:tableStyleId>{5C22544A-7EE6-4342-B048-85BDC9FD1C3A}</a:tableStyleId>
                  </a:tblPr>
                  <a:tblGrid>
                    <a:gridCol w="979124">
                      <a:extLst>
                        <a:ext uri="{9D8B030D-6E8A-4147-A177-3AD203B41FA5}">
                          <a16:colId xmlns:a16="http://schemas.microsoft.com/office/drawing/2014/main" val="2037018923"/>
                        </a:ext>
                      </a:extLst>
                    </a:gridCol>
                    <a:gridCol w="1792224">
                      <a:extLst>
                        <a:ext uri="{9D8B030D-6E8A-4147-A177-3AD203B41FA5}">
                          <a16:colId xmlns:a16="http://schemas.microsoft.com/office/drawing/2014/main" val="3255734246"/>
                        </a:ext>
                      </a:extLst>
                    </a:gridCol>
                    <a:gridCol w="1909396">
                      <a:extLst>
                        <a:ext uri="{9D8B030D-6E8A-4147-A177-3AD203B41FA5}">
                          <a16:colId xmlns:a16="http://schemas.microsoft.com/office/drawing/2014/main" val="2860952915"/>
                        </a:ext>
                      </a:extLst>
                    </a:gridCol>
                    <a:gridCol w="1560248">
                      <a:extLst>
                        <a:ext uri="{9D8B030D-6E8A-4147-A177-3AD203B41FA5}">
                          <a16:colId xmlns:a16="http://schemas.microsoft.com/office/drawing/2014/main" val="555845216"/>
                        </a:ext>
                      </a:extLst>
                    </a:gridCol>
                  </a:tblGrid>
                  <a:tr h="283572">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84745">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84745">
                    <a:tc>
                      <a:txBody>
                        <a:bodyPr/>
                        <a:lstStyle/>
                        <a:p>
                          <a:pPr algn="r"/>
                          <a:r>
                            <a:rPr lang="en-US" sz="1400" dirty="0">
                              <a:solidFill>
                                <a:schemeClr val="bg1"/>
                              </a:solidFill>
                            </a:rPr>
                            <a:t>East</a:t>
                          </a:r>
                        </a:p>
                      </a:txBody>
                      <a:tcPr marL="70211" marR="70211" marT="35106" marB="35106">
                        <a:solidFill>
                          <a:schemeClr val="accent1"/>
                        </a:solidFill>
                      </a:tcPr>
                    </a:tc>
                    <a:tc>
                      <a:txBody>
                        <a:bodyPr/>
                        <a:lstStyle/>
                        <a:p>
                          <a:endParaRPr lang="en-US"/>
                        </a:p>
                      </a:txBody>
                      <a:tcPr marL="70211" marR="70211" marT="35106" marB="35106">
                        <a:blipFill>
                          <a:blip r:embed="rId2"/>
                          <a:stretch>
                            <a:fillRect l="-55102" t="-204255" r="-195238" b="-225532"/>
                          </a:stretch>
                        </a:blipFill>
                      </a:tcPr>
                    </a:tc>
                    <a:tc>
                      <a:txBody>
                        <a:bodyPr/>
                        <a:lstStyle/>
                        <a:p>
                          <a:endParaRPr lang="en-US"/>
                        </a:p>
                      </a:txBody>
                      <a:tcPr marL="70211" marR="70211" marT="35106" marB="35106">
                        <a:blipFill>
                          <a:blip r:embed="rId2"/>
                          <a:stretch>
                            <a:fillRect l="-145223" t="-204255" r="-82803" b="-225532"/>
                          </a:stretch>
                        </a:blipFill>
                      </a:tcPr>
                    </a:tc>
                    <a:tc>
                      <a:txBody>
                        <a:bodyPr/>
                        <a:lstStyle/>
                        <a:p>
                          <a:endParaRPr lang="en-US"/>
                        </a:p>
                      </a:txBody>
                      <a:tcPr marL="70211" marR="70211" marT="35106" marB="35106">
                        <a:blipFill>
                          <a:blip r:embed="rId2"/>
                          <a:stretch>
                            <a:fillRect l="-300781" t="-204255" r="-1563" b="-225532"/>
                          </a:stretch>
                        </a:blipFill>
                      </a:tcPr>
                    </a:tc>
                    <a:extLst>
                      <a:ext uri="{0D108BD9-81ED-4DB2-BD59-A6C34878D82A}">
                        <a16:rowId xmlns:a16="http://schemas.microsoft.com/office/drawing/2014/main" val="374684656"/>
                      </a:ext>
                    </a:extLst>
                  </a:tr>
                  <a:tr h="284745">
                    <a:tc>
                      <a:txBody>
                        <a:bodyPr/>
                        <a:lstStyle/>
                        <a:p>
                          <a:pPr algn="r"/>
                          <a:r>
                            <a:rPr lang="en-US" sz="1400" dirty="0">
                              <a:solidFill>
                                <a:schemeClr val="bg1"/>
                              </a:solidFill>
                            </a:rPr>
                            <a:t>North</a:t>
                          </a:r>
                        </a:p>
                      </a:txBody>
                      <a:tcPr marL="70211" marR="70211" marT="35106" marB="35106">
                        <a:solidFill>
                          <a:schemeClr val="accent1"/>
                        </a:solidFill>
                      </a:tcPr>
                    </a:tc>
                    <a:tc>
                      <a:txBody>
                        <a:bodyPr/>
                        <a:lstStyle/>
                        <a:p>
                          <a:endParaRPr lang="en-US"/>
                        </a:p>
                      </a:txBody>
                      <a:tcPr marL="70211" marR="70211" marT="35106" marB="35106">
                        <a:blipFill>
                          <a:blip r:embed="rId2"/>
                          <a:stretch>
                            <a:fillRect l="-55102" t="-304255" r="-195238" b="-125532"/>
                          </a:stretch>
                        </a:blipFill>
                      </a:tcPr>
                    </a:tc>
                    <a:tc>
                      <a:txBody>
                        <a:bodyPr/>
                        <a:lstStyle/>
                        <a:p>
                          <a:endParaRPr lang="en-US"/>
                        </a:p>
                      </a:txBody>
                      <a:tcPr marL="70211" marR="70211" marT="35106" marB="35106">
                        <a:blipFill>
                          <a:blip r:embed="rId2"/>
                          <a:stretch>
                            <a:fillRect l="-145223" t="-304255" r="-82803" b="-125532"/>
                          </a:stretch>
                        </a:blipFill>
                      </a:tcPr>
                    </a:tc>
                    <a:tc>
                      <a:txBody>
                        <a:bodyPr/>
                        <a:lstStyle/>
                        <a:p>
                          <a:endParaRPr lang="en-US"/>
                        </a:p>
                      </a:txBody>
                      <a:tcPr marL="70211" marR="70211" marT="35106" marB="35106">
                        <a:blipFill>
                          <a:blip r:embed="rId2"/>
                          <a:stretch>
                            <a:fillRect l="-300781" t="-304255" r="-1563" b="-125532"/>
                          </a:stretch>
                        </a:blipFill>
                      </a:tcPr>
                    </a:tc>
                    <a:extLst>
                      <a:ext uri="{0D108BD9-81ED-4DB2-BD59-A6C34878D82A}">
                        <a16:rowId xmlns:a16="http://schemas.microsoft.com/office/drawing/2014/main" val="4124999921"/>
                      </a:ext>
                    </a:extLst>
                  </a:tr>
                  <a:tr h="284745">
                    <a:tc>
                      <a:txBody>
                        <a:bodyPr/>
                        <a:lstStyle/>
                        <a:p>
                          <a:pPr algn="r"/>
                          <a:r>
                            <a:rPr lang="en-US" sz="1400" dirty="0">
                              <a:solidFill>
                                <a:schemeClr val="bg1"/>
                              </a:solidFill>
                            </a:rPr>
                            <a:t>west</a:t>
                          </a:r>
                        </a:p>
                      </a:txBody>
                      <a:tcPr marL="70211" marR="70211" marT="35106" marB="35106">
                        <a:solidFill>
                          <a:schemeClr val="accent1"/>
                        </a:solidFill>
                      </a:tcPr>
                    </a:tc>
                    <a:tc>
                      <a:txBody>
                        <a:bodyPr/>
                        <a:lstStyle/>
                        <a:p>
                          <a:endParaRPr lang="en-US"/>
                        </a:p>
                      </a:txBody>
                      <a:tcPr marL="70211" marR="70211" marT="35106" marB="35106">
                        <a:blipFill>
                          <a:blip r:embed="rId2"/>
                          <a:stretch>
                            <a:fillRect l="-55102" t="-404255" r="-195238" b="-25532"/>
                          </a:stretch>
                        </a:blipFill>
                      </a:tcPr>
                    </a:tc>
                    <a:tc>
                      <a:txBody>
                        <a:bodyPr/>
                        <a:lstStyle/>
                        <a:p>
                          <a:endParaRPr lang="en-US"/>
                        </a:p>
                      </a:txBody>
                      <a:tcPr marL="70211" marR="70211" marT="35106" marB="35106">
                        <a:blipFill>
                          <a:blip r:embed="rId2"/>
                          <a:stretch>
                            <a:fillRect l="-145223" t="-404255" r="-82803" b="-25532"/>
                          </a:stretch>
                        </a:blipFill>
                      </a:tcPr>
                    </a:tc>
                    <a:tc>
                      <a:txBody>
                        <a:bodyPr/>
                        <a:lstStyle/>
                        <a:p>
                          <a:endParaRPr lang="en-US"/>
                        </a:p>
                      </a:txBody>
                      <a:tcPr marL="70211" marR="70211" marT="35106" marB="35106">
                        <a:blipFill>
                          <a:blip r:embed="rId2"/>
                          <a:stretch>
                            <a:fillRect l="-300781" t="-404255" r="-1563" b="-25532"/>
                          </a:stretch>
                        </a:blipFill>
                      </a:tcPr>
                    </a:tc>
                    <a:extLst>
                      <a:ext uri="{0D108BD9-81ED-4DB2-BD59-A6C34878D82A}">
                        <a16:rowId xmlns:a16="http://schemas.microsoft.com/office/drawing/2014/main" val="4199198731"/>
                      </a:ext>
                    </a:extLst>
                  </a:tr>
                </a:tbl>
              </a:graphicData>
            </a:graphic>
          </p:graphicFrame>
        </mc:Fallback>
      </mc:AlternateContent>
    </p:spTree>
    <p:extLst>
      <p:ext uri="{BB962C8B-B14F-4D97-AF65-F5344CB8AC3E}">
        <p14:creationId xmlns:p14="http://schemas.microsoft.com/office/powerpoint/2010/main" val="5996354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2534" y="2213307"/>
            <a:ext cx="8102075" cy="3395164"/>
          </a:xfrm>
        </p:spPr>
        <p:txBody>
          <a:bodyPr>
            <a:normAutofit/>
          </a:bodyPr>
          <a:lstStyle/>
          <a:p>
            <a:endParaRPr lang="en-US" dirty="0"/>
          </a:p>
          <a:p>
            <a:endParaRPr lang="en-US" dirty="0"/>
          </a:p>
        </p:txBody>
      </p:sp>
      <p:sp>
        <p:nvSpPr>
          <p:cNvPr id="5" name="Slide Number Placeholder 4"/>
          <p:cNvSpPr>
            <a:spLocks noGrp="1"/>
          </p:cNvSpPr>
          <p:nvPr>
            <p:ph type="sldNum" sz="quarter" idx="12"/>
          </p:nvPr>
        </p:nvSpPr>
        <p:spPr/>
        <p:txBody>
          <a:bodyPr/>
          <a:lstStyle/>
          <a:p>
            <a:fld id="{083C8038-80CC-4B6F-9127-D469CB667C27}" type="slidenum">
              <a:rPr lang="en-US" smtClean="0"/>
              <a:t>62</a:t>
            </a:fld>
            <a:endParaRPr lang="en-US"/>
          </a:p>
        </p:txBody>
      </p:sp>
      <p:sp>
        <p:nvSpPr>
          <p:cNvPr id="6"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842534" y="2331954"/>
              <a:ext cx="3991796" cy="2654857"/>
            </p:xfrm>
            <a:graphic>
              <a:graphicData uri="http://schemas.openxmlformats.org/drawingml/2006/table">
                <a:tbl>
                  <a:tblPr firstRow="1" bandRow="1">
                    <a:tableStyleId>{5C22544A-7EE6-4342-B048-85BDC9FD1C3A}</a:tableStyleId>
                  </a:tblPr>
                  <a:tblGrid>
                    <a:gridCol w="916590">
                      <a:extLst>
                        <a:ext uri="{9D8B030D-6E8A-4147-A177-3AD203B41FA5}">
                          <a16:colId xmlns:a16="http://schemas.microsoft.com/office/drawing/2014/main" val="2037018923"/>
                        </a:ext>
                      </a:extLst>
                    </a:gridCol>
                    <a:gridCol w="582198">
                      <a:extLst>
                        <a:ext uri="{9D8B030D-6E8A-4147-A177-3AD203B41FA5}">
                          <a16:colId xmlns:a16="http://schemas.microsoft.com/office/drawing/2014/main" val="3255734246"/>
                        </a:ext>
                      </a:extLst>
                    </a:gridCol>
                    <a:gridCol w="753874">
                      <a:extLst>
                        <a:ext uri="{9D8B030D-6E8A-4147-A177-3AD203B41FA5}">
                          <a16:colId xmlns:a16="http://schemas.microsoft.com/office/drawing/2014/main" val="2860952915"/>
                        </a:ext>
                      </a:extLst>
                    </a:gridCol>
                    <a:gridCol w="746409">
                      <a:extLst>
                        <a:ext uri="{9D8B030D-6E8A-4147-A177-3AD203B41FA5}">
                          <a16:colId xmlns:a16="http://schemas.microsoft.com/office/drawing/2014/main" val="555845216"/>
                        </a:ext>
                      </a:extLst>
                    </a:gridCol>
                    <a:gridCol w="992725">
                      <a:extLst>
                        <a:ext uri="{9D8B030D-6E8A-4147-A177-3AD203B41FA5}">
                          <a16:colId xmlns:a16="http://schemas.microsoft.com/office/drawing/2014/main" val="493861622"/>
                        </a:ext>
                      </a:extLst>
                    </a:gridCol>
                  </a:tblGrid>
                  <a:tr h="436373">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tc>
                      <a:txBody>
                        <a:bodyPr/>
                        <a:lstStyle/>
                        <a:p>
                          <a:pPr algn="ctr"/>
                          <a:endParaRPr lang="en-US" sz="1400" dirty="0"/>
                        </a:p>
                      </a:txBody>
                      <a:tcPr marL="70211" marR="70211" marT="35106" marB="35106"/>
                    </a:tc>
                    <a:extLst>
                      <a:ext uri="{0D108BD9-81ED-4DB2-BD59-A6C34878D82A}">
                        <a16:rowId xmlns:a16="http://schemas.microsoft.com/office/drawing/2014/main" val="1850518192"/>
                      </a:ext>
                    </a:extLst>
                  </a:tr>
                  <a:tr h="29875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tc>
                      <a:txBody>
                        <a:bodyPr/>
                        <a:lstStyle/>
                        <a:p>
                          <a:pPr algn="ctr"/>
                          <a:r>
                            <a:rPr lang="en-US" sz="1400" b="1" dirty="0"/>
                            <a:t>Row</a:t>
                          </a:r>
                          <a:r>
                            <a:rPr lang="en-US" sz="1400" b="1" baseline="0" dirty="0"/>
                            <a:t> </a:t>
                          </a:r>
                          <a:r>
                            <a:rPr lang="en-US" sz="1400" b="1" dirty="0"/>
                            <a:t>Total</a:t>
                          </a:r>
                        </a:p>
                      </a:txBody>
                      <a:tcPr marL="70211" marR="70211" marT="35106" marB="35106"/>
                    </a:tc>
                    <a:extLst>
                      <a:ext uri="{0D108BD9-81ED-4DB2-BD59-A6C34878D82A}">
                        <a16:rowId xmlns:a16="http://schemas.microsoft.com/office/drawing/2014/main" val="4217251950"/>
                      </a:ext>
                    </a:extLst>
                  </a:tr>
                  <a:tr h="436373">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tc>
                      <a:txBody>
                        <a:bodyPr/>
                        <a:lstStyle/>
                        <a:p>
                          <a:pPr algn="ctr"/>
                          <a:r>
                            <a:rPr lang="en-US" sz="1400" dirty="0">
                              <a:solidFill>
                                <a:srgbClr val="FF0000"/>
                              </a:solidFill>
                            </a:rPr>
                            <a:t>19</a:t>
                          </a:r>
                        </a:p>
                      </a:txBody>
                      <a:tcPr marL="70211" marR="70211" marT="35106" marB="35106"/>
                    </a:tc>
                    <a:extLst>
                      <a:ext uri="{0D108BD9-81ED-4DB2-BD59-A6C34878D82A}">
                        <a16:rowId xmlns:a16="http://schemas.microsoft.com/office/drawing/2014/main" val="374684656"/>
                      </a:ext>
                    </a:extLst>
                  </a:tr>
                  <a:tr h="457250">
                    <a:tc>
                      <a:txBody>
                        <a:bodyPr/>
                        <a:lstStyle/>
                        <a:p>
                          <a:pPr algn="r"/>
                          <a:r>
                            <a:rPr lang="en-US" sz="1400" dirty="0">
                              <a:solidFill>
                                <a:schemeClr val="bg1"/>
                              </a:solidFill>
                            </a:rPr>
                            <a:t>North</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m:t>
                                </m:r>
                              </m:oMath>
                            </m:oMathPara>
                          </a14:m>
                          <a:endParaRPr lang="en-US" sz="1400" dirty="0"/>
                        </a:p>
                      </a:txBody>
                      <a:tcPr marL="70211" marR="70211" marT="35106" marB="35106"/>
                    </a:tc>
                    <a:tc>
                      <a:txBody>
                        <a:bodyPr/>
                        <a:lstStyle/>
                        <a:p>
                          <a:pPr algn="ctr"/>
                          <a:r>
                            <a:rPr lang="en-US" sz="1400" dirty="0">
                              <a:solidFill>
                                <a:srgbClr val="FF0000"/>
                              </a:solidFill>
                            </a:rPr>
                            <a:t>13</a:t>
                          </a:r>
                        </a:p>
                      </a:txBody>
                      <a:tcPr marL="70211" marR="70211" marT="35106" marB="35106"/>
                    </a:tc>
                    <a:extLst>
                      <a:ext uri="{0D108BD9-81ED-4DB2-BD59-A6C34878D82A}">
                        <a16:rowId xmlns:a16="http://schemas.microsoft.com/office/drawing/2014/main" val="4124999921"/>
                      </a:ext>
                    </a:extLst>
                  </a:tr>
                  <a:tr h="436373">
                    <a:tc>
                      <a:txBody>
                        <a:bodyPr/>
                        <a:lstStyle/>
                        <a:p>
                          <a:pPr algn="r"/>
                          <a:r>
                            <a:rPr lang="en-US" sz="1400" dirty="0">
                              <a:solidFill>
                                <a:schemeClr val="bg1"/>
                              </a:solidFill>
                            </a:rPr>
                            <a:t>west</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lgn="ctr"/>
                          <a:r>
                            <a:rPr lang="en-US" sz="1400" dirty="0">
                              <a:solidFill>
                                <a:srgbClr val="FF0000"/>
                              </a:solidFill>
                            </a:rPr>
                            <a:t>18</a:t>
                          </a:r>
                        </a:p>
                      </a:txBody>
                      <a:tcPr marL="70211" marR="70211" marT="35106" marB="35106"/>
                    </a:tc>
                    <a:extLst>
                      <a:ext uri="{0D108BD9-81ED-4DB2-BD59-A6C34878D82A}">
                        <a16:rowId xmlns:a16="http://schemas.microsoft.com/office/drawing/2014/main" val="4199198731"/>
                      </a:ext>
                    </a:extLst>
                  </a:tr>
                  <a:tr h="589735">
                    <a:tc>
                      <a:txBody>
                        <a:bodyPr/>
                        <a:lstStyle/>
                        <a:p>
                          <a:pPr algn="r"/>
                          <a:r>
                            <a:rPr lang="en-US" sz="1400" b="1" dirty="0">
                              <a:solidFill>
                                <a:schemeClr val="bg1"/>
                              </a:solidFill>
                            </a:rPr>
                            <a:t>Column Total</a:t>
                          </a:r>
                        </a:p>
                      </a:txBody>
                      <a:tcPr marL="70211" marR="70211" marT="35106" marB="35106">
                        <a:solidFill>
                          <a:schemeClr val="accent1"/>
                        </a:solidFill>
                      </a:tcPr>
                    </a:tc>
                    <a:tc>
                      <a:txBody>
                        <a:bodyPr/>
                        <a:lstStyle/>
                        <a:p>
                          <a:pPr algn="ctr"/>
                          <a:r>
                            <a:rPr lang="en-US" sz="1400" dirty="0">
                              <a:solidFill>
                                <a:srgbClr val="FF0000"/>
                              </a:solidFill>
                            </a:rPr>
                            <a:t>14</a:t>
                          </a:r>
                        </a:p>
                      </a:txBody>
                      <a:tcPr marL="70211" marR="70211" marT="35106" marB="35106"/>
                    </a:tc>
                    <a:tc>
                      <a:txBody>
                        <a:bodyPr/>
                        <a:lstStyle/>
                        <a:p>
                          <a:pPr algn="ctr"/>
                          <a:r>
                            <a:rPr lang="en-US" sz="1400" dirty="0">
                              <a:solidFill>
                                <a:srgbClr val="FF0000"/>
                              </a:solidFill>
                            </a:rPr>
                            <a:t>19</a:t>
                          </a:r>
                        </a:p>
                      </a:txBody>
                      <a:tcPr marL="70211" marR="70211" marT="35106" marB="35106"/>
                    </a:tc>
                    <a:tc>
                      <a:txBody>
                        <a:bodyPr/>
                        <a:lstStyle/>
                        <a:p>
                          <a:pPr algn="ctr"/>
                          <a:r>
                            <a:rPr lang="en-US" sz="1400" dirty="0">
                              <a:solidFill>
                                <a:srgbClr val="FF0000"/>
                              </a:solidFill>
                            </a:rPr>
                            <a:t>17</a:t>
                          </a:r>
                        </a:p>
                      </a:txBody>
                      <a:tcPr marL="70211" marR="70211" marT="35106" marB="35106"/>
                    </a:tc>
                    <a:tc>
                      <a:txBody>
                        <a:bodyPr/>
                        <a:lstStyle/>
                        <a:p>
                          <a:r>
                            <a:rPr lang="en-US" sz="1400" b="1" dirty="0">
                              <a:solidFill>
                                <a:srgbClr val="0070C0"/>
                              </a:solidFill>
                            </a:rPr>
                            <a:t>Grand total 50</a:t>
                          </a:r>
                        </a:p>
                      </a:txBody>
                      <a:tcPr marL="70211" marR="70211" marT="35106" marB="35106"/>
                    </a:tc>
                    <a:extLst>
                      <a:ext uri="{0D108BD9-81ED-4DB2-BD59-A6C34878D82A}">
                        <a16:rowId xmlns:a16="http://schemas.microsoft.com/office/drawing/2014/main" val="1770636430"/>
                      </a:ext>
                    </a:extLst>
                  </a:tr>
                </a:tbl>
              </a:graphicData>
            </a:graphic>
          </p:graphicFrame>
        </mc:Choice>
        <mc:Fallback xmlns="">
          <p:graphicFrame>
            <p:nvGraphicFramePr>
              <p:cNvPr id="9" name="Table 8"/>
              <p:cNvGraphicFramePr>
                <a:graphicFrameLocks noGrp="1"/>
              </p:cNvGraphicFramePr>
              <p:nvPr>
                <p:extLst/>
              </p:nvPr>
            </p:nvGraphicFramePr>
            <p:xfrm>
              <a:off x="842534" y="2331954"/>
              <a:ext cx="3991796" cy="2654857"/>
            </p:xfrm>
            <a:graphic>
              <a:graphicData uri="http://schemas.openxmlformats.org/drawingml/2006/table">
                <a:tbl>
                  <a:tblPr firstRow="1" bandRow="1">
                    <a:tableStyleId>{5C22544A-7EE6-4342-B048-85BDC9FD1C3A}</a:tableStyleId>
                  </a:tblPr>
                  <a:tblGrid>
                    <a:gridCol w="916590">
                      <a:extLst>
                        <a:ext uri="{9D8B030D-6E8A-4147-A177-3AD203B41FA5}">
                          <a16:colId xmlns:a16="http://schemas.microsoft.com/office/drawing/2014/main" val="2037018923"/>
                        </a:ext>
                      </a:extLst>
                    </a:gridCol>
                    <a:gridCol w="582198">
                      <a:extLst>
                        <a:ext uri="{9D8B030D-6E8A-4147-A177-3AD203B41FA5}">
                          <a16:colId xmlns:a16="http://schemas.microsoft.com/office/drawing/2014/main" val="3255734246"/>
                        </a:ext>
                      </a:extLst>
                    </a:gridCol>
                    <a:gridCol w="753874">
                      <a:extLst>
                        <a:ext uri="{9D8B030D-6E8A-4147-A177-3AD203B41FA5}">
                          <a16:colId xmlns:a16="http://schemas.microsoft.com/office/drawing/2014/main" val="2860952915"/>
                        </a:ext>
                      </a:extLst>
                    </a:gridCol>
                    <a:gridCol w="746409">
                      <a:extLst>
                        <a:ext uri="{9D8B030D-6E8A-4147-A177-3AD203B41FA5}">
                          <a16:colId xmlns:a16="http://schemas.microsoft.com/office/drawing/2014/main" val="555845216"/>
                        </a:ext>
                      </a:extLst>
                    </a:gridCol>
                    <a:gridCol w="992725">
                      <a:extLst>
                        <a:ext uri="{9D8B030D-6E8A-4147-A177-3AD203B41FA5}">
                          <a16:colId xmlns:a16="http://schemas.microsoft.com/office/drawing/2014/main" val="493861622"/>
                        </a:ext>
                      </a:extLst>
                    </a:gridCol>
                  </a:tblGrid>
                  <a:tr h="436373">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tc>
                      <a:txBody>
                        <a:bodyPr/>
                        <a:lstStyle/>
                        <a:p>
                          <a:pPr algn="ctr"/>
                          <a:endParaRPr lang="en-US" sz="1400" dirty="0"/>
                        </a:p>
                      </a:txBody>
                      <a:tcPr marL="70211" marR="70211" marT="35106" marB="35106"/>
                    </a:tc>
                    <a:extLst>
                      <a:ext uri="{0D108BD9-81ED-4DB2-BD59-A6C34878D82A}">
                        <a16:rowId xmlns:a16="http://schemas.microsoft.com/office/drawing/2014/main" val="1850518192"/>
                      </a:ext>
                    </a:extLst>
                  </a:tr>
                  <a:tr h="29875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tc>
                      <a:txBody>
                        <a:bodyPr/>
                        <a:lstStyle/>
                        <a:p>
                          <a:pPr algn="ctr"/>
                          <a:r>
                            <a:rPr lang="en-US" sz="1400" b="1" dirty="0"/>
                            <a:t>Row</a:t>
                          </a:r>
                          <a:r>
                            <a:rPr lang="en-US" sz="1400" b="1" baseline="0" dirty="0"/>
                            <a:t> </a:t>
                          </a:r>
                          <a:r>
                            <a:rPr lang="en-US" sz="1400" b="1" dirty="0"/>
                            <a:t>Total</a:t>
                          </a:r>
                        </a:p>
                      </a:txBody>
                      <a:tcPr marL="70211" marR="70211" marT="35106" marB="35106"/>
                    </a:tc>
                    <a:extLst>
                      <a:ext uri="{0D108BD9-81ED-4DB2-BD59-A6C34878D82A}">
                        <a16:rowId xmlns:a16="http://schemas.microsoft.com/office/drawing/2014/main" val="4217251950"/>
                      </a:ext>
                    </a:extLst>
                  </a:tr>
                  <a:tr h="436373">
                    <a:tc>
                      <a:txBody>
                        <a:bodyPr/>
                        <a:lstStyle/>
                        <a:p>
                          <a:pPr algn="r"/>
                          <a:r>
                            <a:rPr lang="en-US" sz="1400" dirty="0">
                              <a:solidFill>
                                <a:schemeClr val="bg1"/>
                              </a:solidFill>
                            </a:rPr>
                            <a:t>East</a:t>
                          </a:r>
                        </a:p>
                      </a:txBody>
                      <a:tcPr marL="70211" marR="70211" marT="35106" marB="35106">
                        <a:solidFill>
                          <a:schemeClr val="accent1"/>
                        </a:solidFill>
                      </a:tcPr>
                    </a:tc>
                    <a:tc>
                      <a:txBody>
                        <a:bodyPr/>
                        <a:lstStyle/>
                        <a:p>
                          <a:endParaRPr lang="en-US"/>
                        </a:p>
                      </a:txBody>
                      <a:tcPr marL="70211" marR="70211" marT="35106" marB="35106">
                        <a:blipFill>
                          <a:blip r:embed="rId2"/>
                          <a:stretch>
                            <a:fillRect l="-160000" t="-172222" r="-435789" b="-341667"/>
                          </a:stretch>
                        </a:blipFill>
                      </a:tcPr>
                    </a:tc>
                    <a:tc>
                      <a:txBody>
                        <a:bodyPr/>
                        <a:lstStyle/>
                        <a:p>
                          <a:endParaRPr lang="en-US"/>
                        </a:p>
                      </a:txBody>
                      <a:tcPr marL="70211" marR="70211" marT="35106" marB="35106">
                        <a:blipFill>
                          <a:blip r:embed="rId2"/>
                          <a:stretch>
                            <a:fillRect l="-199194" t="-172222" r="-233871" b="-341667"/>
                          </a:stretch>
                        </a:blipFill>
                      </a:tcPr>
                    </a:tc>
                    <a:tc>
                      <a:txBody>
                        <a:bodyPr/>
                        <a:lstStyle/>
                        <a:p>
                          <a:endParaRPr lang="en-US"/>
                        </a:p>
                      </a:txBody>
                      <a:tcPr marL="70211" marR="70211" marT="35106" marB="35106">
                        <a:blipFill>
                          <a:blip r:embed="rId2"/>
                          <a:stretch>
                            <a:fillRect l="-301626" t="-172222" r="-135772" b="-341667"/>
                          </a:stretch>
                        </a:blipFill>
                      </a:tcPr>
                    </a:tc>
                    <a:tc>
                      <a:txBody>
                        <a:bodyPr/>
                        <a:lstStyle/>
                        <a:p>
                          <a:pPr algn="ctr"/>
                          <a:r>
                            <a:rPr lang="en-US" sz="1400" dirty="0">
                              <a:solidFill>
                                <a:srgbClr val="FF0000"/>
                              </a:solidFill>
                            </a:rPr>
                            <a:t>19</a:t>
                          </a:r>
                        </a:p>
                      </a:txBody>
                      <a:tcPr marL="70211" marR="70211" marT="35106" marB="35106"/>
                    </a:tc>
                    <a:extLst>
                      <a:ext uri="{0D108BD9-81ED-4DB2-BD59-A6C34878D82A}">
                        <a16:rowId xmlns:a16="http://schemas.microsoft.com/office/drawing/2014/main" val="374684656"/>
                      </a:ext>
                    </a:extLst>
                  </a:tr>
                  <a:tr h="457250">
                    <a:tc>
                      <a:txBody>
                        <a:bodyPr/>
                        <a:lstStyle/>
                        <a:p>
                          <a:pPr algn="r"/>
                          <a:r>
                            <a:rPr lang="en-US" sz="1400" dirty="0">
                              <a:solidFill>
                                <a:schemeClr val="bg1"/>
                              </a:solidFill>
                            </a:rPr>
                            <a:t>North</a:t>
                          </a:r>
                        </a:p>
                      </a:txBody>
                      <a:tcPr marL="70211" marR="70211" marT="35106" marB="35106">
                        <a:solidFill>
                          <a:schemeClr val="accent1"/>
                        </a:solidFill>
                      </a:tcPr>
                    </a:tc>
                    <a:tc>
                      <a:txBody>
                        <a:bodyPr/>
                        <a:lstStyle/>
                        <a:p>
                          <a:endParaRPr lang="en-US"/>
                        </a:p>
                      </a:txBody>
                      <a:tcPr marL="70211" marR="70211" marT="35106" marB="35106">
                        <a:blipFill>
                          <a:blip r:embed="rId2"/>
                          <a:stretch>
                            <a:fillRect l="-160000" t="-261333" r="-435789" b="-228000"/>
                          </a:stretch>
                        </a:blipFill>
                      </a:tcPr>
                    </a:tc>
                    <a:tc>
                      <a:txBody>
                        <a:bodyPr/>
                        <a:lstStyle/>
                        <a:p>
                          <a:endParaRPr lang="en-US"/>
                        </a:p>
                      </a:txBody>
                      <a:tcPr marL="70211" marR="70211" marT="35106" marB="35106">
                        <a:blipFill>
                          <a:blip r:embed="rId2"/>
                          <a:stretch>
                            <a:fillRect l="-199194" t="-261333" r="-233871" b="-228000"/>
                          </a:stretch>
                        </a:blipFill>
                      </a:tcPr>
                    </a:tc>
                    <a:tc>
                      <a:txBody>
                        <a:bodyPr/>
                        <a:lstStyle/>
                        <a:p>
                          <a:endParaRPr lang="en-US"/>
                        </a:p>
                      </a:txBody>
                      <a:tcPr marL="70211" marR="70211" marT="35106" marB="35106">
                        <a:blipFill>
                          <a:blip r:embed="rId2"/>
                          <a:stretch>
                            <a:fillRect l="-301626" t="-261333" r="-135772" b="-228000"/>
                          </a:stretch>
                        </a:blipFill>
                      </a:tcPr>
                    </a:tc>
                    <a:tc>
                      <a:txBody>
                        <a:bodyPr/>
                        <a:lstStyle/>
                        <a:p>
                          <a:pPr algn="ctr"/>
                          <a:r>
                            <a:rPr lang="en-US" sz="1400" dirty="0">
                              <a:solidFill>
                                <a:srgbClr val="FF0000"/>
                              </a:solidFill>
                            </a:rPr>
                            <a:t>13</a:t>
                          </a:r>
                        </a:p>
                      </a:txBody>
                      <a:tcPr marL="70211" marR="70211" marT="35106" marB="35106"/>
                    </a:tc>
                    <a:extLst>
                      <a:ext uri="{0D108BD9-81ED-4DB2-BD59-A6C34878D82A}">
                        <a16:rowId xmlns:a16="http://schemas.microsoft.com/office/drawing/2014/main" val="4124999921"/>
                      </a:ext>
                    </a:extLst>
                  </a:tr>
                  <a:tr h="436373">
                    <a:tc>
                      <a:txBody>
                        <a:bodyPr/>
                        <a:lstStyle/>
                        <a:p>
                          <a:pPr algn="r"/>
                          <a:r>
                            <a:rPr lang="en-US" sz="1400" dirty="0">
                              <a:solidFill>
                                <a:schemeClr val="bg1"/>
                              </a:solidFill>
                            </a:rPr>
                            <a:t>west</a:t>
                          </a:r>
                        </a:p>
                      </a:txBody>
                      <a:tcPr marL="70211" marR="70211" marT="35106" marB="35106">
                        <a:solidFill>
                          <a:schemeClr val="accent1"/>
                        </a:solidFill>
                      </a:tcPr>
                    </a:tc>
                    <a:tc>
                      <a:txBody>
                        <a:bodyPr/>
                        <a:lstStyle/>
                        <a:p>
                          <a:endParaRPr lang="en-US"/>
                        </a:p>
                      </a:txBody>
                      <a:tcPr marL="70211" marR="70211" marT="35106" marB="35106">
                        <a:blipFill>
                          <a:blip r:embed="rId2"/>
                          <a:stretch>
                            <a:fillRect l="-160000" t="-376389" r="-435789" b="-137500"/>
                          </a:stretch>
                        </a:blipFill>
                      </a:tcPr>
                    </a:tc>
                    <a:tc>
                      <a:txBody>
                        <a:bodyPr/>
                        <a:lstStyle/>
                        <a:p>
                          <a:endParaRPr lang="en-US"/>
                        </a:p>
                      </a:txBody>
                      <a:tcPr marL="70211" marR="70211" marT="35106" marB="35106">
                        <a:blipFill>
                          <a:blip r:embed="rId2"/>
                          <a:stretch>
                            <a:fillRect l="-199194" t="-376389" r="-233871" b="-137500"/>
                          </a:stretch>
                        </a:blipFill>
                      </a:tcPr>
                    </a:tc>
                    <a:tc>
                      <a:txBody>
                        <a:bodyPr/>
                        <a:lstStyle/>
                        <a:p>
                          <a:endParaRPr lang="en-US"/>
                        </a:p>
                      </a:txBody>
                      <a:tcPr marL="70211" marR="70211" marT="35106" marB="35106">
                        <a:blipFill>
                          <a:blip r:embed="rId2"/>
                          <a:stretch>
                            <a:fillRect l="-301626" t="-376389" r="-135772" b="-137500"/>
                          </a:stretch>
                        </a:blipFill>
                      </a:tcPr>
                    </a:tc>
                    <a:tc>
                      <a:txBody>
                        <a:bodyPr/>
                        <a:lstStyle/>
                        <a:p>
                          <a:pPr algn="ctr"/>
                          <a:r>
                            <a:rPr lang="en-US" sz="1400" dirty="0">
                              <a:solidFill>
                                <a:srgbClr val="FF0000"/>
                              </a:solidFill>
                            </a:rPr>
                            <a:t>18</a:t>
                          </a:r>
                        </a:p>
                      </a:txBody>
                      <a:tcPr marL="70211" marR="70211" marT="35106" marB="35106"/>
                    </a:tc>
                    <a:extLst>
                      <a:ext uri="{0D108BD9-81ED-4DB2-BD59-A6C34878D82A}">
                        <a16:rowId xmlns:a16="http://schemas.microsoft.com/office/drawing/2014/main" val="4199198731"/>
                      </a:ext>
                    </a:extLst>
                  </a:tr>
                  <a:tr h="589735">
                    <a:tc>
                      <a:txBody>
                        <a:bodyPr/>
                        <a:lstStyle/>
                        <a:p>
                          <a:pPr algn="r"/>
                          <a:r>
                            <a:rPr lang="en-US" sz="1400" b="1" dirty="0">
                              <a:solidFill>
                                <a:schemeClr val="bg1"/>
                              </a:solidFill>
                            </a:rPr>
                            <a:t>Column Total</a:t>
                          </a:r>
                        </a:p>
                      </a:txBody>
                      <a:tcPr marL="70211" marR="70211" marT="35106" marB="35106">
                        <a:solidFill>
                          <a:schemeClr val="accent1"/>
                        </a:solidFill>
                      </a:tcPr>
                    </a:tc>
                    <a:tc>
                      <a:txBody>
                        <a:bodyPr/>
                        <a:lstStyle/>
                        <a:p>
                          <a:pPr algn="ctr"/>
                          <a:r>
                            <a:rPr lang="en-US" sz="1400" dirty="0">
                              <a:solidFill>
                                <a:srgbClr val="FF0000"/>
                              </a:solidFill>
                            </a:rPr>
                            <a:t>14</a:t>
                          </a:r>
                        </a:p>
                      </a:txBody>
                      <a:tcPr marL="70211" marR="70211" marT="35106" marB="35106"/>
                    </a:tc>
                    <a:tc>
                      <a:txBody>
                        <a:bodyPr/>
                        <a:lstStyle/>
                        <a:p>
                          <a:pPr algn="ctr"/>
                          <a:r>
                            <a:rPr lang="en-US" sz="1400" dirty="0">
                              <a:solidFill>
                                <a:srgbClr val="FF0000"/>
                              </a:solidFill>
                            </a:rPr>
                            <a:t>19</a:t>
                          </a:r>
                        </a:p>
                      </a:txBody>
                      <a:tcPr marL="70211" marR="70211" marT="35106" marB="35106"/>
                    </a:tc>
                    <a:tc>
                      <a:txBody>
                        <a:bodyPr/>
                        <a:lstStyle/>
                        <a:p>
                          <a:pPr algn="ctr"/>
                          <a:r>
                            <a:rPr lang="en-US" sz="1400" dirty="0">
                              <a:solidFill>
                                <a:srgbClr val="FF0000"/>
                              </a:solidFill>
                            </a:rPr>
                            <a:t>17</a:t>
                          </a:r>
                        </a:p>
                      </a:txBody>
                      <a:tcPr marL="70211" marR="70211" marT="35106" marB="35106"/>
                    </a:tc>
                    <a:tc>
                      <a:txBody>
                        <a:bodyPr/>
                        <a:lstStyle/>
                        <a:p>
                          <a:r>
                            <a:rPr lang="en-US" sz="1400" b="1" dirty="0">
                              <a:solidFill>
                                <a:srgbClr val="0070C0"/>
                              </a:solidFill>
                            </a:rPr>
                            <a:t>Grand total 50</a:t>
                          </a:r>
                        </a:p>
                      </a:txBody>
                      <a:tcPr marL="70211" marR="70211" marT="35106" marB="35106"/>
                    </a:tc>
                    <a:extLst>
                      <a:ext uri="{0D108BD9-81ED-4DB2-BD59-A6C34878D82A}">
                        <a16:rowId xmlns:a16="http://schemas.microsoft.com/office/drawing/2014/main" val="1770636430"/>
                      </a:ext>
                    </a:extLst>
                  </a:tr>
                </a:tbl>
              </a:graphicData>
            </a:graphic>
          </p:graphicFrame>
        </mc:Fallback>
      </mc:AlternateContent>
      <p:sp>
        <p:nvSpPr>
          <p:cNvPr id="10" name="TextBox 9"/>
          <p:cNvSpPr txBox="1"/>
          <p:nvPr/>
        </p:nvSpPr>
        <p:spPr>
          <a:xfrm>
            <a:off x="5053009" y="2392137"/>
            <a:ext cx="3672921" cy="2431884"/>
          </a:xfrm>
          <a:prstGeom prst="rect">
            <a:avLst/>
          </a:prstGeom>
          <a:noFill/>
        </p:spPr>
        <p:txBody>
          <a:bodyPr wrap="square" rtlCol="0">
            <a:spAutoFit/>
          </a:bodyPr>
          <a:lstStyle/>
          <a:p>
            <a:r>
              <a:rPr lang="en-US" sz="1382" b="1" dirty="0">
                <a:solidFill>
                  <a:srgbClr val="0070C0"/>
                </a:solidFill>
              </a:rPr>
              <a:t>Step 1:</a:t>
            </a:r>
          </a:p>
          <a:p>
            <a:endParaRPr lang="en-US" sz="1382" dirty="0"/>
          </a:p>
          <a:p>
            <a:r>
              <a:rPr lang="en-US" sz="1382" dirty="0"/>
              <a:t>Here all the frequencies are called </a:t>
            </a:r>
            <a:r>
              <a:rPr lang="en-US" sz="1382" b="1" dirty="0"/>
              <a:t>observed frequency. </a:t>
            </a:r>
          </a:p>
          <a:p>
            <a:endParaRPr lang="en-US" sz="1382" b="1" dirty="0"/>
          </a:p>
          <a:p>
            <a:r>
              <a:rPr lang="en-US" sz="1382" dirty="0"/>
              <a:t>Add all values row wise and column wise.</a:t>
            </a:r>
          </a:p>
          <a:p>
            <a:r>
              <a:rPr lang="en-US" sz="1382" dirty="0"/>
              <a:t>Here </a:t>
            </a:r>
          </a:p>
          <a:p>
            <a:r>
              <a:rPr lang="en-US" sz="1382" dirty="0"/>
              <a:t>row totals are  19,13,18</a:t>
            </a:r>
          </a:p>
          <a:p>
            <a:r>
              <a:rPr lang="en-US" sz="1382" dirty="0"/>
              <a:t>column totals are 14, 19, 17</a:t>
            </a:r>
          </a:p>
          <a:p>
            <a:endParaRPr lang="en-US" sz="1382" dirty="0"/>
          </a:p>
          <a:p>
            <a:r>
              <a:rPr lang="en-US" sz="1382" dirty="0"/>
              <a:t>Grand Total is 50 </a:t>
            </a:r>
          </a:p>
        </p:txBody>
      </p:sp>
      <p:cxnSp>
        <p:nvCxnSpPr>
          <p:cNvPr id="8" name="Straight Connector 7"/>
          <p:cNvCxnSpPr/>
          <p:nvPr/>
        </p:nvCxnSpPr>
        <p:spPr>
          <a:xfrm flipV="1">
            <a:off x="959405" y="1337293"/>
            <a:ext cx="7649972" cy="1912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F667476-54F6-47A7-8B44-5C2914F1DB16}"/>
              </a:ext>
            </a:extLst>
          </p:cNvPr>
          <p:cNvSpPr/>
          <p:nvPr/>
        </p:nvSpPr>
        <p:spPr>
          <a:xfrm>
            <a:off x="842534" y="531642"/>
            <a:ext cx="767152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Example </a:t>
            </a:r>
            <a:endParaRPr lang="en-IN" sz="4000" dirty="0"/>
          </a:p>
        </p:txBody>
      </p:sp>
    </p:spTree>
    <p:extLst>
      <p:ext uri="{BB962C8B-B14F-4D97-AF65-F5344CB8AC3E}">
        <p14:creationId xmlns:p14="http://schemas.microsoft.com/office/powerpoint/2010/main" val="5478316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2534" y="2213307"/>
            <a:ext cx="7723227" cy="3395164"/>
          </a:xfrm>
        </p:spPr>
        <p:txBody>
          <a:bodyPr>
            <a:normAutofit/>
          </a:bodyPr>
          <a:lstStyle/>
          <a:p>
            <a:endParaRPr lang="en-US" dirty="0"/>
          </a:p>
          <a:p>
            <a:endParaRPr lang="en-US" dirty="0"/>
          </a:p>
        </p:txBody>
      </p:sp>
      <p:sp>
        <p:nvSpPr>
          <p:cNvPr id="5" name="Slide Number Placeholder 4"/>
          <p:cNvSpPr>
            <a:spLocks noGrp="1"/>
          </p:cNvSpPr>
          <p:nvPr>
            <p:ph type="sldNum" sz="quarter" idx="12"/>
          </p:nvPr>
        </p:nvSpPr>
        <p:spPr/>
        <p:txBody>
          <a:bodyPr/>
          <a:lstStyle/>
          <a:p>
            <a:fld id="{083C8038-80CC-4B6F-9127-D469CB667C27}" type="slidenum">
              <a:rPr lang="en-US" smtClean="0"/>
              <a:t>63</a:t>
            </a:fld>
            <a:endParaRPr lang="en-US"/>
          </a:p>
        </p:txBody>
      </p:sp>
      <p:sp>
        <p:nvSpPr>
          <p:cNvPr id="6"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6020688" y="2213307"/>
                <a:ext cx="2759742" cy="3588803"/>
              </a:xfrm>
              <a:prstGeom prst="rect">
                <a:avLst/>
              </a:prstGeom>
              <a:noFill/>
            </p:spPr>
            <p:txBody>
              <a:bodyPr wrap="square" rtlCol="0">
                <a:spAutoFit/>
              </a:bodyPr>
              <a:lstStyle/>
              <a:p>
                <a:r>
                  <a:rPr lang="en-US" sz="1382" b="1" dirty="0">
                    <a:solidFill>
                      <a:srgbClr val="0070C0"/>
                    </a:solidFill>
                  </a:rPr>
                  <a:t>Step 2: </a:t>
                </a:r>
              </a:p>
              <a:p>
                <a:endParaRPr lang="en-US" sz="1382" dirty="0">
                  <a:solidFill>
                    <a:srgbClr val="0070C0"/>
                  </a:solidFill>
                </a:endParaRPr>
              </a:p>
              <a:p>
                <a:r>
                  <a:rPr lang="en-US" sz="1305" dirty="0"/>
                  <a:t>Calculate expected frequencies for each cell.</a:t>
                </a:r>
              </a:p>
              <a:p>
                <a:r>
                  <a:rPr lang="en-US" sz="1305" b="1" dirty="0"/>
                  <a:t>Expected frequency</a:t>
                </a:r>
              </a:p>
              <a:p>
                <a:endParaRPr lang="en-US" sz="1305" dirty="0"/>
              </a:p>
              <a:p>
                <a14:m>
                  <m:oMath xmlns:m="http://schemas.openxmlformats.org/officeDocument/2006/math">
                    <m:sSub>
                      <m:sSubPr>
                        <m:ctrlPr>
                          <a:rPr lang="en-US" sz="1305" i="1" dirty="0">
                            <a:latin typeface="Cambria Math" panose="02040503050406030204" pitchFamily="18" charset="0"/>
                          </a:rPr>
                        </m:ctrlPr>
                      </m:sSubPr>
                      <m:e>
                        <m:r>
                          <a:rPr lang="en-US" sz="1305" i="1" dirty="0">
                            <a:latin typeface="Cambria Math" panose="02040503050406030204" pitchFamily="18" charset="0"/>
                          </a:rPr>
                          <m:t>𝑒</m:t>
                        </m:r>
                      </m:e>
                      <m:sub>
                        <m:r>
                          <a:rPr lang="en-US" sz="1305" i="1" dirty="0">
                            <a:latin typeface="Cambria Math" panose="02040503050406030204" pitchFamily="18" charset="0"/>
                          </a:rPr>
                          <m:t>𝑖𝑗</m:t>
                        </m:r>
                      </m:sub>
                    </m:sSub>
                  </m:oMath>
                </a14:m>
                <a:r>
                  <a:rPr lang="en-US" sz="1305" dirty="0"/>
                  <a:t> =  </a:t>
                </a:r>
                <a14:m>
                  <m:oMath xmlns:m="http://schemas.openxmlformats.org/officeDocument/2006/math">
                    <m:f>
                      <m:fPr>
                        <m:ctrlPr>
                          <a:rPr lang="en-US" sz="1305" i="1">
                            <a:latin typeface="Cambria Math" panose="02040503050406030204" pitchFamily="18" charset="0"/>
                          </a:rPr>
                        </m:ctrlPr>
                      </m:fPr>
                      <m:num>
                        <m:r>
                          <m:rPr>
                            <m:nor/>
                          </m:rPr>
                          <a:rPr lang="en-US" sz="1305" dirty="0"/>
                          <m:t>(</m:t>
                        </m:r>
                        <m:sSup>
                          <m:sSupPr>
                            <m:ctrlPr>
                              <a:rPr lang="en-US" sz="1305" i="1" dirty="0">
                                <a:latin typeface="Cambria Math" panose="02040503050406030204" pitchFamily="18" charset="0"/>
                              </a:rPr>
                            </m:ctrlPr>
                          </m:sSupPr>
                          <m:e>
                            <m:r>
                              <a:rPr lang="en-US" sz="1305" i="1" dirty="0">
                                <a:latin typeface="Cambria Math" panose="02040503050406030204" pitchFamily="18" charset="0"/>
                              </a:rPr>
                              <m:t>𝑖</m:t>
                            </m:r>
                          </m:e>
                          <m:sup>
                            <m:r>
                              <a:rPr lang="en-US" sz="1305" i="1" dirty="0">
                                <a:latin typeface="Cambria Math" panose="02040503050406030204" pitchFamily="18" charset="0"/>
                              </a:rPr>
                              <m:t>𝑡h</m:t>
                            </m:r>
                          </m:sup>
                        </m:sSup>
                        <m:r>
                          <m:rPr>
                            <m:nor/>
                          </m:rPr>
                          <a:rPr lang="en-US" sz="1305" dirty="0"/>
                          <m:t> </m:t>
                        </m:r>
                        <m:r>
                          <m:rPr>
                            <m:nor/>
                          </m:rPr>
                          <a:rPr lang="en-US" sz="1305" dirty="0"/>
                          <m:t>row</m:t>
                        </m:r>
                        <m:r>
                          <m:rPr>
                            <m:nor/>
                          </m:rPr>
                          <a:rPr lang="en-US" sz="1305" dirty="0"/>
                          <m:t> </m:t>
                        </m:r>
                        <m:r>
                          <m:rPr>
                            <m:nor/>
                          </m:rPr>
                          <a:rPr lang="en-US" sz="1305" dirty="0"/>
                          <m:t>total</m:t>
                        </m:r>
                        <m:r>
                          <m:rPr>
                            <m:nor/>
                          </m:rPr>
                          <a:rPr lang="en-US" sz="1305" dirty="0"/>
                          <m:t>)∗(</m:t>
                        </m:r>
                        <m:sSup>
                          <m:sSupPr>
                            <m:ctrlPr>
                              <a:rPr lang="en-US" sz="1305" i="1" dirty="0">
                                <a:latin typeface="Cambria Math" panose="02040503050406030204" pitchFamily="18" charset="0"/>
                              </a:rPr>
                            </m:ctrlPr>
                          </m:sSupPr>
                          <m:e>
                            <m:r>
                              <a:rPr lang="en-US" sz="1305" i="1" dirty="0">
                                <a:latin typeface="Cambria Math" panose="02040503050406030204" pitchFamily="18" charset="0"/>
                              </a:rPr>
                              <m:t>𝑗</m:t>
                            </m:r>
                          </m:e>
                          <m:sup>
                            <m:r>
                              <a:rPr lang="en-US" sz="1305" i="1" dirty="0">
                                <a:latin typeface="Cambria Math" panose="02040503050406030204" pitchFamily="18" charset="0"/>
                              </a:rPr>
                              <m:t>𝑡h</m:t>
                            </m:r>
                            <m:r>
                              <a:rPr lang="en-US" sz="1305" i="1" dirty="0">
                                <a:latin typeface="Cambria Math" panose="02040503050406030204" pitchFamily="18" charset="0"/>
                              </a:rPr>
                              <m:t>  </m:t>
                            </m:r>
                          </m:sup>
                        </m:sSup>
                        <m:r>
                          <m:rPr>
                            <m:nor/>
                          </m:rPr>
                          <a:rPr lang="en-US" sz="1305" dirty="0"/>
                          <m:t>column</m:t>
                        </m:r>
                        <m:r>
                          <m:rPr>
                            <m:nor/>
                          </m:rPr>
                          <a:rPr lang="en-US" sz="1305" dirty="0"/>
                          <m:t> </m:t>
                        </m:r>
                        <m:r>
                          <m:rPr>
                            <m:nor/>
                          </m:rPr>
                          <a:rPr lang="en-US" sz="1305" dirty="0"/>
                          <m:t>total</m:t>
                        </m:r>
                        <m:r>
                          <m:rPr>
                            <m:nor/>
                          </m:rPr>
                          <a:rPr lang="en-US" sz="1305" dirty="0"/>
                          <m:t>)</m:t>
                        </m:r>
                      </m:num>
                      <m:den>
                        <m:r>
                          <a:rPr lang="en-US" sz="1305" i="1">
                            <a:latin typeface="Cambria Math" panose="02040503050406030204" pitchFamily="18" charset="0"/>
                          </a:rPr>
                          <m:t>𝐺𝑟𝑎𝑛𝑑</m:t>
                        </m:r>
                        <m:r>
                          <a:rPr lang="en-US" sz="1305" i="1">
                            <a:latin typeface="Cambria Math" panose="02040503050406030204" pitchFamily="18" charset="0"/>
                          </a:rPr>
                          <m:t> </m:t>
                        </m:r>
                        <m:r>
                          <a:rPr lang="en-US" sz="1305" i="1">
                            <a:latin typeface="Cambria Math" panose="02040503050406030204" pitchFamily="18" charset="0"/>
                          </a:rPr>
                          <m:t>𝑡𝑜𝑡𝑎𝑙</m:t>
                        </m:r>
                      </m:den>
                    </m:f>
                  </m:oMath>
                </a14:m>
                <a:endParaRPr lang="en-US" sz="1305" dirty="0"/>
              </a:p>
              <a:p>
                <a:endParaRPr lang="en-US" sz="1305" dirty="0"/>
              </a:p>
              <a:p>
                <a:pPr marL="301893" lvl="1" algn="just">
                  <a:spcBef>
                    <a:spcPct val="20000"/>
                  </a:spcBef>
                  <a:buClr>
                    <a:srgbClr val="0F6FC6"/>
                  </a:buClr>
                  <a:buSzPct val="85000"/>
                </a:pPr>
                <a14:m>
                  <m:oMathPara xmlns:m="http://schemas.openxmlformats.org/officeDocument/2006/math">
                    <m:oMathParaPr>
                      <m:jc m:val="centerGroup"/>
                    </m:oMathParaPr>
                    <m:oMath xmlns:m="http://schemas.openxmlformats.org/officeDocument/2006/math">
                      <m:r>
                        <m:rPr>
                          <m:nor/>
                        </m:rPr>
                        <a:rPr lang="en-US" sz="1305" dirty="0">
                          <a:latin typeface="Times New Roman" panose="02020603050405020304" pitchFamily="18" charset="0"/>
                          <a:cs typeface="Times New Roman" panose="02020603050405020304" pitchFamily="18" charset="0"/>
                        </a:rPr>
                        <m:t>𝛘</m:t>
                      </m:r>
                      <m:r>
                        <m:rPr>
                          <m:nor/>
                        </m:rPr>
                        <a:rPr lang="en-US" sz="1305" baseline="30000" dirty="0">
                          <a:latin typeface="Times New Roman" panose="02020603050405020304" pitchFamily="18" charset="0"/>
                          <a:cs typeface="Times New Roman" panose="02020603050405020304" pitchFamily="18" charset="0"/>
                        </a:rPr>
                        <m:t>2</m:t>
                      </m:r>
                      <m:r>
                        <a:rPr lang="en-US" sz="1305" i="1">
                          <a:latin typeface="Cambria Math" panose="02040503050406030204" pitchFamily="18" charset="0"/>
                          <a:ea typeface="Cambria Math" panose="02040503050406030204" pitchFamily="18" charset="0"/>
                        </a:rPr>
                        <m:t>=  </m:t>
                      </m:r>
                      <m:nary>
                        <m:naryPr>
                          <m:chr m:val="∑"/>
                          <m:ctrlPr>
                            <a:rPr lang="en-US" sz="1305" i="1">
                              <a:latin typeface="Cambria Math" panose="02040503050406030204" pitchFamily="18" charset="0"/>
                              <a:ea typeface="Cambria Math" panose="02040503050406030204" pitchFamily="18" charset="0"/>
                            </a:rPr>
                          </m:ctrlPr>
                        </m:naryPr>
                        <m:sub>
                          <m:r>
                            <m:rPr>
                              <m:brk m:alnAt="23"/>
                            </m:rPr>
                            <a:rPr lang="en-US" sz="1305" i="1">
                              <a:latin typeface="Cambria Math" panose="02040503050406030204" pitchFamily="18" charset="0"/>
                              <a:ea typeface="Cambria Math" panose="02040503050406030204" pitchFamily="18" charset="0"/>
                            </a:rPr>
                            <m:t>𝑖</m:t>
                          </m:r>
                          <m:r>
                            <a:rPr lang="en-US" sz="1305" i="1">
                              <a:latin typeface="Cambria Math" panose="02040503050406030204" pitchFamily="18" charset="0"/>
                              <a:ea typeface="Cambria Math" panose="02040503050406030204" pitchFamily="18" charset="0"/>
                            </a:rPr>
                            <m:t>=1</m:t>
                          </m:r>
                        </m:sub>
                        <m:sup>
                          <m:r>
                            <a:rPr lang="en-US" sz="1305" i="1">
                              <a:latin typeface="Cambria Math" panose="02040503050406030204" pitchFamily="18" charset="0"/>
                              <a:ea typeface="Cambria Math" panose="02040503050406030204" pitchFamily="18" charset="0"/>
                            </a:rPr>
                            <m:t>𝑚</m:t>
                          </m:r>
                        </m:sup>
                        <m:e>
                          <m:nary>
                            <m:naryPr>
                              <m:chr m:val="∑"/>
                              <m:ctrlPr>
                                <a:rPr lang="en-US" sz="1305" i="1">
                                  <a:latin typeface="Cambria Math" panose="02040503050406030204" pitchFamily="18" charset="0"/>
                                  <a:ea typeface="Cambria Math" panose="02040503050406030204" pitchFamily="18" charset="0"/>
                                </a:rPr>
                              </m:ctrlPr>
                            </m:naryPr>
                            <m:sub>
                              <m:r>
                                <m:rPr>
                                  <m:brk m:alnAt="23"/>
                                </m:rPr>
                                <a:rPr lang="en-US" sz="1305" i="1">
                                  <a:latin typeface="Cambria Math" panose="02040503050406030204" pitchFamily="18" charset="0"/>
                                  <a:ea typeface="Cambria Math" panose="02040503050406030204" pitchFamily="18" charset="0"/>
                                </a:rPr>
                                <m:t>𝑗</m:t>
                              </m:r>
                              <m:r>
                                <a:rPr lang="en-US" sz="1305" i="1">
                                  <a:latin typeface="Cambria Math" panose="02040503050406030204" pitchFamily="18" charset="0"/>
                                  <a:ea typeface="Cambria Math" panose="02040503050406030204" pitchFamily="18" charset="0"/>
                                </a:rPr>
                                <m:t>=1</m:t>
                              </m:r>
                            </m:sub>
                            <m:sup>
                              <m:r>
                                <a:rPr lang="en-US" sz="1305" i="1">
                                  <a:latin typeface="Cambria Math" panose="02040503050406030204" pitchFamily="18" charset="0"/>
                                  <a:ea typeface="Cambria Math" panose="02040503050406030204" pitchFamily="18" charset="0"/>
                                </a:rPr>
                                <m:t>𝑛</m:t>
                              </m:r>
                            </m:sup>
                            <m:e>
                              <m:f>
                                <m:fPr>
                                  <m:ctrlPr>
                                    <a:rPr lang="en-US" sz="1305" i="1">
                                      <a:latin typeface="Cambria Math" panose="02040503050406030204" pitchFamily="18" charset="0"/>
                                      <a:ea typeface="Cambria Math" panose="02040503050406030204" pitchFamily="18" charset="0"/>
                                    </a:rPr>
                                  </m:ctrlPr>
                                </m:fPr>
                                <m:num>
                                  <m:sSup>
                                    <m:sSupPr>
                                      <m:ctrlPr>
                                        <a:rPr lang="en-US" sz="1305" i="1">
                                          <a:latin typeface="Cambria Math" panose="02040503050406030204" pitchFamily="18" charset="0"/>
                                          <a:ea typeface="Cambria Math" panose="02040503050406030204" pitchFamily="18" charset="0"/>
                                        </a:rPr>
                                      </m:ctrlPr>
                                    </m:sSupPr>
                                    <m:e>
                                      <m:d>
                                        <m:dPr>
                                          <m:ctrlPr>
                                            <a:rPr lang="en-US" sz="1305" i="1">
                                              <a:latin typeface="Cambria Math" panose="02040503050406030204" pitchFamily="18" charset="0"/>
                                              <a:ea typeface="Cambria Math" panose="02040503050406030204" pitchFamily="18" charset="0"/>
                                            </a:rPr>
                                          </m:ctrlPr>
                                        </m:dPr>
                                        <m:e>
                                          <m:sSub>
                                            <m:sSubPr>
                                              <m:ctrlPr>
                                                <a:rPr lang="en-US" sz="1305" i="1">
                                                  <a:latin typeface="Cambria Math" panose="02040503050406030204" pitchFamily="18" charset="0"/>
                                                  <a:ea typeface="Cambria Math" panose="02040503050406030204" pitchFamily="18" charset="0"/>
                                                </a:rPr>
                                              </m:ctrlPr>
                                            </m:sSubPr>
                                            <m:e>
                                              <m:r>
                                                <a:rPr lang="en-US" sz="1305" i="1">
                                                  <a:latin typeface="Cambria Math" panose="02040503050406030204" pitchFamily="18" charset="0"/>
                                                  <a:ea typeface="Cambria Math" panose="02040503050406030204" pitchFamily="18" charset="0"/>
                                                </a:rPr>
                                                <m:t>𝑜</m:t>
                                              </m:r>
                                            </m:e>
                                            <m:sub>
                                              <m:r>
                                                <a:rPr lang="en-US" sz="1305" i="1">
                                                  <a:latin typeface="Cambria Math" panose="02040503050406030204" pitchFamily="18" charset="0"/>
                                                  <a:ea typeface="Cambria Math" panose="02040503050406030204" pitchFamily="18" charset="0"/>
                                                </a:rPr>
                                                <m:t>𝑖𝑗</m:t>
                                              </m:r>
                                            </m:sub>
                                          </m:sSub>
                                          <m:r>
                                            <a:rPr lang="en-US" sz="1305" i="1">
                                              <a:latin typeface="Cambria Math" panose="02040503050406030204" pitchFamily="18" charset="0"/>
                                              <a:ea typeface="Cambria Math" panose="02040503050406030204" pitchFamily="18" charset="0"/>
                                            </a:rPr>
                                            <m:t> − </m:t>
                                          </m:r>
                                          <m:sSub>
                                            <m:sSubPr>
                                              <m:ctrlPr>
                                                <a:rPr lang="en-US" sz="1305" i="1">
                                                  <a:latin typeface="Cambria Math" panose="02040503050406030204" pitchFamily="18" charset="0"/>
                                                  <a:ea typeface="Cambria Math" panose="02040503050406030204" pitchFamily="18" charset="0"/>
                                                </a:rPr>
                                              </m:ctrlPr>
                                            </m:sSubPr>
                                            <m:e>
                                              <m:r>
                                                <a:rPr lang="en-US" sz="1305" i="1">
                                                  <a:latin typeface="Cambria Math" panose="02040503050406030204" pitchFamily="18" charset="0"/>
                                                  <a:ea typeface="Cambria Math" panose="02040503050406030204" pitchFamily="18" charset="0"/>
                                                </a:rPr>
                                                <m:t>𝑒</m:t>
                                              </m:r>
                                            </m:e>
                                            <m:sub>
                                              <m:r>
                                                <a:rPr lang="en-US" sz="1305" i="1">
                                                  <a:latin typeface="Cambria Math" panose="02040503050406030204" pitchFamily="18" charset="0"/>
                                                  <a:ea typeface="Cambria Math" panose="02040503050406030204" pitchFamily="18" charset="0"/>
                                                </a:rPr>
                                                <m:t>𝑖𝑗</m:t>
                                              </m:r>
                                            </m:sub>
                                          </m:sSub>
                                        </m:e>
                                      </m:d>
                                    </m:e>
                                    <m:sup>
                                      <m:r>
                                        <a:rPr lang="en-US" sz="1305" i="1">
                                          <a:latin typeface="Cambria Math" panose="02040503050406030204" pitchFamily="18" charset="0"/>
                                          <a:ea typeface="Cambria Math" panose="02040503050406030204" pitchFamily="18" charset="0"/>
                                        </a:rPr>
                                        <m:t>2</m:t>
                                      </m:r>
                                    </m:sup>
                                  </m:sSup>
                                </m:num>
                                <m:den>
                                  <m:sSub>
                                    <m:sSubPr>
                                      <m:ctrlPr>
                                        <a:rPr lang="en-US" sz="1305" i="1">
                                          <a:latin typeface="Cambria Math" panose="02040503050406030204" pitchFamily="18" charset="0"/>
                                          <a:ea typeface="Cambria Math" panose="02040503050406030204" pitchFamily="18" charset="0"/>
                                        </a:rPr>
                                      </m:ctrlPr>
                                    </m:sSubPr>
                                    <m:e>
                                      <m:r>
                                        <a:rPr lang="en-US" sz="1305" i="1">
                                          <a:latin typeface="Cambria Math" panose="02040503050406030204" pitchFamily="18" charset="0"/>
                                          <a:ea typeface="Cambria Math" panose="02040503050406030204" pitchFamily="18" charset="0"/>
                                        </a:rPr>
                                        <m:t>𝑒</m:t>
                                      </m:r>
                                    </m:e>
                                    <m:sub>
                                      <m:r>
                                        <a:rPr lang="en-US" sz="1305" i="1">
                                          <a:latin typeface="Cambria Math" panose="02040503050406030204" pitchFamily="18" charset="0"/>
                                          <a:ea typeface="Cambria Math" panose="02040503050406030204" pitchFamily="18" charset="0"/>
                                        </a:rPr>
                                        <m:t>𝑖𝑗</m:t>
                                      </m:r>
                                    </m:sub>
                                  </m:sSub>
                                </m:den>
                              </m:f>
                            </m:e>
                          </m:nary>
                        </m:e>
                      </m:nary>
                    </m:oMath>
                  </m:oMathPara>
                </a14:m>
                <a:endParaRPr lang="en-US" sz="1305" dirty="0"/>
              </a:p>
              <a:p>
                <a:pPr marL="301893" lvl="1" algn="just">
                  <a:spcBef>
                    <a:spcPct val="20000"/>
                  </a:spcBef>
                  <a:buClr>
                    <a:srgbClr val="0F6FC6"/>
                  </a:buClr>
                  <a:buSzPct val="85000"/>
                </a:pPr>
                <a:endParaRPr lang="en-US" sz="1305" dirty="0"/>
              </a:p>
              <a:p>
                <a:pPr marL="220618">
                  <a:spcBef>
                    <a:spcPct val="20000"/>
                  </a:spcBef>
                  <a:buClr>
                    <a:srgbClr val="0BD0D9"/>
                  </a:buClr>
                  <a:buSzPct val="95000"/>
                </a:pPr>
                <a14:m>
                  <m:oMathPara xmlns:m="http://schemas.openxmlformats.org/officeDocument/2006/math">
                    <m:oMathParaPr>
                      <m:jc m:val="centerGroup"/>
                    </m:oMathParaPr>
                    <m:oMath xmlns:m="http://schemas.openxmlformats.org/officeDocument/2006/math">
                      <m:sSub>
                        <m:sSubPr>
                          <m:ctrlPr>
                            <a:rPr lang="en-US" sz="1305" i="1">
                              <a:latin typeface="Cambria Math" panose="02040503050406030204" pitchFamily="18" charset="0"/>
                              <a:ea typeface="Cambria Math" panose="02040503050406030204" pitchFamily="18" charset="0"/>
                            </a:rPr>
                          </m:ctrlPr>
                        </m:sSubPr>
                        <m:e>
                          <m:r>
                            <a:rPr lang="en-US" sz="1305" i="1">
                              <a:latin typeface="Cambria Math" panose="02040503050406030204" pitchFamily="18" charset="0"/>
                              <a:ea typeface="Cambria Math" panose="02040503050406030204" pitchFamily="18" charset="0"/>
                            </a:rPr>
                            <m:t>𝑜</m:t>
                          </m:r>
                        </m:e>
                        <m:sub>
                          <m:r>
                            <a:rPr lang="en-US" sz="1305" i="1">
                              <a:latin typeface="Cambria Math" panose="02040503050406030204" pitchFamily="18" charset="0"/>
                              <a:ea typeface="Cambria Math" panose="02040503050406030204" pitchFamily="18" charset="0"/>
                            </a:rPr>
                            <m:t>𝑖𝑗</m:t>
                          </m:r>
                        </m:sub>
                      </m:sSub>
                      <m:r>
                        <m:rPr>
                          <m:nor/>
                        </m:rPr>
                        <a:rPr lang="en-IN" sz="1305" dirty="0">
                          <a:latin typeface="Times New Roman" panose="02020603050405020304" pitchFamily="18" charset="0"/>
                          <a:cs typeface="Times New Roman" panose="02020603050405020304" pitchFamily="18" charset="0"/>
                        </a:rPr>
                        <m:t> </m:t>
                      </m:r>
                      <m:r>
                        <m:rPr>
                          <m:nor/>
                        </m:rPr>
                        <a:rPr lang="en-IN" sz="1305" dirty="0">
                          <a:latin typeface="Times New Roman" panose="02020603050405020304" pitchFamily="18" charset="0"/>
                          <a:cs typeface="Times New Roman" panose="02020603050405020304" pitchFamily="18" charset="0"/>
                        </a:rPr>
                        <m:t>is</m:t>
                      </m:r>
                      <m:r>
                        <m:rPr>
                          <m:nor/>
                        </m:rPr>
                        <a:rPr lang="en-IN" sz="1305" dirty="0">
                          <a:latin typeface="Times New Roman" panose="02020603050405020304" pitchFamily="18" charset="0"/>
                          <a:cs typeface="Times New Roman" panose="02020603050405020304" pitchFamily="18" charset="0"/>
                        </a:rPr>
                        <m:t> </m:t>
                      </m:r>
                      <m:r>
                        <m:rPr>
                          <m:nor/>
                        </m:rPr>
                        <a:rPr lang="en-IN" sz="1305" dirty="0">
                          <a:latin typeface="Times New Roman" panose="02020603050405020304" pitchFamily="18" charset="0"/>
                          <a:cs typeface="Times New Roman" panose="02020603050405020304" pitchFamily="18" charset="0"/>
                        </a:rPr>
                        <m:t>the</m:t>
                      </m:r>
                      <m:r>
                        <m:rPr>
                          <m:nor/>
                        </m:rPr>
                        <a:rPr lang="en-IN" sz="1305" dirty="0">
                          <a:latin typeface="Times New Roman" panose="02020603050405020304" pitchFamily="18" charset="0"/>
                          <a:cs typeface="Times New Roman" panose="02020603050405020304" pitchFamily="18" charset="0"/>
                        </a:rPr>
                        <m:t> </m:t>
                      </m:r>
                      <m:r>
                        <m:rPr>
                          <m:nor/>
                        </m:rPr>
                        <a:rPr lang="en-IN" sz="1305" b="1" dirty="0">
                          <a:latin typeface="Times New Roman" panose="02020603050405020304" pitchFamily="18" charset="0"/>
                          <a:cs typeface="Times New Roman" panose="02020603050405020304" pitchFamily="18" charset="0"/>
                        </a:rPr>
                        <m:t>o</m:t>
                      </m:r>
                      <m:r>
                        <m:rPr>
                          <m:nor/>
                        </m:rPr>
                        <a:rPr lang="en-IN" sz="1305" dirty="0">
                          <a:latin typeface="Times New Roman" panose="02020603050405020304" pitchFamily="18" charset="0"/>
                          <a:cs typeface="Times New Roman" panose="02020603050405020304" pitchFamily="18" charset="0"/>
                        </a:rPr>
                        <m:t>bserved</m:t>
                      </m:r>
                      <m:r>
                        <m:rPr>
                          <m:nor/>
                        </m:rPr>
                        <a:rPr lang="en-IN" sz="1305" dirty="0">
                          <a:latin typeface="Times New Roman" panose="02020603050405020304" pitchFamily="18" charset="0"/>
                          <a:cs typeface="Times New Roman" panose="02020603050405020304" pitchFamily="18" charset="0"/>
                        </a:rPr>
                        <m:t> </m:t>
                      </m:r>
                      <m:r>
                        <m:rPr>
                          <m:nor/>
                        </m:rPr>
                        <a:rPr lang="en-IN" sz="1305" dirty="0">
                          <a:latin typeface="Times New Roman" panose="02020603050405020304" pitchFamily="18" charset="0"/>
                          <a:cs typeface="Times New Roman" panose="02020603050405020304" pitchFamily="18" charset="0"/>
                        </a:rPr>
                        <m:t>frequency</m:t>
                      </m:r>
                    </m:oMath>
                  </m:oMathPara>
                </a14:m>
                <a:endParaRPr lang="en-IN" sz="1305" dirty="0">
                  <a:latin typeface="Times New Roman" panose="02020603050405020304" pitchFamily="18" charset="0"/>
                  <a:cs typeface="Times New Roman" panose="02020603050405020304" pitchFamily="18" charset="0"/>
                </a:endParaRPr>
              </a:p>
              <a:p>
                <a:pPr marL="526557" indent="-526557">
                  <a:spcBef>
                    <a:spcPct val="20000"/>
                  </a:spcBef>
                  <a:buClr>
                    <a:srgbClr val="0BD0D9"/>
                  </a:buClr>
                  <a:buSzPct val="95000"/>
                </a:pPr>
                <a14:m>
                  <m:oMath xmlns:m="http://schemas.openxmlformats.org/officeDocument/2006/math">
                    <m:sSub>
                      <m:sSubPr>
                        <m:ctrlPr>
                          <a:rPr lang="en-US" sz="1305" i="1">
                            <a:latin typeface="Cambria Math" panose="02040503050406030204" pitchFamily="18" charset="0"/>
                            <a:ea typeface="Cambria Math" panose="02040503050406030204" pitchFamily="18" charset="0"/>
                          </a:rPr>
                        </m:ctrlPr>
                      </m:sSubPr>
                      <m:e>
                        <m:r>
                          <a:rPr lang="en-US" sz="1305" i="1">
                            <a:latin typeface="Cambria Math"/>
                            <a:ea typeface="Cambria Math" panose="02040503050406030204" pitchFamily="18" charset="0"/>
                          </a:rPr>
                          <m:t>         </m:t>
                        </m:r>
                        <m:r>
                          <a:rPr lang="en-US" sz="1305" i="1">
                            <a:latin typeface="Cambria Math" panose="02040503050406030204" pitchFamily="18" charset="0"/>
                            <a:ea typeface="Cambria Math" panose="02040503050406030204" pitchFamily="18" charset="0"/>
                          </a:rPr>
                          <m:t>𝑒</m:t>
                        </m:r>
                      </m:e>
                      <m:sub>
                        <m:r>
                          <a:rPr lang="en-US" sz="1305" i="1">
                            <a:latin typeface="Cambria Math" panose="02040503050406030204" pitchFamily="18" charset="0"/>
                            <a:ea typeface="Cambria Math" panose="02040503050406030204" pitchFamily="18" charset="0"/>
                          </a:rPr>
                          <m:t>𝑖𝑗</m:t>
                        </m:r>
                      </m:sub>
                    </m:sSub>
                  </m:oMath>
                </a14:m>
                <a:r>
                  <a:rPr lang="en-US" sz="1305" dirty="0">
                    <a:latin typeface="Times New Roman" panose="02020603050405020304" pitchFamily="18" charset="0"/>
                    <a:cs typeface="Times New Roman" panose="02020603050405020304" pitchFamily="18" charset="0"/>
                  </a:rPr>
                  <a:t> is the </a:t>
                </a:r>
                <a:r>
                  <a:rPr lang="en-US" sz="1305" b="1" dirty="0">
                    <a:latin typeface="Times New Roman" panose="02020603050405020304" pitchFamily="18" charset="0"/>
                    <a:cs typeface="Times New Roman" panose="02020603050405020304" pitchFamily="18" charset="0"/>
                  </a:rPr>
                  <a:t>e</a:t>
                </a:r>
                <a:r>
                  <a:rPr lang="en-US" sz="1305" dirty="0">
                    <a:latin typeface="Times New Roman" panose="02020603050405020304" pitchFamily="18" charset="0"/>
                    <a:cs typeface="Times New Roman" panose="02020603050405020304" pitchFamily="18" charset="0"/>
                  </a:rPr>
                  <a:t>xpected frequency</a:t>
                </a:r>
                <a:endParaRPr lang="en-IN" sz="1305" dirty="0">
                  <a:latin typeface="Times New Roman" panose="02020603050405020304" pitchFamily="18" charset="0"/>
                  <a:cs typeface="Times New Roman" panose="02020603050405020304" pitchFamily="18" charset="0"/>
                </a:endParaRPr>
              </a:p>
              <a:p>
                <a:endParaRPr lang="en-US" sz="1382" dirty="0"/>
              </a:p>
            </p:txBody>
          </p:sp>
        </mc:Choice>
        <mc:Fallback xmlns="">
          <p:sp>
            <p:nvSpPr>
              <p:cNvPr id="4" name="TextBox 3"/>
              <p:cNvSpPr txBox="1">
                <a:spLocks noRot="1" noChangeAspect="1" noMove="1" noResize="1" noEditPoints="1" noAdjustHandles="1" noChangeArrowheads="1" noChangeShapeType="1" noTextEdit="1"/>
              </p:cNvSpPr>
              <p:nvPr/>
            </p:nvSpPr>
            <p:spPr>
              <a:xfrm>
                <a:off x="6020688" y="2213307"/>
                <a:ext cx="2759742" cy="3588803"/>
              </a:xfrm>
              <a:prstGeom prst="rect">
                <a:avLst/>
              </a:prstGeom>
              <a:blipFill>
                <a:blip r:embed="rId2"/>
                <a:stretch>
                  <a:fillRect l="-664" t="-3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930300" y="2306278"/>
              <a:ext cx="4928700" cy="3118388"/>
            </p:xfrm>
            <a:graphic>
              <a:graphicData uri="http://schemas.openxmlformats.org/drawingml/2006/table">
                <a:tbl>
                  <a:tblPr firstRow="1" bandRow="1">
                    <a:tableStyleId>{5C22544A-7EE6-4342-B048-85BDC9FD1C3A}</a:tableStyleId>
                  </a:tblPr>
                  <a:tblGrid>
                    <a:gridCol w="1045024">
                      <a:extLst>
                        <a:ext uri="{9D8B030D-6E8A-4147-A177-3AD203B41FA5}">
                          <a16:colId xmlns:a16="http://schemas.microsoft.com/office/drawing/2014/main" val="2037018923"/>
                        </a:ext>
                      </a:extLst>
                    </a:gridCol>
                    <a:gridCol w="921935">
                      <a:extLst>
                        <a:ext uri="{9D8B030D-6E8A-4147-A177-3AD203B41FA5}">
                          <a16:colId xmlns:a16="http://schemas.microsoft.com/office/drawing/2014/main" val="3255734246"/>
                        </a:ext>
                      </a:extLst>
                    </a:gridCol>
                    <a:gridCol w="968391">
                      <a:extLst>
                        <a:ext uri="{9D8B030D-6E8A-4147-A177-3AD203B41FA5}">
                          <a16:colId xmlns:a16="http://schemas.microsoft.com/office/drawing/2014/main" val="2860952915"/>
                        </a:ext>
                      </a:extLst>
                    </a:gridCol>
                    <a:gridCol w="1038408">
                      <a:extLst>
                        <a:ext uri="{9D8B030D-6E8A-4147-A177-3AD203B41FA5}">
                          <a16:colId xmlns:a16="http://schemas.microsoft.com/office/drawing/2014/main" val="555845216"/>
                        </a:ext>
                      </a:extLst>
                    </a:gridCol>
                    <a:gridCol w="954942">
                      <a:extLst>
                        <a:ext uri="{9D8B030D-6E8A-4147-A177-3AD203B41FA5}">
                          <a16:colId xmlns:a16="http://schemas.microsoft.com/office/drawing/2014/main" val="493861622"/>
                        </a:ext>
                      </a:extLst>
                    </a:gridCol>
                  </a:tblGrid>
                  <a:tr h="474594">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tc>
                      <a:txBody>
                        <a:bodyPr/>
                        <a:lstStyle/>
                        <a:p>
                          <a:pPr algn="ctr"/>
                          <a:endParaRPr lang="en-US" sz="1400" dirty="0"/>
                        </a:p>
                      </a:txBody>
                      <a:tcPr marL="70211" marR="70211" marT="35106" marB="35106"/>
                    </a:tc>
                    <a:extLst>
                      <a:ext uri="{0D108BD9-81ED-4DB2-BD59-A6C34878D82A}">
                        <a16:rowId xmlns:a16="http://schemas.microsoft.com/office/drawing/2014/main" val="1850518192"/>
                      </a:ext>
                    </a:extLst>
                  </a:tr>
                  <a:tr h="474594">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tc>
                      <a:txBody>
                        <a:bodyPr/>
                        <a:lstStyle/>
                        <a:p>
                          <a:pPr algn="ctr"/>
                          <a:r>
                            <a:rPr lang="en-US" sz="1400" b="1" dirty="0"/>
                            <a:t>Row</a:t>
                          </a:r>
                          <a:r>
                            <a:rPr lang="en-US" sz="1400" b="1" baseline="0" dirty="0"/>
                            <a:t> </a:t>
                          </a:r>
                          <a:r>
                            <a:rPr lang="en-US" sz="1400" b="1" dirty="0"/>
                            <a:t>Total</a:t>
                          </a:r>
                        </a:p>
                      </a:txBody>
                      <a:tcPr marL="70211" marR="70211" marT="35106" marB="35106"/>
                    </a:tc>
                    <a:extLst>
                      <a:ext uri="{0D108BD9-81ED-4DB2-BD59-A6C34878D82A}">
                        <a16:rowId xmlns:a16="http://schemas.microsoft.com/office/drawing/2014/main" val="4217251950"/>
                      </a:ext>
                    </a:extLst>
                  </a:tr>
                  <a:tr h="495156">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lgn="ctr"/>
                          <a14:m>
                            <m:oMath xmlns:m="http://schemas.openxmlformats.org/officeDocument/2006/math">
                              <m:f>
                                <m:fPr>
                                  <m:ctrlPr>
                                    <a:rPr lang="en-US" sz="1100" b="0" i="1" dirty="0" smtClean="0">
                                      <a:latin typeface="Cambria Math" panose="02040503050406030204" pitchFamily="18" charset="0"/>
                                    </a:rPr>
                                  </m:ctrlPr>
                                </m:fPr>
                                <m:num>
                                  <m:r>
                                    <a:rPr lang="en-US" sz="1100" b="0" i="1" dirty="0" smtClean="0">
                                      <a:latin typeface="Cambria Math" panose="02040503050406030204" pitchFamily="18" charset="0"/>
                                    </a:rPr>
                                    <m:t>19∗14</m:t>
                                  </m:r>
                                </m:num>
                                <m:den>
                                  <m:r>
                                    <a:rPr lang="en-US" sz="1100" b="0" i="1" dirty="0" smtClean="0">
                                      <a:latin typeface="Cambria Math" panose="02040503050406030204" pitchFamily="18" charset="0"/>
                                    </a:rPr>
                                    <m:t>50</m:t>
                                  </m:r>
                                </m:den>
                              </m:f>
                            </m:oMath>
                          </a14:m>
                          <a:r>
                            <a:rPr lang="en-US" sz="1100" dirty="0"/>
                            <a:t> = 5.32</a:t>
                          </a:r>
                        </a:p>
                        <a:p>
                          <a:pPr algn="ctr"/>
                          <a:endParaRPr lang="en-US" sz="9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f>
                                  <m:fPr>
                                    <m:ctrlPr>
                                      <a:rPr lang="en-US" sz="900" b="0" i="1" dirty="0" smtClean="0">
                                        <a:latin typeface="Cambria Math" panose="02040503050406030204" pitchFamily="18" charset="0"/>
                                      </a:rPr>
                                    </m:ctrlPr>
                                  </m:fPr>
                                  <m:num>
                                    <m:r>
                                      <a:rPr lang="en-US" sz="900" b="0" i="1" dirty="0" smtClean="0">
                                        <a:latin typeface="Cambria Math" panose="02040503050406030204" pitchFamily="18" charset="0"/>
                                      </a:rPr>
                                      <m:t>19∗19</m:t>
                                    </m:r>
                                  </m:num>
                                  <m:den>
                                    <m:r>
                                      <a:rPr lang="en-US" sz="900" b="0" i="1" dirty="0" smtClean="0">
                                        <a:latin typeface="Cambria Math" panose="02040503050406030204" pitchFamily="18" charset="0"/>
                                      </a:rPr>
                                      <m:t>50</m:t>
                                    </m:r>
                                  </m:den>
                                </m:f>
                                <m:r>
                                  <m:rPr>
                                    <m:nor/>
                                  </m:rPr>
                                  <a:rPr lang="en-US" sz="900" dirty="0" smtClean="0"/>
                                  <m:t> = </m:t>
                                </m:r>
                                <m:r>
                                  <m:rPr>
                                    <m:nor/>
                                  </m:rPr>
                                  <a:rPr lang="en-US" sz="900" b="0" i="0" dirty="0" smtClean="0"/>
                                  <m:t>7.22</m:t>
                                </m:r>
                              </m:oMath>
                            </m:oMathPara>
                          </a14:m>
                          <a:endParaRPr lang="en-US" sz="900" dirty="0"/>
                        </a:p>
                      </a:txBody>
                      <a:tcPr marL="70211" marR="70211" marT="35106" marB="35106"/>
                    </a:tc>
                    <a:tc>
                      <a:txBody>
                        <a:bodyPr/>
                        <a:lstStyle/>
                        <a:p>
                          <a:pPr algn="ctr"/>
                          <a14:m>
                            <m:oMath xmlns:m="http://schemas.openxmlformats.org/officeDocument/2006/math">
                              <m:f>
                                <m:fPr>
                                  <m:ctrlPr>
                                    <a:rPr lang="en-US" sz="1100" b="0" i="1" kern="1200" dirty="0" smtClean="0">
                                      <a:solidFill>
                                        <a:schemeClr val="dk1"/>
                                      </a:solidFill>
                                      <a:latin typeface="Cambria Math" panose="02040503050406030204" pitchFamily="18" charset="0"/>
                                      <a:ea typeface="+mn-ea"/>
                                      <a:cs typeface="+mn-cs"/>
                                    </a:rPr>
                                  </m:ctrlPr>
                                </m:fPr>
                                <m:num>
                                  <m:r>
                                    <a:rPr lang="en-US" sz="1100" b="0" i="0" kern="1200" dirty="0" smtClean="0">
                                      <a:solidFill>
                                        <a:schemeClr val="dk1"/>
                                      </a:solidFill>
                                      <a:latin typeface="Cambria Math" panose="02040503050406030204" pitchFamily="18" charset="0"/>
                                      <a:ea typeface="+mn-ea"/>
                                      <a:cs typeface="+mn-cs"/>
                                    </a:rPr>
                                    <m:t>19∗17</m:t>
                                  </m:r>
                                </m:num>
                                <m:den>
                                  <m:r>
                                    <a:rPr lang="en-US" sz="1100" b="0" i="0" kern="1200" dirty="0" smtClean="0">
                                      <a:solidFill>
                                        <a:schemeClr val="dk1"/>
                                      </a:solidFill>
                                      <a:latin typeface="Cambria Math" panose="02040503050406030204" pitchFamily="18" charset="0"/>
                                      <a:ea typeface="+mn-ea"/>
                                      <a:cs typeface="+mn-cs"/>
                                    </a:rPr>
                                    <m:t>50</m:t>
                                  </m:r>
                                </m:den>
                              </m:f>
                              <m:r>
                                <m:rPr>
                                  <m:nor/>
                                </m:rPr>
                                <a:rPr lang="en-US" sz="1100" b="0" i="0" kern="1200" dirty="0" smtClean="0">
                                  <a:solidFill>
                                    <a:schemeClr val="dk1"/>
                                  </a:solidFill>
                                  <a:latin typeface="Cambria Math" panose="02040503050406030204" pitchFamily="18" charset="0"/>
                                  <a:ea typeface="+mn-ea"/>
                                  <a:cs typeface="+mn-cs"/>
                                </a:rPr>
                                <m:t> = 6</m:t>
                              </m:r>
                            </m:oMath>
                          </a14:m>
                          <a:r>
                            <a:rPr lang="en-US" sz="1100" b="0" i="0" kern="1200" dirty="0">
                              <a:solidFill>
                                <a:schemeClr val="dk1"/>
                              </a:solidFill>
                              <a:latin typeface="Cambria Math" panose="02040503050406030204" pitchFamily="18" charset="0"/>
                              <a:ea typeface="+mn-ea"/>
                              <a:cs typeface="+mn-cs"/>
                            </a:rPr>
                            <a:t>.46</a:t>
                          </a:r>
                        </a:p>
                      </a:txBody>
                      <a:tcPr marL="70211" marR="70211" marT="35106" marB="35106"/>
                    </a:tc>
                    <a:tc>
                      <a:txBody>
                        <a:bodyPr/>
                        <a:lstStyle/>
                        <a:p>
                          <a:pPr algn="ctr"/>
                          <a:r>
                            <a:rPr lang="en-US" sz="1200" dirty="0">
                              <a:solidFill>
                                <a:srgbClr val="FF0000"/>
                              </a:solidFill>
                            </a:rPr>
                            <a:t>19</a:t>
                          </a:r>
                        </a:p>
                      </a:txBody>
                      <a:tcPr marL="70211" marR="70211" marT="35106" marB="35106"/>
                    </a:tc>
                    <a:extLst>
                      <a:ext uri="{0D108BD9-81ED-4DB2-BD59-A6C34878D82A}">
                        <a16:rowId xmlns:a16="http://schemas.microsoft.com/office/drawing/2014/main" val="374684656"/>
                      </a:ext>
                    </a:extLst>
                  </a:tr>
                  <a:tr h="497300">
                    <a:tc>
                      <a:txBody>
                        <a:bodyPr/>
                        <a:lstStyle/>
                        <a:p>
                          <a:pPr algn="r"/>
                          <a:r>
                            <a:rPr lang="en-US" sz="1400" dirty="0">
                              <a:solidFill>
                                <a:schemeClr val="bg1"/>
                              </a:solidFill>
                            </a:rPr>
                            <a:t>North</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900" b="0" i="1" dirty="0" smtClean="0">
                                        <a:latin typeface="Cambria Math" panose="02040503050406030204" pitchFamily="18" charset="0"/>
                                      </a:rPr>
                                    </m:ctrlPr>
                                  </m:fPr>
                                  <m:num>
                                    <m:r>
                                      <a:rPr lang="en-US" sz="900" b="0" i="1" dirty="0" smtClean="0">
                                        <a:latin typeface="Cambria Math" panose="02040503050406030204" pitchFamily="18" charset="0"/>
                                      </a:rPr>
                                      <m:t>13∗14</m:t>
                                    </m:r>
                                  </m:num>
                                  <m:den>
                                    <m:r>
                                      <a:rPr lang="en-US" sz="900" b="0" i="1" dirty="0" smtClean="0">
                                        <a:latin typeface="Cambria Math" panose="02040503050406030204" pitchFamily="18" charset="0"/>
                                      </a:rPr>
                                      <m:t>50</m:t>
                                    </m:r>
                                  </m:den>
                                </m:f>
                                <m:r>
                                  <m:rPr>
                                    <m:nor/>
                                  </m:rPr>
                                  <a:rPr lang="en-US" sz="900" dirty="0" smtClean="0"/>
                                  <m:t> = </m:t>
                                </m:r>
                                <m:r>
                                  <m:rPr>
                                    <m:nor/>
                                  </m:rPr>
                                  <a:rPr lang="en-US" sz="900" b="0" i="0" dirty="0" smtClean="0"/>
                                  <m:t>3.64</m:t>
                                </m:r>
                              </m:oMath>
                            </m:oMathPara>
                          </a14:m>
                          <a:endParaRPr lang="en-US" sz="900" dirty="0"/>
                        </a:p>
                      </a:txBody>
                      <a:tcPr marL="70211" marR="70211" marT="35106" marB="35106"/>
                    </a:tc>
                    <a:tc>
                      <a:txBody>
                        <a:bodyPr/>
                        <a:lstStyle/>
                        <a:p>
                          <a:pPr algn="ctr"/>
                          <a14:m>
                            <m:oMath xmlns:m="http://schemas.openxmlformats.org/officeDocument/2006/math">
                              <m:f>
                                <m:fPr>
                                  <m:ctrlPr>
                                    <a:rPr lang="en-US" sz="1100" b="0" i="1" kern="1200" dirty="0" smtClean="0">
                                      <a:solidFill>
                                        <a:schemeClr val="dk1"/>
                                      </a:solidFill>
                                      <a:latin typeface="Cambria Math" panose="02040503050406030204" pitchFamily="18" charset="0"/>
                                      <a:ea typeface="+mn-ea"/>
                                      <a:cs typeface="+mn-cs"/>
                                    </a:rPr>
                                  </m:ctrlPr>
                                </m:fPr>
                                <m:num>
                                  <m:r>
                                    <a:rPr lang="en-US" sz="1100" b="0" i="0" kern="1200" dirty="0" smtClean="0">
                                      <a:solidFill>
                                        <a:schemeClr val="dk1"/>
                                      </a:solidFill>
                                      <a:latin typeface="Cambria Math" panose="02040503050406030204" pitchFamily="18" charset="0"/>
                                      <a:ea typeface="+mn-ea"/>
                                      <a:cs typeface="+mn-cs"/>
                                    </a:rPr>
                                    <m:t>13∗19</m:t>
                                  </m:r>
                                </m:num>
                                <m:den>
                                  <m:r>
                                    <a:rPr lang="en-US" sz="1100" b="0" i="0" kern="1200" dirty="0" smtClean="0">
                                      <a:solidFill>
                                        <a:schemeClr val="dk1"/>
                                      </a:solidFill>
                                      <a:latin typeface="Cambria Math" panose="02040503050406030204" pitchFamily="18" charset="0"/>
                                      <a:ea typeface="+mn-ea"/>
                                      <a:cs typeface="+mn-cs"/>
                                    </a:rPr>
                                    <m:t>50</m:t>
                                  </m:r>
                                </m:den>
                              </m:f>
                              <m:r>
                                <m:rPr>
                                  <m:nor/>
                                </m:rPr>
                                <a:rPr lang="en-US" sz="1100" b="0" i="0" kern="1200" dirty="0" smtClean="0">
                                  <a:solidFill>
                                    <a:schemeClr val="dk1"/>
                                  </a:solidFill>
                                  <a:latin typeface="Cambria Math" panose="02040503050406030204" pitchFamily="18" charset="0"/>
                                  <a:ea typeface="+mn-ea"/>
                                  <a:cs typeface="+mn-cs"/>
                                </a:rPr>
                                <m:t> = 4</m:t>
                              </m:r>
                            </m:oMath>
                          </a14:m>
                          <a:r>
                            <a:rPr lang="en-US" sz="1100" b="0" i="0" kern="1200" dirty="0">
                              <a:solidFill>
                                <a:schemeClr val="dk1"/>
                              </a:solidFill>
                              <a:latin typeface="Cambria Math" panose="02040503050406030204" pitchFamily="18" charset="0"/>
                              <a:ea typeface="+mn-ea"/>
                              <a:cs typeface="+mn-cs"/>
                            </a:rPr>
                            <a:t>.94</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f>
                                  <m:fPr>
                                    <m:ctrlPr>
                                      <a:rPr lang="en-US" sz="900" b="0" i="1" dirty="0" smtClean="0">
                                        <a:latin typeface="Cambria Math" panose="02040503050406030204" pitchFamily="18" charset="0"/>
                                      </a:rPr>
                                    </m:ctrlPr>
                                  </m:fPr>
                                  <m:num>
                                    <m:r>
                                      <a:rPr lang="en-US" sz="900" b="0" i="1" dirty="0" smtClean="0">
                                        <a:latin typeface="Cambria Math" panose="02040503050406030204" pitchFamily="18" charset="0"/>
                                      </a:rPr>
                                      <m:t>13∗17</m:t>
                                    </m:r>
                                  </m:num>
                                  <m:den>
                                    <m:r>
                                      <a:rPr lang="en-US" sz="900" b="0" i="1" dirty="0" smtClean="0">
                                        <a:latin typeface="Cambria Math" panose="02040503050406030204" pitchFamily="18" charset="0"/>
                                      </a:rPr>
                                      <m:t>50</m:t>
                                    </m:r>
                                  </m:den>
                                </m:f>
                                <m:r>
                                  <m:rPr>
                                    <m:nor/>
                                  </m:rPr>
                                  <a:rPr lang="en-US" sz="900" dirty="0" smtClean="0"/>
                                  <m:t> = </m:t>
                                </m:r>
                                <m:r>
                                  <m:rPr>
                                    <m:nor/>
                                  </m:rPr>
                                  <a:rPr lang="en-US" sz="900" b="0" i="0" dirty="0" smtClean="0"/>
                                  <m:t>4.42</m:t>
                                </m:r>
                              </m:oMath>
                            </m:oMathPara>
                          </a14:m>
                          <a:endParaRPr lang="en-US" sz="900" dirty="0"/>
                        </a:p>
                      </a:txBody>
                      <a:tcPr marL="70211" marR="70211" marT="35106" marB="35106"/>
                    </a:tc>
                    <a:tc>
                      <a:txBody>
                        <a:bodyPr/>
                        <a:lstStyle/>
                        <a:p>
                          <a:pPr algn="ctr"/>
                          <a:r>
                            <a:rPr lang="en-US" sz="1200" dirty="0">
                              <a:solidFill>
                                <a:srgbClr val="FF0000"/>
                              </a:solidFill>
                            </a:rPr>
                            <a:t>13</a:t>
                          </a:r>
                        </a:p>
                      </a:txBody>
                      <a:tcPr marL="70211" marR="70211" marT="35106" marB="35106"/>
                    </a:tc>
                    <a:extLst>
                      <a:ext uri="{0D108BD9-81ED-4DB2-BD59-A6C34878D82A}">
                        <a16:rowId xmlns:a16="http://schemas.microsoft.com/office/drawing/2014/main" val="4124999921"/>
                      </a:ext>
                    </a:extLst>
                  </a:tr>
                  <a:tr h="474594">
                    <a:tc>
                      <a:txBody>
                        <a:bodyPr/>
                        <a:lstStyle/>
                        <a:p>
                          <a:pPr algn="r"/>
                          <a:r>
                            <a:rPr lang="en-US" sz="1400" dirty="0">
                              <a:solidFill>
                                <a:schemeClr val="bg1"/>
                              </a:solidFill>
                            </a:rPr>
                            <a:t>west</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sz="900" b="0" i="1" dirty="0" smtClean="0">
                                        <a:latin typeface="Cambria Math" panose="02040503050406030204" pitchFamily="18" charset="0"/>
                                      </a:rPr>
                                    </m:ctrlPr>
                                  </m:fPr>
                                  <m:num>
                                    <m:r>
                                      <a:rPr lang="en-US" sz="900" b="0" i="1" dirty="0" smtClean="0">
                                        <a:latin typeface="Cambria Math" panose="02040503050406030204" pitchFamily="18" charset="0"/>
                                      </a:rPr>
                                      <m:t>18∗14</m:t>
                                    </m:r>
                                  </m:num>
                                  <m:den>
                                    <m:r>
                                      <a:rPr lang="en-US" sz="900" b="0" i="1" dirty="0" smtClean="0">
                                        <a:latin typeface="Cambria Math" panose="02040503050406030204" pitchFamily="18" charset="0"/>
                                      </a:rPr>
                                      <m:t>50</m:t>
                                    </m:r>
                                  </m:den>
                                </m:f>
                                <m:r>
                                  <m:rPr>
                                    <m:nor/>
                                  </m:rPr>
                                  <a:rPr lang="en-US" sz="900" dirty="0" smtClean="0"/>
                                  <m:t> = </m:t>
                                </m:r>
                                <m:r>
                                  <m:rPr>
                                    <m:nor/>
                                  </m:rPr>
                                  <a:rPr lang="en-US" sz="900" b="0" i="0" dirty="0" smtClean="0"/>
                                  <m:t>5.04</m:t>
                                </m:r>
                              </m:oMath>
                            </m:oMathPara>
                          </a14:m>
                          <a:endParaRPr lang="en-US" sz="900" dirty="0"/>
                        </a:p>
                      </a:txBody>
                      <a:tcPr marL="70211" marR="70211" marT="35106" marB="35106"/>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en-US" sz="900" b="0" i="1" kern="1200" dirty="0" smtClean="0">
                                        <a:solidFill>
                                          <a:schemeClr val="dk1"/>
                                        </a:solidFill>
                                        <a:latin typeface="Cambria Math" panose="02040503050406030204" pitchFamily="18" charset="0"/>
                                        <a:ea typeface="+mn-ea"/>
                                        <a:cs typeface="+mn-cs"/>
                                      </a:rPr>
                                    </m:ctrlPr>
                                  </m:fPr>
                                  <m:num>
                                    <m:r>
                                      <a:rPr lang="en-US" sz="900" b="0" i="0" kern="1200" dirty="0" smtClean="0">
                                        <a:solidFill>
                                          <a:schemeClr val="dk1"/>
                                        </a:solidFill>
                                        <a:latin typeface="Cambria Math" panose="02040503050406030204" pitchFamily="18" charset="0"/>
                                        <a:ea typeface="+mn-ea"/>
                                        <a:cs typeface="+mn-cs"/>
                                      </a:rPr>
                                      <m:t>18∗19</m:t>
                                    </m:r>
                                  </m:num>
                                  <m:den>
                                    <m:r>
                                      <a:rPr lang="en-US" sz="900" b="0" i="0" kern="1200" dirty="0" smtClean="0">
                                        <a:solidFill>
                                          <a:schemeClr val="dk1"/>
                                        </a:solidFill>
                                        <a:latin typeface="Cambria Math" panose="02040503050406030204" pitchFamily="18" charset="0"/>
                                        <a:ea typeface="+mn-ea"/>
                                        <a:cs typeface="+mn-cs"/>
                                      </a:rPr>
                                      <m:t>50</m:t>
                                    </m:r>
                                  </m:den>
                                </m:f>
                                <m:r>
                                  <m:rPr>
                                    <m:nor/>
                                  </m:rPr>
                                  <a:rPr lang="en-US" sz="900" b="0" i="0" kern="1200" dirty="0" smtClean="0">
                                    <a:solidFill>
                                      <a:schemeClr val="dk1"/>
                                    </a:solidFill>
                                    <a:latin typeface="Cambria Math" panose="02040503050406030204" pitchFamily="18" charset="0"/>
                                    <a:ea typeface="+mn-ea"/>
                                    <a:cs typeface="+mn-cs"/>
                                  </a:rPr>
                                  <m:t> = 6.84</m:t>
                                </m:r>
                              </m:oMath>
                            </m:oMathPara>
                          </a14:m>
                          <a:endParaRPr lang="en-US" sz="900" b="0" i="0" kern="1200" dirty="0">
                            <a:solidFill>
                              <a:schemeClr val="dk1"/>
                            </a:solidFill>
                            <a:latin typeface="Cambria Math" panose="02040503050406030204" pitchFamily="18" charset="0"/>
                            <a:ea typeface="+mn-ea"/>
                            <a:cs typeface="+mn-cs"/>
                          </a:endParaRPr>
                        </a:p>
                      </a:txBody>
                      <a:tcPr marL="70211" marR="70211" marT="35106" marB="35106"/>
                    </a:tc>
                    <a:tc>
                      <a:txBody>
                        <a:bodyPr/>
                        <a:lstStyle/>
                        <a:p>
                          <a:pPr algn="ctr"/>
                          <a14:m>
                            <m:oMath xmlns:m="http://schemas.openxmlformats.org/officeDocument/2006/math">
                              <m:f>
                                <m:fPr>
                                  <m:ctrlPr>
                                    <a:rPr lang="en-US" sz="1100" b="0" i="1" kern="1200" dirty="0" smtClean="0">
                                      <a:solidFill>
                                        <a:schemeClr val="dk1"/>
                                      </a:solidFill>
                                      <a:latin typeface="Cambria Math" panose="02040503050406030204" pitchFamily="18" charset="0"/>
                                      <a:ea typeface="+mn-ea"/>
                                      <a:cs typeface="+mn-cs"/>
                                    </a:rPr>
                                  </m:ctrlPr>
                                </m:fPr>
                                <m:num>
                                  <m:r>
                                    <a:rPr lang="en-US" sz="1100" b="0" i="0" kern="1200" dirty="0" smtClean="0">
                                      <a:solidFill>
                                        <a:schemeClr val="dk1"/>
                                      </a:solidFill>
                                      <a:latin typeface="Cambria Math" panose="02040503050406030204" pitchFamily="18" charset="0"/>
                                      <a:ea typeface="+mn-ea"/>
                                      <a:cs typeface="+mn-cs"/>
                                    </a:rPr>
                                    <m:t>18∗17</m:t>
                                  </m:r>
                                </m:num>
                                <m:den>
                                  <m:r>
                                    <a:rPr lang="en-US" sz="1100" b="0" i="0" kern="1200" dirty="0" smtClean="0">
                                      <a:solidFill>
                                        <a:schemeClr val="dk1"/>
                                      </a:solidFill>
                                      <a:latin typeface="Cambria Math" panose="02040503050406030204" pitchFamily="18" charset="0"/>
                                      <a:ea typeface="+mn-ea"/>
                                      <a:cs typeface="+mn-cs"/>
                                    </a:rPr>
                                    <m:t>50</m:t>
                                  </m:r>
                                </m:den>
                              </m:f>
                              <m:r>
                                <m:rPr>
                                  <m:nor/>
                                </m:rPr>
                                <a:rPr lang="en-US" sz="1100" b="0" i="0" kern="1200" dirty="0" smtClean="0">
                                  <a:solidFill>
                                    <a:schemeClr val="dk1"/>
                                  </a:solidFill>
                                  <a:latin typeface="Cambria Math" panose="02040503050406030204" pitchFamily="18" charset="0"/>
                                  <a:ea typeface="+mn-ea"/>
                                  <a:cs typeface="+mn-cs"/>
                                </a:rPr>
                                <m:t> = 6</m:t>
                              </m:r>
                            </m:oMath>
                          </a14:m>
                          <a:r>
                            <a:rPr lang="en-US" sz="1100" b="0" i="0" kern="1200" dirty="0">
                              <a:solidFill>
                                <a:schemeClr val="dk1"/>
                              </a:solidFill>
                              <a:latin typeface="Cambria Math" panose="02040503050406030204" pitchFamily="18" charset="0"/>
                              <a:ea typeface="+mn-ea"/>
                              <a:cs typeface="+mn-cs"/>
                            </a:rPr>
                            <a:t>.12</a:t>
                          </a:r>
                        </a:p>
                      </a:txBody>
                      <a:tcPr marL="70211" marR="70211" marT="35106" marB="35106"/>
                    </a:tc>
                    <a:tc>
                      <a:txBody>
                        <a:bodyPr/>
                        <a:lstStyle/>
                        <a:p>
                          <a:pPr algn="ctr"/>
                          <a:r>
                            <a:rPr lang="en-US" sz="1200" dirty="0">
                              <a:solidFill>
                                <a:srgbClr val="FF0000"/>
                              </a:solidFill>
                            </a:rPr>
                            <a:t>18</a:t>
                          </a:r>
                        </a:p>
                      </a:txBody>
                      <a:tcPr marL="70211" marR="70211" marT="35106" marB="35106"/>
                    </a:tc>
                    <a:extLst>
                      <a:ext uri="{0D108BD9-81ED-4DB2-BD59-A6C34878D82A}">
                        <a16:rowId xmlns:a16="http://schemas.microsoft.com/office/drawing/2014/main" val="4199198731"/>
                      </a:ext>
                    </a:extLst>
                  </a:tr>
                  <a:tr h="678708">
                    <a:tc>
                      <a:txBody>
                        <a:bodyPr/>
                        <a:lstStyle/>
                        <a:p>
                          <a:pPr algn="r"/>
                          <a:r>
                            <a:rPr lang="en-US" sz="1400" b="1" dirty="0">
                              <a:solidFill>
                                <a:schemeClr val="bg1"/>
                              </a:solidFill>
                            </a:rPr>
                            <a:t>Column Total</a:t>
                          </a:r>
                        </a:p>
                      </a:txBody>
                      <a:tcPr marL="70211" marR="70211" marT="35106" marB="35106">
                        <a:solidFill>
                          <a:schemeClr val="accent1"/>
                        </a:solidFill>
                      </a:tcPr>
                    </a:tc>
                    <a:tc>
                      <a:txBody>
                        <a:bodyPr/>
                        <a:lstStyle/>
                        <a:p>
                          <a:pPr algn="ctr"/>
                          <a:r>
                            <a:rPr lang="en-US" sz="1200" dirty="0">
                              <a:solidFill>
                                <a:srgbClr val="FF0000"/>
                              </a:solidFill>
                            </a:rPr>
                            <a:t>14</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200" b="0" i="1" dirty="0" smtClean="0">
                                    <a:solidFill>
                                      <a:srgbClr val="FF0000"/>
                                    </a:solidFill>
                                    <a:latin typeface="Cambria Math" panose="02040503050406030204" pitchFamily="18" charset="0"/>
                                  </a:rPr>
                                  <m:t>19</m:t>
                                </m:r>
                              </m:oMath>
                            </m:oMathPara>
                          </a14:m>
                          <a:endParaRPr lang="en-US" sz="1200" dirty="0">
                            <a:solidFill>
                              <a:srgbClr val="FF0000"/>
                            </a:solidFill>
                          </a:endParaRPr>
                        </a:p>
                      </a:txBody>
                      <a:tcPr marL="70211" marR="70211" marT="35106" marB="35106"/>
                    </a:tc>
                    <a:tc>
                      <a:txBody>
                        <a:bodyPr/>
                        <a:lstStyle/>
                        <a:p>
                          <a:pPr algn="ctr"/>
                          <a:r>
                            <a:rPr lang="en-US" sz="1200" dirty="0">
                              <a:solidFill>
                                <a:srgbClr val="FF0000"/>
                              </a:solidFill>
                            </a:rPr>
                            <a:t>17</a:t>
                          </a:r>
                        </a:p>
                      </a:txBody>
                      <a:tcPr marL="70211" marR="70211" marT="35106" marB="35106"/>
                    </a:tc>
                    <a:tc>
                      <a:txBody>
                        <a:bodyPr/>
                        <a:lstStyle/>
                        <a:p>
                          <a:r>
                            <a:rPr lang="en-US" sz="1400" b="1" dirty="0">
                              <a:solidFill>
                                <a:srgbClr val="0070C0"/>
                              </a:solidFill>
                            </a:rPr>
                            <a:t>Grand Total  =   </a:t>
                          </a:r>
                          <a:r>
                            <a:rPr lang="en-US" sz="1200" b="1" dirty="0">
                              <a:solidFill>
                                <a:srgbClr val="0070C0"/>
                              </a:solidFill>
                            </a:rPr>
                            <a:t>50</a:t>
                          </a:r>
                        </a:p>
                      </a:txBody>
                      <a:tcPr marL="70211" marR="70211" marT="35106" marB="35106"/>
                    </a:tc>
                    <a:extLst>
                      <a:ext uri="{0D108BD9-81ED-4DB2-BD59-A6C34878D82A}">
                        <a16:rowId xmlns:a16="http://schemas.microsoft.com/office/drawing/2014/main" val="1770636430"/>
                      </a:ext>
                    </a:extLst>
                  </a:tr>
                </a:tbl>
              </a:graphicData>
            </a:graphic>
          </p:graphicFrame>
        </mc:Choice>
        <mc:Fallback xmlns="">
          <p:graphicFrame>
            <p:nvGraphicFramePr>
              <p:cNvPr id="8" name="Table 7"/>
              <p:cNvGraphicFramePr>
                <a:graphicFrameLocks noGrp="1"/>
              </p:cNvGraphicFramePr>
              <p:nvPr>
                <p:extLst/>
              </p:nvPr>
            </p:nvGraphicFramePr>
            <p:xfrm>
              <a:off x="930300" y="2306278"/>
              <a:ext cx="4928700" cy="3118388"/>
            </p:xfrm>
            <a:graphic>
              <a:graphicData uri="http://schemas.openxmlformats.org/drawingml/2006/table">
                <a:tbl>
                  <a:tblPr firstRow="1" bandRow="1">
                    <a:tableStyleId>{5C22544A-7EE6-4342-B048-85BDC9FD1C3A}</a:tableStyleId>
                  </a:tblPr>
                  <a:tblGrid>
                    <a:gridCol w="1045024">
                      <a:extLst>
                        <a:ext uri="{9D8B030D-6E8A-4147-A177-3AD203B41FA5}">
                          <a16:colId xmlns:a16="http://schemas.microsoft.com/office/drawing/2014/main" val="2037018923"/>
                        </a:ext>
                      </a:extLst>
                    </a:gridCol>
                    <a:gridCol w="921935">
                      <a:extLst>
                        <a:ext uri="{9D8B030D-6E8A-4147-A177-3AD203B41FA5}">
                          <a16:colId xmlns:a16="http://schemas.microsoft.com/office/drawing/2014/main" val="3255734246"/>
                        </a:ext>
                      </a:extLst>
                    </a:gridCol>
                    <a:gridCol w="968391">
                      <a:extLst>
                        <a:ext uri="{9D8B030D-6E8A-4147-A177-3AD203B41FA5}">
                          <a16:colId xmlns:a16="http://schemas.microsoft.com/office/drawing/2014/main" val="2860952915"/>
                        </a:ext>
                      </a:extLst>
                    </a:gridCol>
                    <a:gridCol w="1038408">
                      <a:extLst>
                        <a:ext uri="{9D8B030D-6E8A-4147-A177-3AD203B41FA5}">
                          <a16:colId xmlns:a16="http://schemas.microsoft.com/office/drawing/2014/main" val="555845216"/>
                        </a:ext>
                      </a:extLst>
                    </a:gridCol>
                    <a:gridCol w="954942">
                      <a:extLst>
                        <a:ext uri="{9D8B030D-6E8A-4147-A177-3AD203B41FA5}">
                          <a16:colId xmlns:a16="http://schemas.microsoft.com/office/drawing/2014/main" val="493861622"/>
                        </a:ext>
                      </a:extLst>
                    </a:gridCol>
                  </a:tblGrid>
                  <a:tr h="474594">
                    <a:tc>
                      <a:txBody>
                        <a:bodyPr/>
                        <a:lstStyle/>
                        <a:p>
                          <a:pPr algn="ct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tc>
                      <a:txBody>
                        <a:bodyPr/>
                        <a:lstStyle/>
                        <a:p>
                          <a:pPr algn="ctr"/>
                          <a:endParaRPr lang="en-US" sz="1400" dirty="0"/>
                        </a:p>
                      </a:txBody>
                      <a:tcPr marL="70211" marR="70211" marT="35106" marB="35106"/>
                    </a:tc>
                    <a:extLst>
                      <a:ext uri="{0D108BD9-81ED-4DB2-BD59-A6C34878D82A}">
                        <a16:rowId xmlns:a16="http://schemas.microsoft.com/office/drawing/2014/main" val="1850518192"/>
                      </a:ext>
                    </a:extLst>
                  </a:tr>
                  <a:tr h="496932">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tc>
                      <a:txBody>
                        <a:bodyPr/>
                        <a:lstStyle/>
                        <a:p>
                          <a:pPr algn="ctr"/>
                          <a:r>
                            <a:rPr lang="en-US" sz="1400" b="1" dirty="0"/>
                            <a:t>Row</a:t>
                          </a:r>
                          <a:r>
                            <a:rPr lang="en-US" sz="1400" b="1" baseline="0" dirty="0"/>
                            <a:t> </a:t>
                          </a:r>
                          <a:r>
                            <a:rPr lang="en-US" sz="1400" b="1" dirty="0"/>
                            <a:t>Total</a:t>
                          </a:r>
                        </a:p>
                      </a:txBody>
                      <a:tcPr marL="70211" marR="70211" marT="35106" marB="35106"/>
                    </a:tc>
                    <a:extLst>
                      <a:ext uri="{0D108BD9-81ED-4DB2-BD59-A6C34878D82A}">
                        <a16:rowId xmlns:a16="http://schemas.microsoft.com/office/drawing/2014/main" val="4217251950"/>
                      </a:ext>
                    </a:extLst>
                  </a:tr>
                  <a:tr h="495156">
                    <a:tc>
                      <a:txBody>
                        <a:bodyPr/>
                        <a:lstStyle/>
                        <a:p>
                          <a:pPr algn="r"/>
                          <a:r>
                            <a:rPr lang="en-US" sz="1400" dirty="0">
                              <a:solidFill>
                                <a:schemeClr val="bg1"/>
                              </a:solidFill>
                            </a:rPr>
                            <a:t>East</a:t>
                          </a:r>
                        </a:p>
                      </a:txBody>
                      <a:tcPr marL="70211" marR="70211" marT="35106" marB="35106">
                        <a:solidFill>
                          <a:schemeClr val="accent1"/>
                        </a:solidFill>
                      </a:tcPr>
                    </a:tc>
                    <a:tc>
                      <a:txBody>
                        <a:bodyPr/>
                        <a:lstStyle/>
                        <a:p>
                          <a:endParaRPr lang="en-US"/>
                        </a:p>
                      </a:txBody>
                      <a:tcPr marL="70211" marR="70211" marT="35106" marB="35106">
                        <a:blipFill>
                          <a:blip r:embed="rId3"/>
                          <a:stretch>
                            <a:fillRect l="-114570" t="-201235" r="-325166" b="-346914"/>
                          </a:stretch>
                        </a:blipFill>
                      </a:tcPr>
                    </a:tc>
                    <a:tc>
                      <a:txBody>
                        <a:bodyPr/>
                        <a:lstStyle/>
                        <a:p>
                          <a:endParaRPr lang="en-US"/>
                        </a:p>
                      </a:txBody>
                      <a:tcPr marL="70211" marR="70211" marT="35106" marB="35106">
                        <a:blipFill>
                          <a:blip r:embed="rId3"/>
                          <a:stretch>
                            <a:fillRect l="-203774" t="-201235" r="-208805" b="-346914"/>
                          </a:stretch>
                        </a:blipFill>
                      </a:tcPr>
                    </a:tc>
                    <a:tc>
                      <a:txBody>
                        <a:bodyPr/>
                        <a:lstStyle/>
                        <a:p>
                          <a:endParaRPr lang="en-US"/>
                        </a:p>
                      </a:txBody>
                      <a:tcPr marL="70211" marR="70211" marT="35106" marB="35106">
                        <a:blipFill>
                          <a:blip r:embed="rId3"/>
                          <a:stretch>
                            <a:fillRect l="-282456" t="-201235" r="-94152" b="-346914"/>
                          </a:stretch>
                        </a:blipFill>
                      </a:tcPr>
                    </a:tc>
                    <a:tc>
                      <a:txBody>
                        <a:bodyPr/>
                        <a:lstStyle/>
                        <a:p>
                          <a:pPr algn="ctr"/>
                          <a:r>
                            <a:rPr lang="en-US" sz="1200" dirty="0">
                              <a:solidFill>
                                <a:srgbClr val="FF0000"/>
                              </a:solidFill>
                            </a:rPr>
                            <a:t>19</a:t>
                          </a:r>
                        </a:p>
                      </a:txBody>
                      <a:tcPr marL="70211" marR="70211" marT="35106" marB="35106"/>
                    </a:tc>
                    <a:extLst>
                      <a:ext uri="{0D108BD9-81ED-4DB2-BD59-A6C34878D82A}">
                        <a16:rowId xmlns:a16="http://schemas.microsoft.com/office/drawing/2014/main" val="374684656"/>
                      </a:ext>
                    </a:extLst>
                  </a:tr>
                  <a:tr h="497300">
                    <a:tc>
                      <a:txBody>
                        <a:bodyPr/>
                        <a:lstStyle/>
                        <a:p>
                          <a:pPr algn="r"/>
                          <a:r>
                            <a:rPr lang="en-US" sz="1400" dirty="0">
                              <a:solidFill>
                                <a:schemeClr val="bg1"/>
                              </a:solidFill>
                            </a:rPr>
                            <a:t>North</a:t>
                          </a:r>
                        </a:p>
                      </a:txBody>
                      <a:tcPr marL="70211" marR="70211" marT="35106" marB="35106">
                        <a:solidFill>
                          <a:schemeClr val="accent1"/>
                        </a:solidFill>
                      </a:tcPr>
                    </a:tc>
                    <a:tc>
                      <a:txBody>
                        <a:bodyPr/>
                        <a:lstStyle/>
                        <a:p>
                          <a:endParaRPr lang="en-US"/>
                        </a:p>
                      </a:txBody>
                      <a:tcPr marL="70211" marR="70211" marT="35106" marB="35106">
                        <a:blipFill>
                          <a:blip r:embed="rId3"/>
                          <a:stretch>
                            <a:fillRect l="-114570" t="-301235" r="-325166" b="-246914"/>
                          </a:stretch>
                        </a:blipFill>
                      </a:tcPr>
                    </a:tc>
                    <a:tc>
                      <a:txBody>
                        <a:bodyPr/>
                        <a:lstStyle/>
                        <a:p>
                          <a:endParaRPr lang="en-US"/>
                        </a:p>
                      </a:txBody>
                      <a:tcPr marL="70211" marR="70211" marT="35106" marB="35106">
                        <a:blipFill>
                          <a:blip r:embed="rId3"/>
                          <a:stretch>
                            <a:fillRect l="-203774" t="-301235" r="-208805" b="-246914"/>
                          </a:stretch>
                        </a:blipFill>
                      </a:tcPr>
                    </a:tc>
                    <a:tc>
                      <a:txBody>
                        <a:bodyPr/>
                        <a:lstStyle/>
                        <a:p>
                          <a:endParaRPr lang="en-US"/>
                        </a:p>
                      </a:txBody>
                      <a:tcPr marL="70211" marR="70211" marT="35106" marB="35106">
                        <a:blipFill>
                          <a:blip r:embed="rId3"/>
                          <a:stretch>
                            <a:fillRect l="-282456" t="-301235" r="-94152" b="-246914"/>
                          </a:stretch>
                        </a:blipFill>
                      </a:tcPr>
                    </a:tc>
                    <a:tc>
                      <a:txBody>
                        <a:bodyPr/>
                        <a:lstStyle/>
                        <a:p>
                          <a:pPr algn="ctr"/>
                          <a:r>
                            <a:rPr lang="en-US" sz="1200" dirty="0">
                              <a:solidFill>
                                <a:srgbClr val="FF0000"/>
                              </a:solidFill>
                            </a:rPr>
                            <a:t>13</a:t>
                          </a:r>
                        </a:p>
                      </a:txBody>
                      <a:tcPr marL="70211" marR="70211" marT="35106" marB="35106"/>
                    </a:tc>
                    <a:extLst>
                      <a:ext uri="{0D108BD9-81ED-4DB2-BD59-A6C34878D82A}">
                        <a16:rowId xmlns:a16="http://schemas.microsoft.com/office/drawing/2014/main" val="4124999921"/>
                      </a:ext>
                    </a:extLst>
                  </a:tr>
                  <a:tr h="474594">
                    <a:tc>
                      <a:txBody>
                        <a:bodyPr/>
                        <a:lstStyle/>
                        <a:p>
                          <a:pPr algn="r"/>
                          <a:r>
                            <a:rPr lang="en-US" sz="1400" dirty="0">
                              <a:solidFill>
                                <a:schemeClr val="bg1"/>
                              </a:solidFill>
                            </a:rPr>
                            <a:t>west</a:t>
                          </a:r>
                        </a:p>
                      </a:txBody>
                      <a:tcPr marL="70211" marR="70211" marT="35106" marB="35106">
                        <a:solidFill>
                          <a:schemeClr val="accent1"/>
                        </a:solidFill>
                      </a:tcPr>
                    </a:tc>
                    <a:tc>
                      <a:txBody>
                        <a:bodyPr/>
                        <a:lstStyle/>
                        <a:p>
                          <a:endParaRPr lang="en-US"/>
                        </a:p>
                      </a:txBody>
                      <a:tcPr marL="70211" marR="70211" marT="35106" marB="35106">
                        <a:blipFill>
                          <a:blip r:embed="rId3"/>
                          <a:stretch>
                            <a:fillRect l="-114570" t="-416667" r="-325166" b="-156410"/>
                          </a:stretch>
                        </a:blipFill>
                      </a:tcPr>
                    </a:tc>
                    <a:tc>
                      <a:txBody>
                        <a:bodyPr/>
                        <a:lstStyle/>
                        <a:p>
                          <a:endParaRPr lang="en-US"/>
                        </a:p>
                      </a:txBody>
                      <a:tcPr marL="70211" marR="70211" marT="35106" marB="35106">
                        <a:blipFill>
                          <a:blip r:embed="rId3"/>
                          <a:stretch>
                            <a:fillRect l="-203774" t="-416667" r="-208805" b="-156410"/>
                          </a:stretch>
                        </a:blipFill>
                      </a:tcPr>
                    </a:tc>
                    <a:tc>
                      <a:txBody>
                        <a:bodyPr/>
                        <a:lstStyle/>
                        <a:p>
                          <a:endParaRPr lang="en-US"/>
                        </a:p>
                      </a:txBody>
                      <a:tcPr marL="70211" marR="70211" marT="35106" marB="35106">
                        <a:blipFill>
                          <a:blip r:embed="rId3"/>
                          <a:stretch>
                            <a:fillRect l="-282456" t="-416667" r="-94152" b="-156410"/>
                          </a:stretch>
                        </a:blipFill>
                      </a:tcPr>
                    </a:tc>
                    <a:tc>
                      <a:txBody>
                        <a:bodyPr/>
                        <a:lstStyle/>
                        <a:p>
                          <a:pPr algn="ctr"/>
                          <a:r>
                            <a:rPr lang="en-US" sz="1200" dirty="0">
                              <a:solidFill>
                                <a:srgbClr val="FF0000"/>
                              </a:solidFill>
                            </a:rPr>
                            <a:t>18</a:t>
                          </a:r>
                        </a:p>
                      </a:txBody>
                      <a:tcPr marL="70211" marR="70211" marT="35106" marB="35106"/>
                    </a:tc>
                    <a:extLst>
                      <a:ext uri="{0D108BD9-81ED-4DB2-BD59-A6C34878D82A}">
                        <a16:rowId xmlns:a16="http://schemas.microsoft.com/office/drawing/2014/main" val="4199198731"/>
                      </a:ext>
                    </a:extLst>
                  </a:tr>
                  <a:tr h="679812">
                    <a:tc>
                      <a:txBody>
                        <a:bodyPr/>
                        <a:lstStyle/>
                        <a:p>
                          <a:pPr algn="r"/>
                          <a:r>
                            <a:rPr lang="en-US" sz="1400" b="1" dirty="0">
                              <a:solidFill>
                                <a:schemeClr val="bg1"/>
                              </a:solidFill>
                            </a:rPr>
                            <a:t>Column Total</a:t>
                          </a:r>
                        </a:p>
                      </a:txBody>
                      <a:tcPr marL="70211" marR="70211" marT="35106" marB="35106">
                        <a:solidFill>
                          <a:schemeClr val="accent1"/>
                        </a:solidFill>
                      </a:tcPr>
                    </a:tc>
                    <a:tc>
                      <a:txBody>
                        <a:bodyPr/>
                        <a:lstStyle/>
                        <a:p>
                          <a:pPr algn="ctr"/>
                          <a:r>
                            <a:rPr lang="en-US" sz="1200" dirty="0">
                              <a:solidFill>
                                <a:srgbClr val="FF0000"/>
                              </a:solidFill>
                            </a:rPr>
                            <a:t>14</a:t>
                          </a:r>
                        </a:p>
                      </a:txBody>
                      <a:tcPr marL="70211" marR="70211" marT="35106" marB="35106"/>
                    </a:tc>
                    <a:tc>
                      <a:txBody>
                        <a:bodyPr/>
                        <a:lstStyle/>
                        <a:p>
                          <a:endParaRPr lang="en-US"/>
                        </a:p>
                      </a:txBody>
                      <a:tcPr marL="70211" marR="70211" marT="35106" marB="35106">
                        <a:blipFill>
                          <a:blip r:embed="rId3"/>
                          <a:stretch>
                            <a:fillRect l="-203774" t="-359821" r="-208805" b="-8929"/>
                          </a:stretch>
                        </a:blipFill>
                      </a:tcPr>
                    </a:tc>
                    <a:tc>
                      <a:txBody>
                        <a:bodyPr/>
                        <a:lstStyle/>
                        <a:p>
                          <a:pPr algn="ctr"/>
                          <a:r>
                            <a:rPr lang="en-US" sz="1200" dirty="0">
                              <a:solidFill>
                                <a:srgbClr val="FF0000"/>
                              </a:solidFill>
                            </a:rPr>
                            <a:t>17</a:t>
                          </a:r>
                        </a:p>
                      </a:txBody>
                      <a:tcPr marL="70211" marR="70211" marT="35106" marB="35106"/>
                    </a:tc>
                    <a:tc>
                      <a:txBody>
                        <a:bodyPr/>
                        <a:lstStyle/>
                        <a:p>
                          <a:r>
                            <a:rPr lang="en-US" sz="1400" b="1" dirty="0">
                              <a:solidFill>
                                <a:srgbClr val="0070C0"/>
                              </a:solidFill>
                            </a:rPr>
                            <a:t>Grand Total  =   </a:t>
                          </a:r>
                          <a:r>
                            <a:rPr lang="en-US" sz="1200" b="1" dirty="0">
                              <a:solidFill>
                                <a:srgbClr val="0070C0"/>
                              </a:solidFill>
                            </a:rPr>
                            <a:t>50</a:t>
                          </a:r>
                        </a:p>
                      </a:txBody>
                      <a:tcPr marL="70211" marR="70211" marT="35106" marB="35106"/>
                    </a:tc>
                    <a:extLst>
                      <a:ext uri="{0D108BD9-81ED-4DB2-BD59-A6C34878D82A}">
                        <a16:rowId xmlns:a16="http://schemas.microsoft.com/office/drawing/2014/main" val="1770636430"/>
                      </a:ext>
                    </a:extLst>
                  </a:tr>
                </a:tbl>
              </a:graphicData>
            </a:graphic>
          </p:graphicFrame>
        </mc:Fallback>
      </mc:AlternateContent>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961E3F2-E11F-43FB-92EE-58A14A112ACD}"/>
              </a:ext>
            </a:extLst>
          </p:cNvPr>
          <p:cNvSpPr/>
          <p:nvPr/>
        </p:nvSpPr>
        <p:spPr>
          <a:xfrm>
            <a:off x="842534" y="531642"/>
            <a:ext cx="767152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Example </a:t>
            </a:r>
            <a:endParaRPr lang="en-IN" sz="4000" dirty="0"/>
          </a:p>
        </p:txBody>
      </p:sp>
    </p:spTree>
    <p:extLst>
      <p:ext uri="{BB962C8B-B14F-4D97-AF65-F5344CB8AC3E}">
        <p14:creationId xmlns:p14="http://schemas.microsoft.com/office/powerpoint/2010/main" val="2196877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3C8038-80CC-4B6F-9127-D469CB667C27}" type="slidenum">
              <a:rPr lang="en-US" smtClean="0"/>
              <a:t>64</a:t>
            </a:fld>
            <a:endParaRPr lang="en-US"/>
          </a:p>
        </p:txBody>
      </p:sp>
      <p:sp>
        <p:nvSpPr>
          <p:cNvPr id="6"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mc:AlternateContent xmlns:mc="http://schemas.openxmlformats.org/markup-compatibility/2006" xmlns:a14="http://schemas.microsoft.com/office/drawing/2010/main">
        <mc:Choice Requires="a14">
          <p:sp>
            <p:nvSpPr>
              <p:cNvPr id="7" name="TextBox 6"/>
              <p:cNvSpPr txBox="1"/>
              <p:nvPr/>
            </p:nvSpPr>
            <p:spPr>
              <a:xfrm>
                <a:off x="1010750" y="2254438"/>
                <a:ext cx="3042483" cy="744371"/>
              </a:xfrm>
              <a:prstGeom prst="rect">
                <a:avLst/>
              </a:prstGeom>
              <a:noFill/>
            </p:spPr>
            <p:txBody>
              <a:bodyPr wrap="square" rtlCol="0">
                <a:spAutoFit/>
              </a:bodyPr>
              <a:lstStyle/>
              <a:p>
                <a:r>
                  <a:rPr lang="en-US" sz="1382" b="1" dirty="0">
                    <a:solidFill>
                      <a:srgbClr val="0070C0"/>
                    </a:solidFill>
                  </a:rPr>
                  <a:t>Step 3:</a:t>
                </a:r>
              </a:p>
              <a:p>
                <a:r>
                  <a:rPr lang="en-US" sz="1382" dirty="0"/>
                  <a:t>Calculate </a:t>
                </a:r>
                <a14:m>
                  <m:oMath xmlns:m="http://schemas.openxmlformats.org/officeDocument/2006/math">
                    <m:r>
                      <m:rPr>
                        <m:nor/>
                      </m:rPr>
                      <a:rPr lang="en-US" sz="1382" b="1" dirty="0">
                        <a:latin typeface="Times New Roman" panose="02020603050405020304" pitchFamily="18" charset="0"/>
                        <a:cs typeface="Times New Roman" panose="02020603050405020304" pitchFamily="18" charset="0"/>
                      </a:rPr>
                      <m:t>𝛘</m:t>
                    </m:r>
                    <m:r>
                      <m:rPr>
                        <m:nor/>
                      </m:rPr>
                      <a:rPr lang="en-US" sz="1382" b="1" baseline="30000" dirty="0">
                        <a:latin typeface="Times New Roman" panose="02020603050405020304" pitchFamily="18" charset="0"/>
                        <a:cs typeface="Times New Roman" panose="02020603050405020304" pitchFamily="18" charset="0"/>
                      </a:rPr>
                      <m:t>2</m:t>
                    </m:r>
                    <m:r>
                      <a:rPr lang="en-US" sz="1382" b="1" i="1">
                        <a:latin typeface="Cambria Math" panose="02040503050406030204" pitchFamily="18" charset="0"/>
                        <a:ea typeface="Cambria Math" panose="02040503050406030204" pitchFamily="18" charset="0"/>
                      </a:rPr>
                      <m:t>=  </m:t>
                    </m:r>
                    <m:nary>
                      <m:naryPr>
                        <m:chr m:val="∑"/>
                        <m:ctrlPr>
                          <a:rPr lang="en-US" sz="1382" b="1" i="1">
                            <a:latin typeface="Cambria Math" panose="02040503050406030204" pitchFamily="18" charset="0"/>
                            <a:ea typeface="Cambria Math" panose="02040503050406030204" pitchFamily="18" charset="0"/>
                          </a:rPr>
                        </m:ctrlPr>
                      </m:naryPr>
                      <m:sub>
                        <m:r>
                          <m:rPr>
                            <m:brk m:alnAt="23"/>
                          </m:rPr>
                          <a:rPr lang="en-US" sz="1382" b="1" i="1">
                            <a:latin typeface="Cambria Math" panose="02040503050406030204" pitchFamily="18" charset="0"/>
                            <a:ea typeface="Cambria Math" panose="02040503050406030204" pitchFamily="18" charset="0"/>
                          </a:rPr>
                          <m:t>𝒊</m:t>
                        </m:r>
                        <m:r>
                          <a:rPr lang="en-US" sz="1382" b="1" i="1">
                            <a:latin typeface="Cambria Math" panose="02040503050406030204" pitchFamily="18" charset="0"/>
                            <a:ea typeface="Cambria Math" panose="02040503050406030204" pitchFamily="18" charset="0"/>
                          </a:rPr>
                          <m:t>=</m:t>
                        </m:r>
                        <m:r>
                          <a:rPr lang="en-US" sz="1382" b="1" i="1">
                            <a:latin typeface="Cambria Math" panose="02040503050406030204" pitchFamily="18" charset="0"/>
                            <a:ea typeface="Cambria Math" panose="02040503050406030204" pitchFamily="18" charset="0"/>
                          </a:rPr>
                          <m:t>𝟏</m:t>
                        </m:r>
                      </m:sub>
                      <m:sup>
                        <m:r>
                          <a:rPr lang="en-US" sz="1382" b="1" i="1">
                            <a:latin typeface="Cambria Math" panose="02040503050406030204" pitchFamily="18" charset="0"/>
                            <a:ea typeface="Cambria Math" panose="02040503050406030204" pitchFamily="18" charset="0"/>
                          </a:rPr>
                          <m:t>𝒎</m:t>
                        </m:r>
                      </m:sup>
                      <m:e>
                        <m:nary>
                          <m:naryPr>
                            <m:chr m:val="∑"/>
                            <m:ctrlPr>
                              <a:rPr lang="en-US" sz="1382" b="1" i="1">
                                <a:latin typeface="Cambria Math" panose="02040503050406030204" pitchFamily="18" charset="0"/>
                                <a:ea typeface="Cambria Math" panose="02040503050406030204" pitchFamily="18" charset="0"/>
                              </a:rPr>
                            </m:ctrlPr>
                          </m:naryPr>
                          <m:sub>
                            <m:r>
                              <m:rPr>
                                <m:brk m:alnAt="23"/>
                              </m:rPr>
                              <a:rPr lang="en-US" sz="1382" b="1" i="1">
                                <a:latin typeface="Cambria Math" panose="02040503050406030204" pitchFamily="18" charset="0"/>
                                <a:ea typeface="Cambria Math" panose="02040503050406030204" pitchFamily="18" charset="0"/>
                              </a:rPr>
                              <m:t>𝒋</m:t>
                            </m:r>
                            <m:r>
                              <a:rPr lang="en-US" sz="1382" b="1" i="1">
                                <a:latin typeface="Cambria Math" panose="02040503050406030204" pitchFamily="18" charset="0"/>
                                <a:ea typeface="Cambria Math" panose="02040503050406030204" pitchFamily="18" charset="0"/>
                              </a:rPr>
                              <m:t>=</m:t>
                            </m:r>
                            <m:r>
                              <a:rPr lang="en-US" sz="1382" b="1" i="1">
                                <a:latin typeface="Cambria Math" panose="02040503050406030204" pitchFamily="18" charset="0"/>
                                <a:ea typeface="Cambria Math" panose="02040503050406030204" pitchFamily="18" charset="0"/>
                              </a:rPr>
                              <m:t>𝟏</m:t>
                            </m:r>
                          </m:sub>
                          <m:sup>
                            <m:r>
                              <a:rPr lang="en-US" sz="1382" b="1" i="1">
                                <a:latin typeface="Cambria Math" panose="02040503050406030204" pitchFamily="18" charset="0"/>
                                <a:ea typeface="Cambria Math" panose="02040503050406030204" pitchFamily="18" charset="0"/>
                              </a:rPr>
                              <m:t>𝒏</m:t>
                            </m:r>
                          </m:sup>
                          <m:e>
                            <m:f>
                              <m:fPr>
                                <m:ctrlPr>
                                  <a:rPr lang="en-US" sz="1382" b="1" i="1">
                                    <a:latin typeface="Cambria Math" panose="02040503050406030204" pitchFamily="18" charset="0"/>
                                    <a:ea typeface="Cambria Math" panose="02040503050406030204" pitchFamily="18" charset="0"/>
                                  </a:rPr>
                                </m:ctrlPr>
                              </m:fPr>
                              <m:num>
                                <m:sSup>
                                  <m:sSupPr>
                                    <m:ctrlPr>
                                      <a:rPr lang="en-US" sz="1382" b="1" i="1">
                                        <a:latin typeface="Cambria Math" panose="02040503050406030204" pitchFamily="18" charset="0"/>
                                        <a:ea typeface="Cambria Math" panose="02040503050406030204" pitchFamily="18" charset="0"/>
                                      </a:rPr>
                                    </m:ctrlPr>
                                  </m:sSupPr>
                                  <m:e>
                                    <m:d>
                                      <m:dPr>
                                        <m:ctrlPr>
                                          <a:rPr lang="en-US" sz="1382" b="1" i="1">
                                            <a:latin typeface="Cambria Math" panose="02040503050406030204" pitchFamily="18" charset="0"/>
                                            <a:ea typeface="Cambria Math" panose="02040503050406030204" pitchFamily="18" charset="0"/>
                                          </a:rPr>
                                        </m:ctrlPr>
                                      </m:dPr>
                                      <m:e>
                                        <m:sSub>
                                          <m:sSubPr>
                                            <m:ctrlPr>
                                              <a:rPr lang="en-US" sz="1382" b="1" i="1">
                                                <a:latin typeface="Cambria Math" panose="02040503050406030204" pitchFamily="18" charset="0"/>
                                                <a:ea typeface="Cambria Math" panose="02040503050406030204" pitchFamily="18" charset="0"/>
                                              </a:rPr>
                                            </m:ctrlPr>
                                          </m:sSubPr>
                                          <m:e>
                                            <m:r>
                                              <a:rPr lang="en-US" sz="1382" b="1" i="1">
                                                <a:latin typeface="Cambria Math" panose="02040503050406030204" pitchFamily="18" charset="0"/>
                                                <a:ea typeface="Cambria Math" panose="02040503050406030204" pitchFamily="18" charset="0"/>
                                              </a:rPr>
                                              <m:t>𝒐</m:t>
                                            </m:r>
                                          </m:e>
                                          <m:sub>
                                            <m:r>
                                              <a:rPr lang="en-US" sz="1382" b="1" i="1">
                                                <a:latin typeface="Cambria Math" panose="02040503050406030204" pitchFamily="18" charset="0"/>
                                                <a:ea typeface="Cambria Math" panose="02040503050406030204" pitchFamily="18" charset="0"/>
                                              </a:rPr>
                                              <m:t>𝒊𝒋</m:t>
                                            </m:r>
                                          </m:sub>
                                        </m:sSub>
                                        <m:r>
                                          <a:rPr lang="en-US" sz="1382" b="1" i="1">
                                            <a:latin typeface="Cambria Math" panose="02040503050406030204" pitchFamily="18" charset="0"/>
                                            <a:ea typeface="Cambria Math" panose="02040503050406030204" pitchFamily="18" charset="0"/>
                                          </a:rPr>
                                          <m:t> − </m:t>
                                        </m:r>
                                        <m:sSub>
                                          <m:sSubPr>
                                            <m:ctrlPr>
                                              <a:rPr lang="en-US" sz="1382" b="1" i="1">
                                                <a:latin typeface="Cambria Math" panose="02040503050406030204" pitchFamily="18" charset="0"/>
                                                <a:ea typeface="Cambria Math" panose="02040503050406030204" pitchFamily="18" charset="0"/>
                                              </a:rPr>
                                            </m:ctrlPr>
                                          </m:sSubPr>
                                          <m:e>
                                            <m:r>
                                              <a:rPr lang="en-US" sz="1382" b="1" i="1">
                                                <a:latin typeface="Cambria Math" panose="02040503050406030204" pitchFamily="18" charset="0"/>
                                                <a:ea typeface="Cambria Math" panose="02040503050406030204" pitchFamily="18" charset="0"/>
                                              </a:rPr>
                                              <m:t>𝒆</m:t>
                                            </m:r>
                                          </m:e>
                                          <m:sub>
                                            <m:r>
                                              <a:rPr lang="en-US" sz="1382" b="1" i="1">
                                                <a:latin typeface="Cambria Math" panose="02040503050406030204" pitchFamily="18" charset="0"/>
                                                <a:ea typeface="Cambria Math" panose="02040503050406030204" pitchFamily="18" charset="0"/>
                                              </a:rPr>
                                              <m:t>𝒊𝒋</m:t>
                                            </m:r>
                                          </m:sub>
                                        </m:sSub>
                                      </m:e>
                                    </m:d>
                                  </m:e>
                                  <m:sup>
                                    <m:r>
                                      <a:rPr lang="en-US" sz="1382" b="1" i="1">
                                        <a:latin typeface="Cambria Math" panose="02040503050406030204" pitchFamily="18" charset="0"/>
                                        <a:ea typeface="Cambria Math" panose="02040503050406030204" pitchFamily="18" charset="0"/>
                                      </a:rPr>
                                      <m:t>𝟐</m:t>
                                    </m:r>
                                  </m:sup>
                                </m:sSup>
                              </m:num>
                              <m:den>
                                <m:sSub>
                                  <m:sSubPr>
                                    <m:ctrlPr>
                                      <a:rPr lang="en-US" sz="1382" b="1" i="1">
                                        <a:latin typeface="Cambria Math" panose="02040503050406030204" pitchFamily="18" charset="0"/>
                                        <a:ea typeface="Cambria Math" panose="02040503050406030204" pitchFamily="18" charset="0"/>
                                      </a:rPr>
                                    </m:ctrlPr>
                                  </m:sSubPr>
                                  <m:e>
                                    <m:r>
                                      <a:rPr lang="en-US" sz="1382" b="1" i="1">
                                        <a:latin typeface="Cambria Math" panose="02040503050406030204" pitchFamily="18" charset="0"/>
                                        <a:ea typeface="Cambria Math" panose="02040503050406030204" pitchFamily="18" charset="0"/>
                                      </a:rPr>
                                      <m:t>𝒆</m:t>
                                    </m:r>
                                  </m:e>
                                  <m:sub>
                                    <m:r>
                                      <a:rPr lang="en-US" sz="1382" b="1" i="1">
                                        <a:latin typeface="Cambria Math" panose="02040503050406030204" pitchFamily="18" charset="0"/>
                                        <a:ea typeface="Cambria Math" panose="02040503050406030204" pitchFamily="18" charset="0"/>
                                      </a:rPr>
                                      <m:t>𝒊𝒋</m:t>
                                    </m:r>
                                  </m:sub>
                                </m:sSub>
                              </m:den>
                            </m:f>
                          </m:e>
                        </m:nary>
                      </m:e>
                    </m:nary>
                  </m:oMath>
                </a14:m>
                <a:endParaRPr lang="en-US" sz="1382" b="1" dirty="0"/>
              </a:p>
            </p:txBody>
          </p:sp>
        </mc:Choice>
        <mc:Fallback xmlns="">
          <p:sp>
            <p:nvSpPr>
              <p:cNvPr id="7" name="TextBox 6"/>
              <p:cNvSpPr txBox="1">
                <a:spLocks noRot="1" noChangeAspect="1" noMove="1" noResize="1" noEditPoints="1" noAdjustHandles="1" noChangeArrowheads="1" noChangeShapeType="1" noTextEdit="1"/>
              </p:cNvSpPr>
              <p:nvPr/>
            </p:nvSpPr>
            <p:spPr>
              <a:xfrm>
                <a:off x="1010750" y="2254438"/>
                <a:ext cx="3042483" cy="744371"/>
              </a:xfrm>
              <a:prstGeom prst="rect">
                <a:avLst/>
              </a:prstGeom>
              <a:blipFill>
                <a:blip r:embed="rId2"/>
                <a:stretch>
                  <a:fillRect l="-601" t="-1639" b="-532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nvPr>
            </p:nvGraphicFramePr>
            <p:xfrm>
              <a:off x="1010750" y="3121171"/>
              <a:ext cx="3514944" cy="1696784"/>
            </p:xfrm>
            <a:graphic>
              <a:graphicData uri="http://schemas.openxmlformats.org/drawingml/2006/table">
                <a:tbl>
                  <a:tblPr firstRow="1" bandRow="1">
                    <a:tableStyleId>{5C22544A-7EE6-4342-B048-85BDC9FD1C3A}</a:tableStyleId>
                  </a:tblPr>
                  <a:tblGrid>
                    <a:gridCol w="878736">
                      <a:extLst>
                        <a:ext uri="{9D8B030D-6E8A-4147-A177-3AD203B41FA5}">
                          <a16:colId xmlns:a16="http://schemas.microsoft.com/office/drawing/2014/main" val="2037018923"/>
                        </a:ext>
                      </a:extLst>
                    </a:gridCol>
                    <a:gridCol w="878736">
                      <a:extLst>
                        <a:ext uri="{9D8B030D-6E8A-4147-A177-3AD203B41FA5}">
                          <a16:colId xmlns:a16="http://schemas.microsoft.com/office/drawing/2014/main" val="3255734246"/>
                        </a:ext>
                      </a:extLst>
                    </a:gridCol>
                    <a:gridCol w="878736">
                      <a:extLst>
                        <a:ext uri="{9D8B030D-6E8A-4147-A177-3AD203B41FA5}">
                          <a16:colId xmlns:a16="http://schemas.microsoft.com/office/drawing/2014/main" val="2860952915"/>
                        </a:ext>
                      </a:extLst>
                    </a:gridCol>
                    <a:gridCol w="878736">
                      <a:extLst>
                        <a:ext uri="{9D8B030D-6E8A-4147-A177-3AD203B41FA5}">
                          <a16:colId xmlns:a16="http://schemas.microsoft.com/office/drawing/2014/main" val="555845216"/>
                        </a:ext>
                      </a:extLst>
                    </a:gridCol>
                  </a:tblGrid>
                  <a:tr h="491478">
                    <a:tc>
                      <a:txBody>
                        <a:bodyPr/>
                        <a:lstStyle/>
                        <a:p>
                          <a:pPr algn="ctr"/>
                          <a:r>
                            <a:rPr lang="en-US" sz="1400" dirty="0"/>
                            <a:t>Observed</a:t>
                          </a:r>
                          <a:r>
                            <a:rPr lang="en-US" sz="1400" baseline="0" dirty="0"/>
                            <a:t> values</a:t>
                          </a: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9996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99963">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extLst>
                      <a:ext uri="{0D108BD9-81ED-4DB2-BD59-A6C34878D82A}">
                        <a16:rowId xmlns:a16="http://schemas.microsoft.com/office/drawing/2014/main" val="374684656"/>
                      </a:ext>
                    </a:extLst>
                  </a:tr>
                  <a:tr h="299963">
                    <a:tc>
                      <a:txBody>
                        <a:bodyPr/>
                        <a:lstStyle/>
                        <a:p>
                          <a:pPr algn="r"/>
                          <a:r>
                            <a:rPr lang="en-US" sz="1400" dirty="0">
                              <a:solidFill>
                                <a:schemeClr val="bg1"/>
                              </a:solidFill>
                            </a:rPr>
                            <a:t>North</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m:t>
                                </m:r>
                              </m:oMath>
                            </m:oMathPara>
                          </a14:m>
                          <a:endParaRPr lang="en-US" sz="1400" dirty="0"/>
                        </a:p>
                      </a:txBody>
                      <a:tcPr marL="70211" marR="70211" marT="35106" marB="35106"/>
                    </a:tc>
                    <a:extLst>
                      <a:ext uri="{0D108BD9-81ED-4DB2-BD59-A6C34878D82A}">
                        <a16:rowId xmlns:a16="http://schemas.microsoft.com/office/drawing/2014/main" val="4124999921"/>
                      </a:ext>
                    </a:extLst>
                  </a:tr>
                  <a:tr h="299963">
                    <a:tc>
                      <a:txBody>
                        <a:bodyPr/>
                        <a:lstStyle/>
                        <a:p>
                          <a:pPr algn="r"/>
                          <a:r>
                            <a:rPr lang="en-US" sz="1400" dirty="0">
                              <a:solidFill>
                                <a:schemeClr val="bg1"/>
                              </a:solidFill>
                            </a:rPr>
                            <a:t>west</a:t>
                          </a:r>
                        </a:p>
                      </a:txBody>
                      <a:tcPr marL="70211" marR="70211" marT="35106" marB="35106">
                        <a:solidFill>
                          <a:schemeClr val="accent1"/>
                        </a:soli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6</m:t>
                                </m:r>
                              </m:oMath>
                            </m:oMathPara>
                          </a14:m>
                          <a:endParaRPr lang="en-US" sz="14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8</m:t>
                                </m:r>
                              </m:oMath>
                            </m:oMathPara>
                          </a14:m>
                          <a:endParaRPr lang="en-US" sz="1400" dirty="0"/>
                        </a:p>
                      </a:txBody>
                      <a:tcPr marL="70211" marR="70211" marT="35106" marB="35106"/>
                    </a:tc>
                    <a:extLst>
                      <a:ext uri="{0D108BD9-81ED-4DB2-BD59-A6C34878D82A}">
                        <a16:rowId xmlns:a16="http://schemas.microsoft.com/office/drawing/2014/main" val="4199198731"/>
                      </a:ext>
                    </a:extLst>
                  </a:tr>
                </a:tbl>
              </a:graphicData>
            </a:graphic>
          </p:graphicFrame>
        </mc:Choice>
        <mc:Fallback xmlns="">
          <p:graphicFrame>
            <p:nvGraphicFramePr>
              <p:cNvPr id="9" name="Table 8"/>
              <p:cNvGraphicFramePr>
                <a:graphicFrameLocks noGrp="1"/>
              </p:cNvGraphicFramePr>
              <p:nvPr>
                <p:extLst/>
              </p:nvPr>
            </p:nvGraphicFramePr>
            <p:xfrm>
              <a:off x="1010750" y="3121171"/>
              <a:ext cx="3514944" cy="1696784"/>
            </p:xfrm>
            <a:graphic>
              <a:graphicData uri="http://schemas.openxmlformats.org/drawingml/2006/table">
                <a:tbl>
                  <a:tblPr firstRow="1" bandRow="1">
                    <a:tableStyleId>{5C22544A-7EE6-4342-B048-85BDC9FD1C3A}</a:tableStyleId>
                  </a:tblPr>
                  <a:tblGrid>
                    <a:gridCol w="878736">
                      <a:extLst>
                        <a:ext uri="{9D8B030D-6E8A-4147-A177-3AD203B41FA5}">
                          <a16:colId xmlns:a16="http://schemas.microsoft.com/office/drawing/2014/main" val="2037018923"/>
                        </a:ext>
                      </a:extLst>
                    </a:gridCol>
                    <a:gridCol w="878736">
                      <a:extLst>
                        <a:ext uri="{9D8B030D-6E8A-4147-A177-3AD203B41FA5}">
                          <a16:colId xmlns:a16="http://schemas.microsoft.com/office/drawing/2014/main" val="3255734246"/>
                        </a:ext>
                      </a:extLst>
                    </a:gridCol>
                    <a:gridCol w="878736">
                      <a:extLst>
                        <a:ext uri="{9D8B030D-6E8A-4147-A177-3AD203B41FA5}">
                          <a16:colId xmlns:a16="http://schemas.microsoft.com/office/drawing/2014/main" val="2860952915"/>
                        </a:ext>
                      </a:extLst>
                    </a:gridCol>
                    <a:gridCol w="878736">
                      <a:extLst>
                        <a:ext uri="{9D8B030D-6E8A-4147-A177-3AD203B41FA5}">
                          <a16:colId xmlns:a16="http://schemas.microsoft.com/office/drawing/2014/main" val="555845216"/>
                        </a:ext>
                      </a:extLst>
                    </a:gridCol>
                  </a:tblGrid>
                  <a:tr h="496932">
                    <a:tc>
                      <a:txBody>
                        <a:bodyPr/>
                        <a:lstStyle/>
                        <a:p>
                          <a:pPr algn="ctr"/>
                          <a:r>
                            <a:rPr lang="en-US" sz="1400" dirty="0"/>
                            <a:t>Observed</a:t>
                          </a:r>
                          <a:r>
                            <a:rPr lang="en-US" sz="1400" baseline="0" dirty="0"/>
                            <a:t> values</a:t>
                          </a: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9996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99963">
                    <a:tc>
                      <a:txBody>
                        <a:bodyPr/>
                        <a:lstStyle/>
                        <a:p>
                          <a:pPr algn="r"/>
                          <a:r>
                            <a:rPr lang="en-US" sz="1400" dirty="0">
                              <a:solidFill>
                                <a:schemeClr val="bg1"/>
                              </a:solidFill>
                            </a:rPr>
                            <a:t>East</a:t>
                          </a:r>
                        </a:p>
                      </a:txBody>
                      <a:tcPr marL="70211" marR="70211" marT="35106" marB="35106">
                        <a:solidFill>
                          <a:schemeClr val="accent1"/>
                        </a:solidFill>
                      </a:tcPr>
                    </a:tc>
                    <a:tc>
                      <a:txBody>
                        <a:bodyPr/>
                        <a:lstStyle/>
                        <a:p>
                          <a:endParaRPr lang="en-US"/>
                        </a:p>
                      </a:txBody>
                      <a:tcPr marL="70211" marR="70211" marT="35106" marB="35106">
                        <a:blipFill>
                          <a:blip r:embed="rId3"/>
                          <a:stretch>
                            <a:fillRect l="-101389" t="-273469" r="-203472" b="-220408"/>
                          </a:stretch>
                        </a:blipFill>
                      </a:tcPr>
                    </a:tc>
                    <a:tc>
                      <a:txBody>
                        <a:bodyPr/>
                        <a:lstStyle/>
                        <a:p>
                          <a:endParaRPr lang="en-US"/>
                        </a:p>
                      </a:txBody>
                      <a:tcPr marL="70211" marR="70211" marT="35106" marB="35106">
                        <a:blipFill>
                          <a:blip r:embed="rId3"/>
                          <a:stretch>
                            <a:fillRect l="-200000" t="-273469" r="-102069" b="-220408"/>
                          </a:stretch>
                        </a:blipFill>
                      </a:tcPr>
                    </a:tc>
                    <a:tc>
                      <a:txBody>
                        <a:bodyPr/>
                        <a:lstStyle/>
                        <a:p>
                          <a:endParaRPr lang="en-US"/>
                        </a:p>
                      </a:txBody>
                      <a:tcPr marL="70211" marR="70211" marT="35106" marB="35106">
                        <a:blipFill>
                          <a:blip r:embed="rId3"/>
                          <a:stretch>
                            <a:fillRect l="-302083" t="-273469" r="-2778" b="-220408"/>
                          </a:stretch>
                        </a:blipFill>
                      </a:tcPr>
                    </a:tc>
                    <a:extLst>
                      <a:ext uri="{0D108BD9-81ED-4DB2-BD59-A6C34878D82A}">
                        <a16:rowId xmlns:a16="http://schemas.microsoft.com/office/drawing/2014/main" val="374684656"/>
                      </a:ext>
                    </a:extLst>
                  </a:tr>
                  <a:tr h="299963">
                    <a:tc>
                      <a:txBody>
                        <a:bodyPr/>
                        <a:lstStyle/>
                        <a:p>
                          <a:pPr algn="r"/>
                          <a:r>
                            <a:rPr lang="en-US" sz="1400" dirty="0">
                              <a:solidFill>
                                <a:schemeClr val="bg1"/>
                              </a:solidFill>
                            </a:rPr>
                            <a:t>North</a:t>
                          </a:r>
                        </a:p>
                      </a:txBody>
                      <a:tcPr marL="70211" marR="70211" marT="35106" marB="35106">
                        <a:solidFill>
                          <a:schemeClr val="accent1"/>
                        </a:solidFill>
                      </a:tcPr>
                    </a:tc>
                    <a:tc>
                      <a:txBody>
                        <a:bodyPr/>
                        <a:lstStyle/>
                        <a:p>
                          <a:endParaRPr lang="en-US"/>
                        </a:p>
                      </a:txBody>
                      <a:tcPr marL="70211" marR="70211" marT="35106" marB="35106">
                        <a:blipFill>
                          <a:blip r:embed="rId3"/>
                          <a:stretch>
                            <a:fillRect l="-101389" t="-366000" r="-203472" b="-116000"/>
                          </a:stretch>
                        </a:blipFill>
                      </a:tcPr>
                    </a:tc>
                    <a:tc>
                      <a:txBody>
                        <a:bodyPr/>
                        <a:lstStyle/>
                        <a:p>
                          <a:endParaRPr lang="en-US"/>
                        </a:p>
                      </a:txBody>
                      <a:tcPr marL="70211" marR="70211" marT="35106" marB="35106">
                        <a:blipFill>
                          <a:blip r:embed="rId3"/>
                          <a:stretch>
                            <a:fillRect l="-200000" t="-366000" r="-102069" b="-116000"/>
                          </a:stretch>
                        </a:blipFill>
                      </a:tcPr>
                    </a:tc>
                    <a:tc>
                      <a:txBody>
                        <a:bodyPr/>
                        <a:lstStyle/>
                        <a:p>
                          <a:endParaRPr lang="en-US"/>
                        </a:p>
                      </a:txBody>
                      <a:tcPr marL="70211" marR="70211" marT="35106" marB="35106">
                        <a:blipFill>
                          <a:blip r:embed="rId3"/>
                          <a:stretch>
                            <a:fillRect l="-302083" t="-366000" r="-2778" b="-116000"/>
                          </a:stretch>
                        </a:blipFill>
                      </a:tcPr>
                    </a:tc>
                    <a:extLst>
                      <a:ext uri="{0D108BD9-81ED-4DB2-BD59-A6C34878D82A}">
                        <a16:rowId xmlns:a16="http://schemas.microsoft.com/office/drawing/2014/main" val="4124999921"/>
                      </a:ext>
                    </a:extLst>
                  </a:tr>
                  <a:tr h="299963">
                    <a:tc>
                      <a:txBody>
                        <a:bodyPr/>
                        <a:lstStyle/>
                        <a:p>
                          <a:pPr algn="r"/>
                          <a:r>
                            <a:rPr lang="en-US" sz="1400" dirty="0">
                              <a:solidFill>
                                <a:schemeClr val="bg1"/>
                              </a:solidFill>
                            </a:rPr>
                            <a:t>west</a:t>
                          </a:r>
                        </a:p>
                      </a:txBody>
                      <a:tcPr marL="70211" marR="70211" marT="35106" marB="35106">
                        <a:solidFill>
                          <a:schemeClr val="accent1"/>
                        </a:solidFill>
                      </a:tcPr>
                    </a:tc>
                    <a:tc>
                      <a:txBody>
                        <a:bodyPr/>
                        <a:lstStyle/>
                        <a:p>
                          <a:endParaRPr lang="en-US"/>
                        </a:p>
                      </a:txBody>
                      <a:tcPr marL="70211" marR="70211" marT="35106" marB="35106">
                        <a:blipFill>
                          <a:blip r:embed="rId3"/>
                          <a:stretch>
                            <a:fillRect l="-101389" t="-475510" r="-203472" b="-18367"/>
                          </a:stretch>
                        </a:blipFill>
                      </a:tcPr>
                    </a:tc>
                    <a:tc>
                      <a:txBody>
                        <a:bodyPr/>
                        <a:lstStyle/>
                        <a:p>
                          <a:endParaRPr lang="en-US"/>
                        </a:p>
                      </a:txBody>
                      <a:tcPr marL="70211" marR="70211" marT="35106" marB="35106">
                        <a:blipFill>
                          <a:blip r:embed="rId3"/>
                          <a:stretch>
                            <a:fillRect l="-200000" t="-475510" r="-102069" b="-18367"/>
                          </a:stretch>
                        </a:blipFill>
                      </a:tcPr>
                    </a:tc>
                    <a:tc>
                      <a:txBody>
                        <a:bodyPr/>
                        <a:lstStyle/>
                        <a:p>
                          <a:endParaRPr lang="en-US"/>
                        </a:p>
                      </a:txBody>
                      <a:tcPr marL="70211" marR="70211" marT="35106" marB="35106">
                        <a:blipFill>
                          <a:blip r:embed="rId3"/>
                          <a:stretch>
                            <a:fillRect l="-302083" t="-475510" r="-2778" b="-18367"/>
                          </a:stretch>
                        </a:blipFill>
                      </a:tcPr>
                    </a:tc>
                    <a:extLst>
                      <a:ext uri="{0D108BD9-81ED-4DB2-BD59-A6C34878D82A}">
                        <a16:rowId xmlns:a16="http://schemas.microsoft.com/office/drawing/2014/main" val="419919873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nvPr>
            </p:nvGraphicFramePr>
            <p:xfrm>
              <a:off x="4722263" y="3121171"/>
              <a:ext cx="3776776" cy="1696784"/>
            </p:xfrm>
            <a:graphic>
              <a:graphicData uri="http://schemas.openxmlformats.org/drawingml/2006/table">
                <a:tbl>
                  <a:tblPr firstRow="1" bandRow="1">
                    <a:tableStyleId>{5C22544A-7EE6-4342-B048-85BDC9FD1C3A}</a:tableStyleId>
                  </a:tblPr>
                  <a:tblGrid>
                    <a:gridCol w="944194">
                      <a:extLst>
                        <a:ext uri="{9D8B030D-6E8A-4147-A177-3AD203B41FA5}">
                          <a16:colId xmlns:a16="http://schemas.microsoft.com/office/drawing/2014/main" val="2037018923"/>
                        </a:ext>
                      </a:extLst>
                    </a:gridCol>
                    <a:gridCol w="944194">
                      <a:extLst>
                        <a:ext uri="{9D8B030D-6E8A-4147-A177-3AD203B41FA5}">
                          <a16:colId xmlns:a16="http://schemas.microsoft.com/office/drawing/2014/main" val="3255734246"/>
                        </a:ext>
                      </a:extLst>
                    </a:gridCol>
                    <a:gridCol w="944194">
                      <a:extLst>
                        <a:ext uri="{9D8B030D-6E8A-4147-A177-3AD203B41FA5}">
                          <a16:colId xmlns:a16="http://schemas.microsoft.com/office/drawing/2014/main" val="2860952915"/>
                        </a:ext>
                      </a:extLst>
                    </a:gridCol>
                    <a:gridCol w="944194">
                      <a:extLst>
                        <a:ext uri="{9D8B030D-6E8A-4147-A177-3AD203B41FA5}">
                          <a16:colId xmlns:a16="http://schemas.microsoft.com/office/drawing/2014/main" val="555845216"/>
                        </a:ext>
                      </a:extLst>
                    </a:gridCol>
                  </a:tblGrid>
                  <a:tr h="491478">
                    <a:tc>
                      <a:txBody>
                        <a:bodyPr/>
                        <a:lstStyle/>
                        <a:p>
                          <a:pPr algn="ctr"/>
                          <a:r>
                            <a:rPr lang="en-US" sz="1400" dirty="0"/>
                            <a:t>Expected </a:t>
                          </a:r>
                          <a:r>
                            <a:rPr lang="en-US" sz="1400" baseline="0" dirty="0"/>
                            <a:t>values</a:t>
                          </a: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9996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99963">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lgn="ctr"/>
                          <a:r>
                            <a:rPr lang="en-US" sz="1400" dirty="0"/>
                            <a:t>5.32</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m:rPr>
                                    <m:nor/>
                                  </m:rPr>
                                  <a:rPr lang="en-US" sz="1400" b="0" i="0" dirty="0" smtClean="0"/>
                                  <m:t>7.22</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m:rPr>
                                    <m:nor/>
                                  </m:rPr>
                                  <a:rPr lang="en-US" sz="1400" b="0" i="0" dirty="0" smtClean="0"/>
                                  <m:t>6.46</m:t>
                                </m:r>
                              </m:oMath>
                            </m:oMathPara>
                          </a14:m>
                          <a:endParaRPr lang="en-US" sz="1400" dirty="0"/>
                        </a:p>
                      </a:txBody>
                      <a:tcPr marL="70211" marR="70211" marT="35106" marB="35106"/>
                    </a:tc>
                    <a:extLst>
                      <a:ext uri="{0D108BD9-81ED-4DB2-BD59-A6C34878D82A}">
                        <a16:rowId xmlns:a16="http://schemas.microsoft.com/office/drawing/2014/main" val="374684656"/>
                      </a:ext>
                    </a:extLst>
                  </a:tr>
                  <a:tr h="299963">
                    <a:tc>
                      <a:txBody>
                        <a:bodyPr/>
                        <a:lstStyle/>
                        <a:p>
                          <a:pPr algn="r"/>
                          <a:r>
                            <a:rPr lang="en-US" sz="1400" dirty="0">
                              <a:solidFill>
                                <a:schemeClr val="bg1"/>
                              </a:solidFill>
                            </a:rPr>
                            <a:t>North</a:t>
                          </a:r>
                        </a:p>
                      </a:txBody>
                      <a:tcPr marL="70211" marR="70211" marT="35106" marB="35106">
                        <a:solidFill>
                          <a:schemeClr val="accent1"/>
                        </a:solidFill>
                      </a:tcPr>
                    </a:tc>
                    <a:tc>
                      <a:txBody>
                        <a:bodyPr/>
                        <a:lstStyle/>
                        <a:p>
                          <a:pPr algn="ctr"/>
                          <a14:m>
                            <m:oMath xmlns:m="http://schemas.openxmlformats.org/officeDocument/2006/math">
                              <m:r>
                                <m:rPr>
                                  <m:nor/>
                                </m:rPr>
                                <a:rPr lang="en-US" sz="1400" b="0" i="0" dirty="0" smtClean="0"/>
                                <m:t>3.</m:t>
                              </m:r>
                            </m:oMath>
                          </a14:m>
                          <a:r>
                            <a:rPr lang="en-US" sz="1400" dirty="0"/>
                            <a:t>64</a:t>
                          </a:r>
                        </a:p>
                      </a:txBody>
                      <a:tcPr marL="70211" marR="70211" marT="35106" marB="35106"/>
                    </a:tc>
                    <a:tc>
                      <a:txBody>
                        <a:bodyPr/>
                        <a:lstStyle/>
                        <a:p>
                          <a:pPr algn="ctr"/>
                          <a14:m>
                            <m:oMath xmlns:m="http://schemas.openxmlformats.org/officeDocument/2006/math">
                              <m:r>
                                <m:rPr>
                                  <m:nor/>
                                </m:rPr>
                                <a:rPr lang="en-US" sz="1400" b="0" i="0" dirty="0" smtClean="0"/>
                                <m:t>4</m:t>
                              </m:r>
                            </m:oMath>
                          </a14:m>
                          <a:r>
                            <a:rPr lang="en-US" sz="1400" dirty="0"/>
                            <a:t>.94</a:t>
                          </a:r>
                        </a:p>
                      </a:txBody>
                      <a:tcPr marL="70211" marR="70211" marT="35106" marB="35106"/>
                    </a:tc>
                    <a:tc>
                      <a:txBody>
                        <a:bodyPr/>
                        <a:lstStyle/>
                        <a:p>
                          <a:pPr algn="ctr"/>
                          <a14:m>
                            <m:oMath xmlns:m="http://schemas.openxmlformats.org/officeDocument/2006/math">
                              <m:r>
                                <m:rPr>
                                  <m:nor/>
                                </m:rPr>
                                <a:rPr lang="en-US" sz="1400" b="0" i="0" dirty="0" smtClean="0"/>
                                <m:t>4</m:t>
                              </m:r>
                            </m:oMath>
                          </a14:m>
                          <a:r>
                            <a:rPr lang="en-US" sz="1400" dirty="0"/>
                            <a:t>.42</a:t>
                          </a:r>
                        </a:p>
                      </a:txBody>
                      <a:tcPr marL="70211" marR="70211" marT="35106" marB="35106"/>
                    </a:tc>
                    <a:extLst>
                      <a:ext uri="{0D108BD9-81ED-4DB2-BD59-A6C34878D82A}">
                        <a16:rowId xmlns:a16="http://schemas.microsoft.com/office/drawing/2014/main" val="4124999921"/>
                      </a:ext>
                    </a:extLst>
                  </a:tr>
                  <a:tr h="299963">
                    <a:tc>
                      <a:txBody>
                        <a:bodyPr/>
                        <a:lstStyle/>
                        <a:p>
                          <a:pPr algn="r"/>
                          <a:r>
                            <a:rPr lang="en-US" sz="1400" dirty="0">
                              <a:solidFill>
                                <a:schemeClr val="bg1"/>
                              </a:solidFill>
                            </a:rPr>
                            <a:t>west</a:t>
                          </a:r>
                        </a:p>
                      </a:txBody>
                      <a:tcPr marL="70211" marR="70211" marT="35106" marB="35106">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r>
                                  <m:rPr>
                                    <m:nor/>
                                  </m:rPr>
                                  <a:rPr lang="en-US" sz="1400" b="0" i="0" dirty="0" smtClean="0"/>
                                  <m:t>5.04</m:t>
                                </m:r>
                              </m:oMath>
                            </m:oMathPara>
                          </a14:m>
                          <a:endParaRPr lang="en-US" sz="1400" dirty="0"/>
                        </a:p>
                      </a:txBody>
                      <a:tcPr marL="70211" marR="70211" marT="35106" marB="35106"/>
                    </a:tc>
                    <a:tc>
                      <a:txBody>
                        <a:bodyPr/>
                        <a:lstStyle/>
                        <a:p>
                          <a:pPr algn="ctr"/>
                          <a14:m>
                            <m:oMath xmlns:m="http://schemas.openxmlformats.org/officeDocument/2006/math">
                              <m:r>
                                <m:rPr>
                                  <m:nor/>
                                </m:rPr>
                                <a:rPr lang="en-US" sz="1400" b="0" i="0" dirty="0" smtClean="0"/>
                                <m:t>6</m:t>
                              </m:r>
                            </m:oMath>
                          </a14:m>
                          <a:r>
                            <a:rPr lang="en-US" sz="1400" dirty="0"/>
                            <a:t>.84</a:t>
                          </a:r>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m:rPr>
                                    <m:nor/>
                                  </m:rPr>
                                  <a:rPr lang="en-US" sz="1400" b="0" i="0" dirty="0" smtClean="0"/>
                                  <m:t>6.12</m:t>
                                </m:r>
                              </m:oMath>
                            </m:oMathPara>
                          </a14:m>
                          <a:endParaRPr lang="en-US" sz="1400" dirty="0"/>
                        </a:p>
                      </a:txBody>
                      <a:tcPr marL="70211" marR="70211" marT="35106" marB="35106"/>
                    </a:tc>
                    <a:extLst>
                      <a:ext uri="{0D108BD9-81ED-4DB2-BD59-A6C34878D82A}">
                        <a16:rowId xmlns:a16="http://schemas.microsoft.com/office/drawing/2014/main" val="4199198731"/>
                      </a:ext>
                    </a:extLst>
                  </a:tr>
                </a:tbl>
              </a:graphicData>
            </a:graphic>
          </p:graphicFrame>
        </mc:Choice>
        <mc:Fallback xmlns="">
          <p:graphicFrame>
            <p:nvGraphicFramePr>
              <p:cNvPr id="10" name="Table 9"/>
              <p:cNvGraphicFramePr>
                <a:graphicFrameLocks noGrp="1"/>
              </p:cNvGraphicFramePr>
              <p:nvPr>
                <p:extLst/>
              </p:nvPr>
            </p:nvGraphicFramePr>
            <p:xfrm>
              <a:off x="4722263" y="3121171"/>
              <a:ext cx="3776776" cy="1696784"/>
            </p:xfrm>
            <a:graphic>
              <a:graphicData uri="http://schemas.openxmlformats.org/drawingml/2006/table">
                <a:tbl>
                  <a:tblPr firstRow="1" bandRow="1">
                    <a:tableStyleId>{5C22544A-7EE6-4342-B048-85BDC9FD1C3A}</a:tableStyleId>
                  </a:tblPr>
                  <a:tblGrid>
                    <a:gridCol w="944194">
                      <a:extLst>
                        <a:ext uri="{9D8B030D-6E8A-4147-A177-3AD203B41FA5}">
                          <a16:colId xmlns:a16="http://schemas.microsoft.com/office/drawing/2014/main" val="2037018923"/>
                        </a:ext>
                      </a:extLst>
                    </a:gridCol>
                    <a:gridCol w="944194">
                      <a:extLst>
                        <a:ext uri="{9D8B030D-6E8A-4147-A177-3AD203B41FA5}">
                          <a16:colId xmlns:a16="http://schemas.microsoft.com/office/drawing/2014/main" val="3255734246"/>
                        </a:ext>
                      </a:extLst>
                    </a:gridCol>
                    <a:gridCol w="944194">
                      <a:extLst>
                        <a:ext uri="{9D8B030D-6E8A-4147-A177-3AD203B41FA5}">
                          <a16:colId xmlns:a16="http://schemas.microsoft.com/office/drawing/2014/main" val="2860952915"/>
                        </a:ext>
                      </a:extLst>
                    </a:gridCol>
                    <a:gridCol w="944194">
                      <a:extLst>
                        <a:ext uri="{9D8B030D-6E8A-4147-A177-3AD203B41FA5}">
                          <a16:colId xmlns:a16="http://schemas.microsoft.com/office/drawing/2014/main" val="555845216"/>
                        </a:ext>
                      </a:extLst>
                    </a:gridCol>
                  </a:tblGrid>
                  <a:tr h="496932">
                    <a:tc>
                      <a:txBody>
                        <a:bodyPr/>
                        <a:lstStyle/>
                        <a:p>
                          <a:pPr algn="ctr"/>
                          <a:r>
                            <a:rPr lang="en-US" sz="1400" dirty="0"/>
                            <a:t>Expected </a:t>
                          </a:r>
                          <a:r>
                            <a:rPr lang="en-US" sz="1400" baseline="0" dirty="0"/>
                            <a:t>values</a:t>
                          </a:r>
                          <a:endParaRPr lang="en-US" sz="1400" dirty="0"/>
                        </a:p>
                      </a:txBody>
                      <a:tcPr marL="70211" marR="70211" marT="35106" marB="35106"/>
                    </a:tc>
                    <a:tc gridSpan="3">
                      <a:txBody>
                        <a:bodyPr/>
                        <a:lstStyle/>
                        <a:p>
                          <a:pPr algn="ctr"/>
                          <a:r>
                            <a:rPr lang="en-US" sz="1400" dirty="0"/>
                            <a:t>Eye Color</a:t>
                          </a:r>
                        </a:p>
                      </a:txBody>
                      <a:tcPr marL="70211" marR="70211" marT="35106" marB="35106"/>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850518192"/>
                      </a:ext>
                    </a:extLst>
                  </a:tr>
                  <a:tr h="299963">
                    <a:tc>
                      <a:txBody>
                        <a:bodyPr/>
                        <a:lstStyle/>
                        <a:p>
                          <a:endParaRPr lang="en-US" sz="1400" dirty="0"/>
                        </a:p>
                      </a:txBody>
                      <a:tcPr marL="70211" marR="70211" marT="35106" marB="35106">
                        <a:solidFill>
                          <a:schemeClr val="accent1"/>
                        </a:solidFill>
                      </a:tcPr>
                    </a:tc>
                    <a:tc>
                      <a:txBody>
                        <a:bodyPr/>
                        <a:lstStyle/>
                        <a:p>
                          <a:pPr algn="ctr"/>
                          <a:r>
                            <a:rPr lang="en-US" sz="1400" dirty="0"/>
                            <a:t>Blue</a:t>
                          </a:r>
                        </a:p>
                      </a:txBody>
                      <a:tcPr marL="70211" marR="70211" marT="35106" marB="35106"/>
                    </a:tc>
                    <a:tc>
                      <a:txBody>
                        <a:bodyPr/>
                        <a:lstStyle/>
                        <a:p>
                          <a:pPr algn="ctr"/>
                          <a:r>
                            <a:rPr lang="en-US" sz="1400" dirty="0"/>
                            <a:t>Green</a:t>
                          </a:r>
                        </a:p>
                      </a:txBody>
                      <a:tcPr marL="70211" marR="70211" marT="35106" marB="35106"/>
                    </a:tc>
                    <a:tc>
                      <a:txBody>
                        <a:bodyPr/>
                        <a:lstStyle/>
                        <a:p>
                          <a:pPr algn="ctr"/>
                          <a:r>
                            <a:rPr lang="en-US" sz="1400" dirty="0"/>
                            <a:t>Brown</a:t>
                          </a:r>
                        </a:p>
                      </a:txBody>
                      <a:tcPr marL="70211" marR="70211" marT="35106" marB="35106"/>
                    </a:tc>
                    <a:extLst>
                      <a:ext uri="{0D108BD9-81ED-4DB2-BD59-A6C34878D82A}">
                        <a16:rowId xmlns:a16="http://schemas.microsoft.com/office/drawing/2014/main" val="4217251950"/>
                      </a:ext>
                    </a:extLst>
                  </a:tr>
                  <a:tr h="299963">
                    <a:tc>
                      <a:txBody>
                        <a:bodyPr/>
                        <a:lstStyle/>
                        <a:p>
                          <a:pPr algn="r"/>
                          <a:r>
                            <a:rPr lang="en-US" sz="1400" dirty="0">
                              <a:solidFill>
                                <a:schemeClr val="bg1"/>
                              </a:solidFill>
                            </a:rPr>
                            <a:t>East</a:t>
                          </a:r>
                        </a:p>
                      </a:txBody>
                      <a:tcPr marL="70211" marR="70211" marT="35106" marB="35106">
                        <a:solidFill>
                          <a:schemeClr val="accent1"/>
                        </a:solidFill>
                      </a:tcPr>
                    </a:tc>
                    <a:tc>
                      <a:txBody>
                        <a:bodyPr/>
                        <a:lstStyle/>
                        <a:p>
                          <a:pPr algn="ctr"/>
                          <a:r>
                            <a:rPr lang="en-US" sz="1400" dirty="0"/>
                            <a:t>5.32</a:t>
                          </a:r>
                        </a:p>
                      </a:txBody>
                      <a:tcPr marL="70211" marR="70211" marT="35106" marB="35106"/>
                    </a:tc>
                    <a:tc>
                      <a:txBody>
                        <a:bodyPr/>
                        <a:lstStyle/>
                        <a:p>
                          <a:endParaRPr lang="en-US"/>
                        </a:p>
                      </a:txBody>
                      <a:tcPr marL="70211" marR="70211" marT="35106" marB="35106">
                        <a:blipFill>
                          <a:blip r:embed="rId4"/>
                          <a:stretch>
                            <a:fillRect l="-201290" t="-273469" r="-102581" b="-220408"/>
                          </a:stretch>
                        </a:blipFill>
                      </a:tcPr>
                    </a:tc>
                    <a:tc>
                      <a:txBody>
                        <a:bodyPr/>
                        <a:lstStyle/>
                        <a:p>
                          <a:endParaRPr lang="en-US"/>
                        </a:p>
                      </a:txBody>
                      <a:tcPr marL="70211" marR="70211" marT="35106" marB="35106">
                        <a:blipFill>
                          <a:blip r:embed="rId4"/>
                          <a:stretch>
                            <a:fillRect l="-301290" t="-273469" r="-2581" b="-220408"/>
                          </a:stretch>
                        </a:blipFill>
                      </a:tcPr>
                    </a:tc>
                    <a:extLst>
                      <a:ext uri="{0D108BD9-81ED-4DB2-BD59-A6C34878D82A}">
                        <a16:rowId xmlns:a16="http://schemas.microsoft.com/office/drawing/2014/main" val="374684656"/>
                      </a:ext>
                    </a:extLst>
                  </a:tr>
                  <a:tr h="299963">
                    <a:tc>
                      <a:txBody>
                        <a:bodyPr/>
                        <a:lstStyle/>
                        <a:p>
                          <a:pPr algn="r"/>
                          <a:r>
                            <a:rPr lang="en-US" sz="1400" dirty="0">
                              <a:solidFill>
                                <a:schemeClr val="bg1"/>
                              </a:solidFill>
                            </a:rPr>
                            <a:t>North</a:t>
                          </a:r>
                        </a:p>
                      </a:txBody>
                      <a:tcPr marL="70211" marR="70211" marT="35106" marB="35106">
                        <a:solidFill>
                          <a:schemeClr val="accent1"/>
                        </a:solidFill>
                      </a:tcPr>
                    </a:tc>
                    <a:tc>
                      <a:txBody>
                        <a:bodyPr/>
                        <a:lstStyle/>
                        <a:p>
                          <a:endParaRPr lang="en-US"/>
                        </a:p>
                      </a:txBody>
                      <a:tcPr marL="70211" marR="70211" marT="35106" marB="35106">
                        <a:blipFill>
                          <a:blip r:embed="rId4"/>
                          <a:stretch>
                            <a:fillRect l="-100000" t="-366000" r="-201282" b="-116000"/>
                          </a:stretch>
                        </a:blipFill>
                      </a:tcPr>
                    </a:tc>
                    <a:tc>
                      <a:txBody>
                        <a:bodyPr/>
                        <a:lstStyle/>
                        <a:p>
                          <a:endParaRPr lang="en-US"/>
                        </a:p>
                      </a:txBody>
                      <a:tcPr marL="70211" marR="70211" marT="35106" marB="35106">
                        <a:blipFill>
                          <a:blip r:embed="rId4"/>
                          <a:stretch>
                            <a:fillRect l="-201290" t="-366000" r="-102581" b="-116000"/>
                          </a:stretch>
                        </a:blipFill>
                      </a:tcPr>
                    </a:tc>
                    <a:tc>
                      <a:txBody>
                        <a:bodyPr/>
                        <a:lstStyle/>
                        <a:p>
                          <a:endParaRPr lang="en-US"/>
                        </a:p>
                      </a:txBody>
                      <a:tcPr marL="70211" marR="70211" marT="35106" marB="35106">
                        <a:blipFill>
                          <a:blip r:embed="rId4"/>
                          <a:stretch>
                            <a:fillRect l="-301290" t="-366000" r="-2581" b="-116000"/>
                          </a:stretch>
                        </a:blipFill>
                      </a:tcPr>
                    </a:tc>
                    <a:extLst>
                      <a:ext uri="{0D108BD9-81ED-4DB2-BD59-A6C34878D82A}">
                        <a16:rowId xmlns:a16="http://schemas.microsoft.com/office/drawing/2014/main" val="4124999921"/>
                      </a:ext>
                    </a:extLst>
                  </a:tr>
                  <a:tr h="299963">
                    <a:tc>
                      <a:txBody>
                        <a:bodyPr/>
                        <a:lstStyle/>
                        <a:p>
                          <a:pPr algn="r"/>
                          <a:r>
                            <a:rPr lang="en-US" sz="1400" dirty="0">
                              <a:solidFill>
                                <a:schemeClr val="bg1"/>
                              </a:solidFill>
                            </a:rPr>
                            <a:t>west</a:t>
                          </a:r>
                        </a:p>
                      </a:txBody>
                      <a:tcPr marL="70211" marR="70211" marT="35106" marB="35106">
                        <a:solidFill>
                          <a:schemeClr val="accent1"/>
                        </a:solidFill>
                      </a:tcPr>
                    </a:tc>
                    <a:tc>
                      <a:txBody>
                        <a:bodyPr/>
                        <a:lstStyle/>
                        <a:p>
                          <a:endParaRPr lang="en-US"/>
                        </a:p>
                      </a:txBody>
                      <a:tcPr marL="70211" marR="70211" marT="35106" marB="35106">
                        <a:blipFill>
                          <a:blip r:embed="rId4"/>
                          <a:stretch>
                            <a:fillRect l="-100000" t="-475510" r="-201282" b="-18367"/>
                          </a:stretch>
                        </a:blipFill>
                      </a:tcPr>
                    </a:tc>
                    <a:tc>
                      <a:txBody>
                        <a:bodyPr/>
                        <a:lstStyle/>
                        <a:p>
                          <a:endParaRPr lang="en-US"/>
                        </a:p>
                      </a:txBody>
                      <a:tcPr marL="70211" marR="70211" marT="35106" marB="35106">
                        <a:blipFill>
                          <a:blip r:embed="rId4"/>
                          <a:stretch>
                            <a:fillRect l="-201290" t="-475510" r="-102581" b="-18367"/>
                          </a:stretch>
                        </a:blipFill>
                      </a:tcPr>
                    </a:tc>
                    <a:tc>
                      <a:txBody>
                        <a:bodyPr/>
                        <a:lstStyle/>
                        <a:p>
                          <a:endParaRPr lang="en-US"/>
                        </a:p>
                      </a:txBody>
                      <a:tcPr marL="70211" marR="70211" marT="35106" marB="35106">
                        <a:blipFill>
                          <a:blip r:embed="rId4"/>
                          <a:stretch>
                            <a:fillRect l="-301290" t="-475510" r="-2581" b="-18367"/>
                          </a:stretch>
                        </a:blipFill>
                      </a:tcPr>
                    </a:tc>
                    <a:extLst>
                      <a:ext uri="{0D108BD9-81ED-4DB2-BD59-A6C34878D82A}">
                        <a16:rowId xmlns:a16="http://schemas.microsoft.com/office/drawing/2014/main" val="4199198731"/>
                      </a:ext>
                    </a:extLst>
                  </a:tr>
                </a:tbl>
              </a:graphicData>
            </a:graphic>
          </p:graphicFrame>
        </mc:Fallback>
      </mc:AlternateContent>
      <mc:AlternateContent xmlns:mc="http://schemas.openxmlformats.org/markup-compatibility/2006" xmlns:a14="http://schemas.microsoft.com/office/drawing/2010/main">
        <mc:Choice Requires="a14">
          <p:sp>
            <p:nvSpPr>
              <p:cNvPr id="13" name="TextBox 12"/>
              <p:cNvSpPr txBox="1"/>
              <p:nvPr/>
            </p:nvSpPr>
            <p:spPr>
              <a:xfrm>
                <a:off x="1010750" y="4961699"/>
                <a:ext cx="7488291" cy="387607"/>
              </a:xfrm>
              <a:prstGeom prst="rect">
                <a:avLst/>
              </a:prstGeom>
              <a:solidFill>
                <a:schemeClr val="bg1"/>
              </a:solidFill>
              <a:ln w="28575">
                <a:solidFill>
                  <a:schemeClr val="accent1"/>
                </a:solidFill>
              </a:ln>
            </p:spPr>
            <p:txBody>
              <a:bodyPr wrap="square" rtlCol="0">
                <a:spAutoFit/>
              </a:bodyPr>
              <a:lstStyle/>
              <a:p>
                <a14:m>
                  <m:oMath xmlns:m="http://schemas.openxmlformats.org/officeDocument/2006/math">
                    <m:r>
                      <m:rPr>
                        <m:nor/>
                      </m:rPr>
                      <a:rPr lang="en-US" sz="1228" dirty="0">
                        <a:latin typeface="Times New Roman" panose="02020603050405020304" pitchFamily="18" charset="0"/>
                        <a:cs typeface="Times New Roman" panose="02020603050405020304" pitchFamily="18" charset="0"/>
                      </a:rPr>
                      <m:t>𝛘</m:t>
                    </m:r>
                    <m:r>
                      <m:rPr>
                        <m:nor/>
                      </m:rPr>
                      <a:rPr lang="en-US" sz="1228" baseline="30000" dirty="0">
                        <a:latin typeface="Times New Roman" panose="02020603050405020304" pitchFamily="18" charset="0"/>
                        <a:cs typeface="Times New Roman" panose="02020603050405020304" pitchFamily="18" charset="0"/>
                      </a:rPr>
                      <m:t>2</m:t>
                    </m:r>
                  </m:oMath>
                </a14:m>
                <a:r>
                  <a:rPr lang="en-US" sz="1228" dirty="0"/>
                  <a:t> = </a:t>
                </a:r>
                <a14:m>
                  <m:oMath xmlns:m="http://schemas.openxmlformats.org/officeDocument/2006/math">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(8−5.32)</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5.32</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(5−7.22)</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7.22</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(6−6.46)</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6.46</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(2−3.64)</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3.64</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(8−4.94)</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4.94</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(3−4.42)</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4.42</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(4−5.04)</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5.04</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(6−6.84)</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6.84</m:t>
                        </m:r>
                      </m:den>
                    </m:f>
                    <m:r>
                      <a:rPr lang="en-US" sz="1228" i="1" dirty="0">
                        <a:latin typeface="Cambria Math" panose="02040503050406030204" pitchFamily="18" charset="0"/>
                      </a:rPr>
                      <m:t>+</m:t>
                    </m:r>
                    <m:f>
                      <m:fPr>
                        <m:ctrlPr>
                          <a:rPr lang="en-US" sz="1228" i="1" dirty="0">
                            <a:latin typeface="Cambria Math" panose="02040503050406030204" pitchFamily="18" charset="0"/>
                          </a:rPr>
                        </m:ctrlPr>
                      </m:fPr>
                      <m:num>
                        <m:sSup>
                          <m:sSupPr>
                            <m:ctrlPr>
                              <a:rPr lang="en-US" sz="1228" i="1" dirty="0">
                                <a:latin typeface="Cambria Math" panose="02040503050406030204" pitchFamily="18" charset="0"/>
                              </a:rPr>
                            </m:ctrlPr>
                          </m:sSupPr>
                          <m:e>
                            <m:r>
                              <a:rPr lang="en-US" sz="1228" i="1" dirty="0">
                                <a:latin typeface="Cambria Math" panose="02040503050406030204" pitchFamily="18" charset="0"/>
                              </a:rPr>
                              <m:t>(8−6.12)</m:t>
                            </m:r>
                          </m:e>
                          <m:sup>
                            <m:r>
                              <a:rPr lang="en-US" sz="1228" i="1" dirty="0">
                                <a:latin typeface="Cambria Math" panose="02040503050406030204" pitchFamily="18" charset="0"/>
                              </a:rPr>
                              <m:t>2</m:t>
                            </m:r>
                          </m:sup>
                        </m:sSup>
                      </m:num>
                      <m:den>
                        <m:r>
                          <a:rPr lang="en-US" sz="1228" i="1" dirty="0">
                            <a:latin typeface="Cambria Math" panose="02040503050406030204" pitchFamily="18" charset="0"/>
                          </a:rPr>
                          <m:t>6.12</m:t>
                        </m:r>
                      </m:den>
                    </m:f>
                    <m:r>
                      <a:rPr lang="en-US" sz="1228" i="1" dirty="0">
                        <a:latin typeface="Cambria Math" panose="02040503050406030204" pitchFamily="18" charset="0"/>
                      </a:rPr>
                      <m:t>=6.35</m:t>
                    </m:r>
                  </m:oMath>
                </a14:m>
                <a:endParaRPr lang="en-US" sz="1228" dirty="0"/>
              </a:p>
            </p:txBody>
          </p:sp>
        </mc:Choice>
        <mc:Fallback xmlns="">
          <p:sp>
            <p:nvSpPr>
              <p:cNvPr id="13" name="TextBox 12"/>
              <p:cNvSpPr txBox="1">
                <a:spLocks noRot="1" noChangeAspect="1" noMove="1" noResize="1" noEditPoints="1" noAdjustHandles="1" noChangeArrowheads="1" noChangeShapeType="1" noTextEdit="1"/>
              </p:cNvSpPr>
              <p:nvPr/>
            </p:nvSpPr>
            <p:spPr>
              <a:xfrm>
                <a:off x="1010750" y="4961699"/>
                <a:ext cx="7488291" cy="387607"/>
              </a:xfrm>
              <a:prstGeom prst="rect">
                <a:avLst/>
              </a:prstGeom>
              <a:blipFill>
                <a:blip r:embed="rId5"/>
                <a:stretch>
                  <a:fillRect/>
                </a:stretch>
              </a:blipFill>
              <a:ln w="28575">
                <a:solidFill>
                  <a:schemeClr val="accent1"/>
                </a:solidFill>
              </a:ln>
            </p:spPr>
            <p:txBody>
              <a:bodyPr/>
              <a:lstStyle/>
              <a:p>
                <a:r>
                  <a:rPr lang="en-IN">
                    <a:noFill/>
                  </a:rPr>
                  <a:t> </a:t>
                </a:r>
              </a:p>
            </p:txBody>
          </p:sp>
        </mc:Fallback>
      </mc:AlternateContent>
      <p:cxnSp>
        <p:nvCxnSpPr>
          <p:cNvPr id="11" name="Straight Connector 10"/>
          <p:cNvCxnSpPr/>
          <p:nvPr/>
        </p:nvCxnSpPr>
        <p:spPr>
          <a:xfrm flipV="1">
            <a:off x="959405" y="1337293"/>
            <a:ext cx="7649972" cy="1912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7E3A33-1FFC-4C48-9C27-47F735BA77C0}"/>
              </a:ext>
            </a:extLst>
          </p:cNvPr>
          <p:cNvSpPr/>
          <p:nvPr/>
        </p:nvSpPr>
        <p:spPr>
          <a:xfrm>
            <a:off x="842534" y="531642"/>
            <a:ext cx="767152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Example </a:t>
            </a:r>
            <a:endParaRPr lang="en-IN" sz="4000" dirty="0"/>
          </a:p>
        </p:txBody>
      </p:sp>
    </p:spTree>
    <p:extLst>
      <p:ext uri="{BB962C8B-B14F-4D97-AF65-F5344CB8AC3E}">
        <p14:creationId xmlns:p14="http://schemas.microsoft.com/office/powerpoint/2010/main" val="10843263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83C8038-80CC-4B6F-9127-D469CB667C27}" type="slidenum">
              <a:rPr lang="en-US" smtClean="0"/>
              <a:t>65</a:t>
            </a:fld>
            <a:endParaRPr lang="en-US"/>
          </a:p>
        </p:txBody>
      </p:sp>
      <p:sp>
        <p:nvSpPr>
          <p:cNvPr id="6"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sp>
        <p:nvSpPr>
          <p:cNvPr id="7" name="TextBox 6"/>
          <p:cNvSpPr txBox="1"/>
          <p:nvPr/>
        </p:nvSpPr>
        <p:spPr>
          <a:xfrm>
            <a:off x="1010750" y="2254437"/>
            <a:ext cx="3042483" cy="305020"/>
          </a:xfrm>
          <a:prstGeom prst="rect">
            <a:avLst/>
          </a:prstGeom>
          <a:noFill/>
        </p:spPr>
        <p:txBody>
          <a:bodyPr wrap="square" rtlCol="0">
            <a:spAutoFit/>
          </a:bodyPr>
          <a:lstStyle/>
          <a:p>
            <a:r>
              <a:rPr lang="en-US" sz="1382" b="1" dirty="0">
                <a:solidFill>
                  <a:srgbClr val="0070C0"/>
                </a:solidFill>
              </a:rPr>
              <a:t>Step 4:</a:t>
            </a:r>
          </a:p>
        </p:txBody>
      </p:sp>
      <mc:AlternateContent xmlns:mc="http://schemas.openxmlformats.org/markup-compatibility/2006" xmlns:a14="http://schemas.microsoft.com/office/drawing/2010/main">
        <mc:Choice Requires="a14">
          <p:sp>
            <p:nvSpPr>
              <p:cNvPr id="3" name="TextBox 2"/>
              <p:cNvSpPr txBox="1"/>
              <p:nvPr/>
            </p:nvSpPr>
            <p:spPr>
              <a:xfrm>
                <a:off x="1010750" y="2589549"/>
                <a:ext cx="4227297" cy="1581138"/>
              </a:xfrm>
              <a:prstGeom prst="rect">
                <a:avLst/>
              </a:prstGeom>
              <a:noFill/>
            </p:spPr>
            <p:txBody>
              <a:bodyPr wrap="square" rtlCol="0">
                <a:spAutoFit/>
              </a:bodyPr>
              <a:lstStyle/>
              <a:p>
                <a:r>
                  <a:rPr lang="en-US" sz="1382" dirty="0">
                    <a:latin typeface="Cambria Math" panose="02040503050406030204" pitchFamily="18" charset="0"/>
                  </a:rPr>
                  <a:t>Putting the below given values to the equation</a:t>
                </a:r>
              </a:p>
              <a:p>
                <a:endParaRPr lang="en-US" sz="1382" dirty="0">
                  <a:latin typeface="Cambria Math" panose="02040503050406030204" pitchFamily="18" charset="0"/>
                </a:endParaRPr>
              </a:p>
              <a:p>
                <a14:m>
                  <m:oMath xmlns:m="http://schemas.openxmlformats.org/officeDocument/2006/math">
                    <m:r>
                      <m:rPr>
                        <m:nor/>
                      </m:rPr>
                      <a:rPr lang="en-US" sz="1382" dirty="0">
                        <a:latin typeface="Times New Roman" panose="02020603050405020304" pitchFamily="18" charset="0"/>
                        <a:cs typeface="Times New Roman" panose="02020603050405020304" pitchFamily="18" charset="0"/>
                      </a:rPr>
                      <m:t>𝛘</m:t>
                    </m:r>
                    <m:r>
                      <m:rPr>
                        <m:nor/>
                      </m:rPr>
                      <a:rPr lang="en-US" sz="1382" baseline="30000" dirty="0">
                        <a:latin typeface="Times New Roman" panose="02020603050405020304" pitchFamily="18" charset="0"/>
                        <a:cs typeface="Times New Roman" panose="02020603050405020304" pitchFamily="18" charset="0"/>
                      </a:rPr>
                      <m:t>2 </m:t>
                    </m:r>
                  </m:oMath>
                </a14:m>
                <a:r>
                  <a:rPr lang="en-US" sz="1382" dirty="0">
                    <a:latin typeface="Cambria Math" panose="02040503050406030204" pitchFamily="18" charset="0"/>
                  </a:rPr>
                  <a:t>= </a:t>
                </a:r>
                <a14:m>
                  <m:oMath xmlns:m="http://schemas.openxmlformats.org/officeDocument/2006/math">
                    <m:r>
                      <a:rPr lang="en-US" sz="1382" i="1" dirty="0">
                        <a:latin typeface="Cambria Math" panose="02040503050406030204" pitchFamily="18" charset="0"/>
                      </a:rPr>
                      <m:t>6.35</m:t>
                    </m:r>
                  </m:oMath>
                </a14:m>
                <a:endParaRPr lang="en-US" sz="1382"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1382" i="1" dirty="0">
                          <a:latin typeface="Cambria Math" panose="02040503050406030204" pitchFamily="18" charset="0"/>
                        </a:rPr>
                        <m:t>𝑛</m:t>
                      </m:r>
                      <m:r>
                        <a:rPr lang="en-US" sz="1382" i="1" dirty="0">
                          <a:latin typeface="Cambria Math" panose="02040503050406030204" pitchFamily="18" charset="0"/>
                        </a:rPr>
                        <m:t> =50</m:t>
                      </m:r>
                    </m:oMath>
                  </m:oMathPara>
                </a14:m>
                <a:endParaRPr lang="en-US" sz="1382" dirty="0"/>
              </a:p>
              <a:p>
                <a:pPr/>
                <a14:m>
                  <m:oMathPara xmlns:m="http://schemas.openxmlformats.org/officeDocument/2006/math">
                    <m:oMathParaPr>
                      <m:jc m:val="left"/>
                    </m:oMathParaPr>
                    <m:oMath xmlns:m="http://schemas.openxmlformats.org/officeDocument/2006/math">
                      <m:r>
                        <a:rPr lang="en-US" sz="1382" i="1" dirty="0">
                          <a:latin typeface="Cambria Math" panose="02040503050406030204" pitchFamily="18" charset="0"/>
                        </a:rPr>
                        <m:t>𝑚</m:t>
                      </m:r>
                      <m:r>
                        <a:rPr lang="en-US" sz="1382" i="1" dirty="0">
                          <a:latin typeface="Cambria Math" panose="02040503050406030204" pitchFamily="18" charset="0"/>
                        </a:rPr>
                        <m:t> = 3</m:t>
                      </m:r>
                    </m:oMath>
                  </m:oMathPara>
                </a14:m>
                <a:endParaRPr lang="en-US" sz="1382" dirty="0"/>
              </a:p>
              <a:p>
                <a:pPr/>
                <a14:m>
                  <m:oMathPara xmlns:m="http://schemas.openxmlformats.org/officeDocument/2006/math">
                    <m:oMathParaPr>
                      <m:jc m:val="left"/>
                    </m:oMathParaPr>
                    <m:oMath xmlns:m="http://schemas.openxmlformats.org/officeDocument/2006/math">
                      <m:r>
                        <a:rPr lang="en-US" sz="1382" i="1" dirty="0">
                          <a:latin typeface="Cambria Math" panose="02040503050406030204" pitchFamily="18" charset="0"/>
                        </a:rPr>
                        <m:t>𝑐</m:t>
                      </m:r>
                      <m:r>
                        <a:rPr lang="en-US" sz="1382" i="1" dirty="0">
                          <a:latin typeface="Cambria Math" panose="02040503050406030204" pitchFamily="18" charset="0"/>
                        </a:rPr>
                        <m:t>= 3</m:t>
                      </m:r>
                    </m:oMath>
                  </m:oMathPara>
                </a14:m>
                <a:endParaRPr lang="en-US" sz="1382" dirty="0"/>
              </a:p>
              <a:p>
                <a:endParaRPr lang="en-US" sz="1382" dirty="0"/>
              </a:p>
            </p:txBody>
          </p:sp>
        </mc:Choice>
        <mc:Fallback xmlns="">
          <p:sp>
            <p:nvSpPr>
              <p:cNvPr id="3" name="TextBox 2"/>
              <p:cNvSpPr txBox="1">
                <a:spLocks noRot="1" noChangeAspect="1" noMove="1" noResize="1" noEditPoints="1" noAdjustHandles="1" noChangeArrowheads="1" noChangeShapeType="1" noTextEdit="1"/>
              </p:cNvSpPr>
              <p:nvPr/>
            </p:nvSpPr>
            <p:spPr>
              <a:xfrm>
                <a:off x="1010750" y="2589549"/>
                <a:ext cx="4227297" cy="1581138"/>
              </a:xfrm>
              <a:prstGeom prst="rect">
                <a:avLst/>
              </a:prstGeom>
              <a:blipFill>
                <a:blip r:embed="rId2"/>
                <a:stretch>
                  <a:fillRect l="-433" t="-11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998564" y="3902904"/>
                <a:ext cx="4234364" cy="720582"/>
              </a:xfrm>
              <a:prstGeom prst="rect">
                <a:avLst/>
              </a:prstGeom>
            </p:spPr>
            <p:txBody>
              <a:bodyPr wrap="none">
                <a:spAutoFit/>
              </a:bodyPr>
              <a:lstStyle/>
              <a:p>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𝑟</m:t>
                        </m:r>
                      </m:e>
                      <m:sub>
                        <m:r>
                          <a:rPr lang="en-US" sz="1382" i="1">
                            <a:latin typeface="Cambria Math" panose="02040503050406030204" pitchFamily="18" charset="0"/>
                          </a:rPr>
                          <m:t>𝑐𝑣</m:t>
                        </m:r>
                      </m:sub>
                    </m:sSub>
                    <m:r>
                      <a:rPr lang="en-US" sz="1382" i="1">
                        <a:latin typeface="Cambria Math" panose="02040503050406030204" pitchFamily="18" charset="0"/>
                      </a:rPr>
                      <m:t>= </m:t>
                    </m:r>
                    <m:rad>
                      <m:radPr>
                        <m:degHide m:val="on"/>
                        <m:ctrlPr>
                          <a:rPr lang="en-US" sz="1382" i="1">
                            <a:latin typeface="Cambria Math" panose="02040503050406030204" pitchFamily="18" charset="0"/>
                          </a:rPr>
                        </m:ctrlPr>
                      </m:radPr>
                      <m:deg/>
                      <m:e>
                        <m:f>
                          <m:fPr>
                            <m:ctrlPr>
                              <a:rPr lang="en-US" sz="1382" i="1">
                                <a:latin typeface="Cambria Math" panose="02040503050406030204" pitchFamily="18" charset="0"/>
                              </a:rPr>
                            </m:ctrlPr>
                          </m:fPr>
                          <m:num>
                            <m:f>
                              <m:fPr>
                                <m:ctrlPr>
                                  <a:rPr lang="en-US" sz="1382" i="1">
                                    <a:latin typeface="Cambria Math" panose="02040503050406030204" pitchFamily="18" charset="0"/>
                                  </a:rPr>
                                </m:ctrlPr>
                              </m:fPr>
                              <m:num>
                                <m:r>
                                  <m:rPr>
                                    <m:nor/>
                                  </m:rPr>
                                  <a:rPr lang="en-US" sz="1382" dirty="0"/>
                                  <m:t>χ</m:t>
                                </m:r>
                                <m:r>
                                  <m:rPr>
                                    <m:nor/>
                                  </m:rPr>
                                  <a:rPr lang="en-US" sz="1382" dirty="0"/>
                                  <m:t>2</m:t>
                                </m:r>
                              </m:num>
                              <m:den>
                                <m:r>
                                  <a:rPr lang="en-US" sz="1382" i="1">
                                    <a:latin typeface="Cambria Math" panose="02040503050406030204" pitchFamily="18" charset="0"/>
                                  </a:rPr>
                                  <m:t>𝑛</m:t>
                                </m:r>
                              </m:den>
                            </m:f>
                          </m:num>
                          <m:den>
                            <m:r>
                              <m:rPr>
                                <m:sty m:val="p"/>
                              </m:rPr>
                              <a:rPr lang="en-US" sz="1382">
                                <a:latin typeface="Cambria Math" panose="02040503050406030204" pitchFamily="18" charset="0"/>
                              </a:rPr>
                              <m:t>min</m:t>
                            </m:r>
                            <m:r>
                              <a:rPr lang="en-US" sz="1382" i="1">
                                <a:latin typeface="Cambria Math" panose="02040503050406030204" pitchFamily="18" charset="0"/>
                              </a:rPr>
                              <m:t>⁡(</m:t>
                            </m:r>
                            <m:r>
                              <a:rPr lang="en-US" sz="1382" i="1">
                                <a:latin typeface="Cambria Math" panose="02040503050406030204" pitchFamily="18" charset="0"/>
                              </a:rPr>
                              <m:t>𝑚</m:t>
                            </m:r>
                            <m:r>
                              <a:rPr lang="en-US" sz="1382" i="1">
                                <a:latin typeface="Cambria Math" panose="02040503050406030204" pitchFamily="18" charset="0"/>
                              </a:rPr>
                              <m:t>−1,</m:t>
                            </m:r>
                            <m:r>
                              <a:rPr lang="en-US" sz="1382" i="1">
                                <a:latin typeface="Cambria Math" panose="02040503050406030204" pitchFamily="18" charset="0"/>
                              </a:rPr>
                              <m:t>𝑐</m:t>
                            </m:r>
                            <m:r>
                              <a:rPr lang="en-US" sz="1382" i="1">
                                <a:latin typeface="Cambria Math" panose="02040503050406030204" pitchFamily="18" charset="0"/>
                              </a:rPr>
                              <m:t>−1)</m:t>
                            </m:r>
                          </m:den>
                        </m:f>
                      </m:e>
                    </m:rad>
                  </m:oMath>
                </a14:m>
                <a:r>
                  <a:rPr lang="en-US" sz="1382" dirty="0"/>
                  <a:t> = </a:t>
                </a:r>
                <a14:m>
                  <m:oMath xmlns:m="http://schemas.openxmlformats.org/officeDocument/2006/math">
                    <m:rad>
                      <m:radPr>
                        <m:degHide m:val="on"/>
                        <m:ctrlPr>
                          <a:rPr lang="en-US" sz="1382" i="1">
                            <a:latin typeface="Cambria Math" panose="02040503050406030204" pitchFamily="18" charset="0"/>
                          </a:rPr>
                        </m:ctrlPr>
                      </m:radPr>
                      <m:deg/>
                      <m:e>
                        <m:f>
                          <m:fPr>
                            <m:ctrlPr>
                              <a:rPr lang="en-US" sz="1382" i="1">
                                <a:latin typeface="Cambria Math" panose="02040503050406030204" pitchFamily="18" charset="0"/>
                              </a:rPr>
                            </m:ctrlPr>
                          </m:fPr>
                          <m:num>
                            <m:f>
                              <m:fPr>
                                <m:ctrlPr>
                                  <a:rPr lang="en-US" sz="1382" i="1">
                                    <a:latin typeface="Cambria Math" panose="02040503050406030204" pitchFamily="18" charset="0"/>
                                  </a:rPr>
                                </m:ctrlPr>
                              </m:fPr>
                              <m:num>
                                <m:r>
                                  <a:rPr lang="en-US" sz="1382" i="1" dirty="0">
                                    <a:latin typeface="Cambria Math" panose="02040503050406030204" pitchFamily="18" charset="0"/>
                                  </a:rPr>
                                  <m:t>6.35</m:t>
                                </m:r>
                                <m:r>
                                  <m:rPr>
                                    <m:nor/>
                                  </m:rPr>
                                  <a:rPr lang="en-US" sz="1382" dirty="0"/>
                                  <m:t> </m:t>
                                </m:r>
                              </m:num>
                              <m:den>
                                <m:r>
                                  <a:rPr lang="en-US" sz="1382" i="1">
                                    <a:latin typeface="Cambria Math" panose="02040503050406030204" pitchFamily="18" charset="0"/>
                                  </a:rPr>
                                  <m:t>50</m:t>
                                </m:r>
                              </m:den>
                            </m:f>
                          </m:num>
                          <m:den>
                            <m:r>
                              <m:rPr>
                                <m:sty m:val="p"/>
                              </m:rPr>
                              <a:rPr lang="en-US" sz="1382">
                                <a:latin typeface="Cambria Math" panose="02040503050406030204" pitchFamily="18" charset="0"/>
                              </a:rPr>
                              <m:t>min</m:t>
                            </m:r>
                            <m:r>
                              <a:rPr lang="en-US" sz="1382" i="1">
                                <a:latin typeface="Cambria Math" panose="02040503050406030204" pitchFamily="18" charset="0"/>
                              </a:rPr>
                              <m:t>⁡(3−1,3−1)</m:t>
                            </m:r>
                          </m:den>
                        </m:f>
                      </m:e>
                    </m:rad>
                    <m:r>
                      <a:rPr lang="en-US" sz="1382" i="1">
                        <a:latin typeface="Cambria Math" panose="02040503050406030204" pitchFamily="18" charset="0"/>
                      </a:rPr>
                      <m:t>=</m:t>
                    </m:r>
                    <m:rad>
                      <m:radPr>
                        <m:degHide m:val="on"/>
                        <m:ctrlPr>
                          <a:rPr lang="en-US" sz="1382" i="1">
                            <a:latin typeface="Cambria Math" panose="02040503050406030204" pitchFamily="18" charset="0"/>
                          </a:rPr>
                        </m:ctrlPr>
                      </m:radPr>
                      <m:deg/>
                      <m:e>
                        <m:f>
                          <m:fPr>
                            <m:ctrlPr>
                              <a:rPr lang="en-US" sz="1382" i="1">
                                <a:latin typeface="Cambria Math" panose="02040503050406030204" pitchFamily="18" charset="0"/>
                              </a:rPr>
                            </m:ctrlPr>
                          </m:fPr>
                          <m:num>
                            <m:r>
                              <m:rPr>
                                <m:nor/>
                              </m:rPr>
                              <a:rPr lang="en-AE" sz="1382"/>
                              <m:t>0.127</m:t>
                            </m:r>
                          </m:num>
                          <m:den>
                            <m:r>
                              <a:rPr lang="en-US" sz="1382" i="1">
                                <a:latin typeface="Cambria Math" panose="02040503050406030204" pitchFamily="18" charset="0"/>
                              </a:rPr>
                              <m:t>2</m:t>
                            </m:r>
                          </m:den>
                        </m:f>
                      </m:e>
                    </m:rad>
                    <m:r>
                      <a:rPr lang="en-US" sz="1382" i="1">
                        <a:latin typeface="Cambria Math" panose="02040503050406030204" pitchFamily="18" charset="0"/>
                      </a:rPr>
                      <m:t>=0.25 </m:t>
                    </m:r>
                  </m:oMath>
                </a14:m>
                <a:endParaRPr lang="en-US" sz="1382" dirty="0"/>
              </a:p>
            </p:txBody>
          </p:sp>
        </mc:Choice>
        <mc:Fallback xmlns="">
          <p:sp>
            <p:nvSpPr>
              <p:cNvPr id="4" name="Rectangle 3"/>
              <p:cNvSpPr>
                <a:spLocks noRot="1" noChangeAspect="1" noMove="1" noResize="1" noEditPoints="1" noAdjustHandles="1" noChangeArrowheads="1" noChangeShapeType="1" noTextEdit="1"/>
              </p:cNvSpPr>
              <p:nvPr/>
            </p:nvSpPr>
            <p:spPr>
              <a:xfrm>
                <a:off x="998564" y="3902904"/>
                <a:ext cx="4234364" cy="720582"/>
              </a:xfrm>
              <a:prstGeom prst="rect">
                <a:avLst/>
              </a:prstGeom>
              <a:blipFill>
                <a:blip r:embed="rId3"/>
                <a:stretch>
                  <a:fillRect/>
                </a:stretch>
              </a:blipFill>
            </p:spPr>
            <p:txBody>
              <a:bodyPr/>
              <a:lstStyle/>
              <a:p>
                <a:r>
                  <a:rPr lang="en-IN">
                    <a:noFill/>
                  </a:rPr>
                  <a:t> </a:t>
                </a:r>
              </a:p>
            </p:txBody>
          </p:sp>
        </mc:Fallback>
      </mc:AlternateContent>
      <p:cxnSp>
        <p:nvCxnSpPr>
          <p:cNvPr id="10" name="Straight Connector 9"/>
          <p:cNvCxnSpPr/>
          <p:nvPr/>
        </p:nvCxnSpPr>
        <p:spPr>
          <a:xfrm flipV="1">
            <a:off x="959405" y="1351920"/>
            <a:ext cx="7649972" cy="450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98564" y="4692747"/>
            <a:ext cx="7929197" cy="517706"/>
          </a:xfrm>
          <a:prstGeom prst="rect">
            <a:avLst/>
          </a:prstGeom>
        </p:spPr>
        <p:txBody>
          <a:bodyPr wrap="square">
            <a:spAutoFit/>
          </a:bodyPr>
          <a:lstStyle/>
          <a:p>
            <a:r>
              <a:rPr lang="en-US" sz="1382" dirty="0"/>
              <a:t>The correlation between three different eye colors (blue, green and brown) and three regions (east, north and west) is 0.25</a:t>
            </a:r>
          </a:p>
        </p:txBody>
      </p:sp>
      <p:sp>
        <p:nvSpPr>
          <p:cNvPr id="9" name="Rectangle 8"/>
          <p:cNvSpPr/>
          <p:nvPr/>
        </p:nvSpPr>
        <p:spPr>
          <a:xfrm>
            <a:off x="1010750" y="5145642"/>
            <a:ext cx="4680744" cy="517706"/>
          </a:xfrm>
          <a:prstGeom prst="rect">
            <a:avLst/>
          </a:prstGeom>
        </p:spPr>
        <p:txBody>
          <a:bodyPr>
            <a:spAutoFit/>
          </a:bodyPr>
          <a:lstStyle/>
          <a:p>
            <a:r>
              <a:rPr lang="en-US" sz="1382" dirty="0"/>
              <a:t>It means </a:t>
            </a:r>
            <a:r>
              <a:rPr lang="en-US" sz="1382" b="1" dirty="0"/>
              <a:t>eye color is weakly associated with the regions.</a:t>
            </a:r>
            <a:endParaRPr lang="en-US" sz="1382" dirty="0"/>
          </a:p>
        </p:txBody>
      </p:sp>
      <p:sp>
        <p:nvSpPr>
          <p:cNvPr id="13" name="Rectangle 12">
            <a:extLst>
              <a:ext uri="{FF2B5EF4-FFF2-40B4-BE49-F238E27FC236}">
                <a16:creationId xmlns:a16="http://schemas.microsoft.com/office/drawing/2014/main" id="{31EE5690-0A09-49F1-BDF7-E1EE265CB74A}"/>
              </a:ext>
            </a:extLst>
          </p:cNvPr>
          <p:cNvSpPr/>
          <p:nvPr/>
        </p:nvSpPr>
        <p:spPr>
          <a:xfrm>
            <a:off x="842534" y="531642"/>
            <a:ext cx="767152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Cramer’s V correlation: Example </a:t>
            </a:r>
            <a:endParaRPr lang="en-IN" sz="4000" dirty="0"/>
          </a:p>
        </p:txBody>
      </p:sp>
    </p:spTree>
    <p:extLst>
      <p:ext uri="{BB962C8B-B14F-4D97-AF65-F5344CB8AC3E}">
        <p14:creationId xmlns:p14="http://schemas.microsoft.com/office/powerpoint/2010/main" val="31366900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41351" y="1898216"/>
            <a:ext cx="8432180" cy="517706"/>
          </a:xfrm>
          <a:prstGeom prst="rect">
            <a:avLst/>
          </a:prstGeom>
        </p:spPr>
        <p:txBody>
          <a:bodyPr wrap="none">
            <a:spAutoFit/>
          </a:bodyPr>
          <a:lstStyle/>
          <a:p>
            <a:r>
              <a:rPr lang="en-US" sz="1382" b="1" dirty="0"/>
              <a:t>Point-</a:t>
            </a:r>
            <a:r>
              <a:rPr lang="en-US" sz="1382" b="1" dirty="0" err="1"/>
              <a:t>biserial</a:t>
            </a:r>
            <a:r>
              <a:rPr lang="en-US" sz="1382" b="1" dirty="0"/>
              <a:t> correlation</a:t>
            </a:r>
            <a:r>
              <a:rPr lang="en-US" sz="1382" dirty="0"/>
              <a:t> is a measure of the association between a continuous valued and a binary valued</a:t>
            </a:r>
          </a:p>
          <a:p>
            <a:r>
              <a:rPr lang="en-US" sz="1382" dirty="0"/>
              <a:t>variable. </a:t>
            </a:r>
          </a:p>
        </p:txBody>
      </p:sp>
      <mc:AlternateContent xmlns:mc="http://schemas.openxmlformats.org/markup-compatibility/2006" xmlns:a14="http://schemas.microsoft.com/office/drawing/2010/main">
        <mc:Choice Requires="a14">
          <p:sp>
            <p:nvSpPr>
              <p:cNvPr id="10" name="Rectangle 9"/>
              <p:cNvSpPr/>
              <p:nvPr/>
            </p:nvSpPr>
            <p:spPr>
              <a:xfrm>
                <a:off x="915670" y="2821551"/>
                <a:ext cx="6875017" cy="2382704"/>
              </a:xfrm>
              <a:prstGeom prst="rect">
                <a:avLst/>
              </a:prstGeom>
            </p:spPr>
            <p:txBody>
              <a:bodyPr wrap="square">
                <a:spAutoFit/>
              </a:bodyPr>
              <a:lstStyle/>
              <a:p>
                <a:pPr algn="just"/>
                <a:r>
                  <a:rPr lang="en-US" sz="1382" dirty="0"/>
                  <a:t>Point-</a:t>
                </a:r>
                <a:r>
                  <a:rPr lang="en-US" sz="1382" dirty="0" err="1"/>
                  <a:t>biserial</a:t>
                </a:r>
                <a:r>
                  <a:rPr lang="en-US" sz="1382" dirty="0"/>
                  <a:t> correlation coefficient</a:t>
                </a:r>
              </a:p>
              <a:p>
                <a:pPr algn="just"/>
                <a:endParaRPr lang="en-US" sz="1382" dirty="0"/>
              </a:p>
              <a:p>
                <a:pPr algn="just"/>
                <a:r>
                  <a:rPr lang="en-US" sz="1382" b="1" dirty="0"/>
                  <a:t>                             </a:t>
                </a:r>
                <a:r>
                  <a:rPr lang="en-US" sz="1382" dirty="0"/>
                  <a:t> </a:t>
                </a:r>
                <a14:m>
                  <m:oMath xmlns:m="http://schemas.openxmlformats.org/officeDocument/2006/math">
                    <m:sSub>
                      <m:sSubPr>
                        <m:ctrlPr>
                          <a:rPr lang="en-US" sz="1536" i="1">
                            <a:latin typeface="Cambria Math" panose="02040503050406030204" pitchFamily="18" charset="0"/>
                          </a:rPr>
                        </m:ctrlPr>
                      </m:sSubPr>
                      <m:e>
                        <m:r>
                          <a:rPr lang="en-US" sz="1536" i="1">
                            <a:latin typeface="Cambria Math" panose="02040503050406030204" pitchFamily="18" charset="0"/>
                          </a:rPr>
                          <m:t>𝑟</m:t>
                        </m:r>
                      </m:e>
                      <m:sub>
                        <m:r>
                          <a:rPr lang="en-US" sz="1536" i="1">
                            <a:latin typeface="Cambria Math" panose="02040503050406030204" pitchFamily="18" charset="0"/>
                          </a:rPr>
                          <m:t>𝑝𝑏</m:t>
                        </m:r>
                      </m:sub>
                    </m:sSub>
                    <m:r>
                      <a:rPr lang="en-US" sz="1536" i="1">
                        <a:latin typeface="Cambria Math" panose="02040503050406030204" pitchFamily="18" charset="0"/>
                      </a:rPr>
                      <m:t>=</m:t>
                    </m:r>
                    <m:d>
                      <m:dPr>
                        <m:begChr m:val="|"/>
                        <m:endChr m:val="|"/>
                        <m:ctrlPr>
                          <a:rPr lang="en-US" sz="1536" i="1">
                            <a:latin typeface="Cambria Math" panose="02040503050406030204" pitchFamily="18" charset="0"/>
                          </a:rPr>
                        </m:ctrlPr>
                      </m:dPr>
                      <m:e>
                        <m:f>
                          <m:fPr>
                            <m:ctrlPr>
                              <a:rPr lang="en-US" sz="1536" i="1">
                                <a:latin typeface="Cambria Math" panose="02040503050406030204" pitchFamily="18" charset="0"/>
                              </a:rPr>
                            </m:ctrlPr>
                          </m:fPr>
                          <m:num>
                            <m:sSub>
                              <m:sSubPr>
                                <m:ctrlPr>
                                  <a:rPr lang="en-US" sz="1536" i="1">
                                    <a:latin typeface="Cambria Math" panose="02040503050406030204" pitchFamily="18" charset="0"/>
                                  </a:rPr>
                                </m:ctrlPr>
                              </m:sSubPr>
                              <m:e>
                                <m:r>
                                  <a:rPr lang="en-US" sz="1536" i="1">
                                    <a:latin typeface="Cambria Math" panose="02040503050406030204" pitchFamily="18" charset="0"/>
                                  </a:rPr>
                                  <m:t>𝑀</m:t>
                                </m:r>
                              </m:e>
                              <m:sub>
                                <m:r>
                                  <a:rPr lang="en-US" sz="1536" i="1">
                                    <a:latin typeface="Cambria Math" panose="02040503050406030204" pitchFamily="18" charset="0"/>
                                  </a:rPr>
                                  <m:t>1</m:t>
                                </m:r>
                              </m:sub>
                            </m:sSub>
                            <m:r>
                              <a:rPr lang="en-US" sz="1536" i="1">
                                <a:latin typeface="Cambria Math" panose="02040503050406030204" pitchFamily="18" charset="0"/>
                              </a:rPr>
                              <m:t>−</m:t>
                            </m:r>
                            <m:sSub>
                              <m:sSubPr>
                                <m:ctrlPr>
                                  <a:rPr lang="en-US" sz="1536" i="1">
                                    <a:latin typeface="Cambria Math" panose="02040503050406030204" pitchFamily="18" charset="0"/>
                                  </a:rPr>
                                </m:ctrlPr>
                              </m:sSubPr>
                              <m:e>
                                <m:r>
                                  <a:rPr lang="en-US" sz="1536" i="1">
                                    <a:latin typeface="Cambria Math" panose="02040503050406030204" pitchFamily="18" charset="0"/>
                                  </a:rPr>
                                  <m:t>𝑀</m:t>
                                </m:r>
                              </m:e>
                              <m:sub>
                                <m:r>
                                  <a:rPr lang="en-US" sz="1536" i="1">
                                    <a:latin typeface="Cambria Math" panose="02040503050406030204" pitchFamily="18" charset="0"/>
                                  </a:rPr>
                                  <m:t>0</m:t>
                                </m:r>
                              </m:sub>
                            </m:sSub>
                          </m:num>
                          <m:den>
                            <m:sSub>
                              <m:sSubPr>
                                <m:ctrlPr>
                                  <a:rPr lang="en-US" sz="1536" i="1">
                                    <a:latin typeface="Cambria Math" panose="02040503050406030204" pitchFamily="18" charset="0"/>
                                  </a:rPr>
                                </m:ctrlPr>
                              </m:sSubPr>
                              <m:e>
                                <m:r>
                                  <a:rPr lang="en-US" sz="1536" i="1">
                                    <a:latin typeface="Cambria Math" panose="02040503050406030204" pitchFamily="18" charset="0"/>
                                  </a:rPr>
                                  <m:t>𝑆</m:t>
                                </m:r>
                              </m:e>
                              <m:sub>
                                <m:r>
                                  <a:rPr lang="en-US" sz="1536" i="1">
                                    <a:latin typeface="Cambria Math" panose="02040503050406030204" pitchFamily="18" charset="0"/>
                                  </a:rPr>
                                  <m:t>𝑛</m:t>
                                </m:r>
                              </m:sub>
                            </m:sSub>
                          </m:den>
                        </m:f>
                      </m:e>
                    </m:d>
                    <m:rad>
                      <m:radPr>
                        <m:degHide m:val="on"/>
                        <m:ctrlPr>
                          <a:rPr lang="en-US" sz="1536" i="1">
                            <a:latin typeface="Cambria Math" panose="02040503050406030204" pitchFamily="18" charset="0"/>
                          </a:rPr>
                        </m:ctrlPr>
                      </m:radPr>
                      <m:deg/>
                      <m:e>
                        <m:r>
                          <a:rPr lang="en-US" sz="1536" i="1">
                            <a:latin typeface="Cambria Math" panose="02040503050406030204" pitchFamily="18" charset="0"/>
                          </a:rPr>
                          <m:t>𝑝</m:t>
                        </m:r>
                        <m:r>
                          <a:rPr lang="en-US" sz="1536" i="1">
                            <a:latin typeface="Cambria Math" panose="02040503050406030204" pitchFamily="18" charset="0"/>
                          </a:rPr>
                          <m:t>∗</m:t>
                        </m:r>
                        <m:r>
                          <a:rPr lang="en-US" sz="1536" i="1">
                            <a:latin typeface="Cambria Math" panose="02040503050406030204" pitchFamily="18" charset="0"/>
                          </a:rPr>
                          <m:t>𝑞</m:t>
                        </m:r>
                      </m:e>
                    </m:rad>
                  </m:oMath>
                </a14:m>
                <a:endParaRPr lang="en-US" sz="1536" dirty="0"/>
              </a:p>
              <a:p>
                <a:pPr algn="just"/>
                <a14:m>
                  <m:oMathPara xmlns:m="http://schemas.openxmlformats.org/officeDocument/2006/math">
                    <m:oMathParaPr>
                      <m:jc m:val="centerGroup"/>
                    </m:oMathParaPr>
                    <m:oMath xmlns:m="http://schemas.openxmlformats.org/officeDocument/2006/math">
                      <m:r>
                        <a:rPr lang="en-US" sz="1382" i="1">
                          <a:latin typeface="Cambria Math" panose="02040503050406030204" pitchFamily="18" charset="0"/>
                        </a:rPr>
                        <m:t> </m:t>
                      </m:r>
                    </m:oMath>
                  </m:oMathPara>
                </a14:m>
                <a:endParaRPr lang="en-US" sz="1382" dirty="0"/>
              </a:p>
              <a:p>
                <a:pPr algn="just"/>
                <a:r>
                  <a:rPr lang="en-US" sz="1382" dirty="0"/>
                  <a:t>where, </a:t>
                </a:r>
              </a:p>
              <a:p>
                <a:pPr algn="just"/>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𝑀</m:t>
                        </m:r>
                      </m:e>
                      <m:sub>
                        <m:r>
                          <a:rPr lang="en-US" sz="1382" i="1">
                            <a:latin typeface="Cambria Math" panose="02040503050406030204" pitchFamily="18" charset="0"/>
                          </a:rPr>
                          <m:t>1</m:t>
                        </m:r>
                      </m:sub>
                    </m:sSub>
                  </m:oMath>
                </a14:m>
                <a:r>
                  <a:rPr lang="en-US" sz="1382" dirty="0"/>
                  <a:t>= mean of values in </a:t>
                </a:r>
                <a14:m>
                  <m:oMath xmlns:m="http://schemas.openxmlformats.org/officeDocument/2006/math">
                    <m:sSub>
                      <m:sSubPr>
                        <m:ctrlPr>
                          <a:rPr lang="en-US" sz="1382" i="1" dirty="0">
                            <a:latin typeface="Cambria Math" panose="02040503050406030204" pitchFamily="18" charset="0"/>
                          </a:rPr>
                        </m:ctrlPr>
                      </m:sSubPr>
                      <m:e>
                        <m:r>
                          <a:rPr lang="en-US" sz="1382" i="1" dirty="0">
                            <a:latin typeface="Cambria Math" panose="02040503050406030204" pitchFamily="18" charset="0"/>
                          </a:rPr>
                          <m:t>𝑥</m:t>
                        </m:r>
                      </m:e>
                      <m:sub>
                        <m:r>
                          <a:rPr lang="en-US" sz="1382" i="1" dirty="0">
                            <a:latin typeface="Cambria Math" panose="02040503050406030204" pitchFamily="18" charset="0"/>
                          </a:rPr>
                          <m:t>𝑖</m:t>
                        </m:r>
                      </m:sub>
                    </m:sSub>
                  </m:oMath>
                </a14:m>
                <a:r>
                  <a:rPr lang="en-US" sz="1382" dirty="0"/>
                  <a:t>, when </a:t>
                </a:r>
                <a14:m>
                  <m:oMath xmlns:m="http://schemas.openxmlformats.org/officeDocument/2006/math">
                    <m:r>
                      <a:rPr lang="en-US" sz="1382" i="1" dirty="0">
                        <a:latin typeface="Cambria Math" panose="02040503050406030204" pitchFamily="18" charset="0"/>
                      </a:rPr>
                      <m:t>𝑦</m:t>
                    </m:r>
                  </m:oMath>
                </a14:m>
                <a:r>
                  <a:rPr lang="en-US" sz="1382" dirty="0"/>
                  <a:t>= 1. </a:t>
                </a:r>
              </a:p>
              <a:p>
                <a:pPr algn="just"/>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𝑀</m:t>
                        </m:r>
                      </m:e>
                      <m:sub>
                        <m:r>
                          <a:rPr lang="en-US" sz="1382" i="1">
                            <a:latin typeface="Cambria Math" panose="02040503050406030204" pitchFamily="18" charset="0"/>
                          </a:rPr>
                          <m:t>0</m:t>
                        </m:r>
                      </m:sub>
                    </m:sSub>
                  </m:oMath>
                </a14:m>
                <a:r>
                  <a:rPr lang="en-US" sz="1382" dirty="0"/>
                  <a:t> = mean of values in </a:t>
                </a:r>
                <a14:m>
                  <m:oMath xmlns:m="http://schemas.openxmlformats.org/officeDocument/2006/math">
                    <m:sSub>
                      <m:sSubPr>
                        <m:ctrlPr>
                          <a:rPr lang="en-US" sz="1382" i="1" dirty="0">
                            <a:latin typeface="Cambria Math" panose="02040503050406030204" pitchFamily="18" charset="0"/>
                          </a:rPr>
                        </m:ctrlPr>
                      </m:sSubPr>
                      <m:e>
                        <m:r>
                          <a:rPr lang="en-US" sz="1382" i="1" dirty="0">
                            <a:latin typeface="Cambria Math" panose="02040503050406030204" pitchFamily="18" charset="0"/>
                          </a:rPr>
                          <m:t>𝑥</m:t>
                        </m:r>
                      </m:e>
                      <m:sub>
                        <m:r>
                          <a:rPr lang="en-US" sz="1382" i="1" dirty="0">
                            <a:latin typeface="Cambria Math" panose="02040503050406030204" pitchFamily="18" charset="0"/>
                          </a:rPr>
                          <m:t>𝑖</m:t>
                        </m:r>
                      </m:sub>
                    </m:sSub>
                  </m:oMath>
                </a14:m>
                <a:r>
                  <a:rPr lang="en-US" sz="1382" dirty="0"/>
                  <a:t> , when</a:t>
                </a:r>
                <a14:m>
                  <m:oMath xmlns:m="http://schemas.openxmlformats.org/officeDocument/2006/math">
                    <m:r>
                      <a:rPr lang="en-US" sz="1382" dirty="0">
                        <a:latin typeface="Cambria Math" panose="02040503050406030204" pitchFamily="18" charset="0"/>
                      </a:rPr>
                      <m:t>  </m:t>
                    </m:r>
                    <m:r>
                      <a:rPr lang="en-US" sz="1382" i="1" dirty="0">
                        <a:latin typeface="Cambria Math" panose="02040503050406030204" pitchFamily="18" charset="0"/>
                      </a:rPr>
                      <m:t>𝑦</m:t>
                    </m:r>
                  </m:oMath>
                </a14:m>
                <a:r>
                  <a:rPr lang="en-US" sz="1382" dirty="0"/>
                  <a:t>= 0.</a:t>
                </a:r>
              </a:p>
              <a:p>
                <a:pPr algn="just"/>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𝑆</m:t>
                        </m:r>
                      </m:e>
                      <m:sub>
                        <m:r>
                          <a:rPr lang="en-US" sz="1382" i="1">
                            <a:latin typeface="Cambria Math" panose="02040503050406030204" pitchFamily="18" charset="0"/>
                          </a:rPr>
                          <m:t>𝑛</m:t>
                        </m:r>
                      </m:sub>
                    </m:sSub>
                  </m:oMath>
                </a14:m>
                <a:r>
                  <a:rPr lang="en-US" sz="1382" dirty="0"/>
                  <a:t> = standard deviation of the attribute values </a:t>
                </a:r>
                <a14:m>
                  <m:oMath xmlns:m="http://schemas.openxmlformats.org/officeDocument/2006/math">
                    <m:sSub>
                      <m:sSubPr>
                        <m:ctrlPr>
                          <a:rPr lang="en-US" sz="1382" i="1" dirty="0">
                            <a:latin typeface="Cambria Math" panose="02040503050406030204" pitchFamily="18" charset="0"/>
                          </a:rPr>
                        </m:ctrlPr>
                      </m:sSubPr>
                      <m:e>
                        <m:r>
                          <a:rPr lang="en-US" sz="1382" i="1" dirty="0">
                            <a:latin typeface="Cambria Math" panose="02040503050406030204" pitchFamily="18" charset="0"/>
                          </a:rPr>
                          <m:t>𝑥</m:t>
                        </m:r>
                      </m:e>
                      <m:sub>
                        <m:r>
                          <a:rPr lang="en-US" sz="1382" b="0" i="1" dirty="0" smtClean="0">
                            <a:latin typeface="Cambria Math" panose="02040503050406030204" pitchFamily="18" charset="0"/>
                          </a:rPr>
                          <m:t>𝑖</m:t>
                        </m:r>
                      </m:sub>
                    </m:sSub>
                  </m:oMath>
                </a14:m>
                <a:r>
                  <a:rPr lang="en-US" sz="1382" dirty="0"/>
                  <a:t> with a sample of size </a:t>
                </a:r>
                <a14:m>
                  <m:oMath xmlns:m="http://schemas.openxmlformats.org/officeDocument/2006/math">
                    <m:r>
                      <a:rPr lang="en-US" sz="1382" i="1" dirty="0">
                        <a:latin typeface="Cambria Math" panose="02040503050406030204" pitchFamily="18" charset="0"/>
                      </a:rPr>
                      <m:t>𝑛</m:t>
                    </m:r>
                  </m:oMath>
                </a14:m>
                <a:r>
                  <a:rPr lang="en-US" sz="1382" dirty="0"/>
                  <a:t>. </a:t>
                </a:r>
              </a:p>
              <a:p>
                <a:pPr algn="just"/>
                <a14:m>
                  <m:oMath xmlns:m="http://schemas.openxmlformats.org/officeDocument/2006/math">
                    <m:r>
                      <a:rPr lang="en-US" sz="1382" i="1" dirty="0">
                        <a:latin typeface="Cambria Math" panose="02040503050406030204" pitchFamily="18" charset="0"/>
                      </a:rPr>
                      <m:t>𝑝</m:t>
                    </m:r>
                  </m:oMath>
                </a14:m>
                <a:r>
                  <a:rPr lang="en-US" sz="1382" dirty="0"/>
                  <a:t> = Proportion of cases for </a:t>
                </a:r>
                <a14:m>
                  <m:oMath xmlns:m="http://schemas.openxmlformats.org/officeDocument/2006/math">
                    <m:r>
                      <a:rPr lang="en-US" sz="1382" i="1" dirty="0">
                        <a:latin typeface="Cambria Math" panose="02040503050406030204" pitchFamily="18" charset="0"/>
                      </a:rPr>
                      <m:t>𝑦</m:t>
                    </m:r>
                    <m:r>
                      <a:rPr lang="en-US" sz="1382" i="1" dirty="0">
                        <a:latin typeface="Cambria Math" panose="02040503050406030204" pitchFamily="18" charset="0"/>
                      </a:rPr>
                      <m:t> </m:t>
                    </m:r>
                  </m:oMath>
                </a14:m>
                <a:r>
                  <a:rPr lang="en-US" sz="1382" dirty="0"/>
                  <a:t>= 0</a:t>
                </a:r>
              </a:p>
              <a:p>
                <a:pPr algn="just"/>
                <a14:m>
                  <m:oMath xmlns:m="http://schemas.openxmlformats.org/officeDocument/2006/math">
                    <m:r>
                      <a:rPr lang="en-US" sz="1382" i="1" dirty="0">
                        <a:latin typeface="Cambria Math" panose="02040503050406030204" pitchFamily="18" charset="0"/>
                      </a:rPr>
                      <m:t>𝑞</m:t>
                    </m:r>
                  </m:oMath>
                </a14:m>
                <a:r>
                  <a:rPr lang="en-US" sz="1382" dirty="0"/>
                  <a:t> = Proportion of cases for </a:t>
                </a:r>
                <a14:m>
                  <m:oMath xmlns:m="http://schemas.openxmlformats.org/officeDocument/2006/math">
                    <m:r>
                      <a:rPr lang="en-US" sz="1382" i="1" dirty="0">
                        <a:latin typeface="Cambria Math" panose="02040503050406030204" pitchFamily="18" charset="0"/>
                      </a:rPr>
                      <m:t>𝑦</m:t>
                    </m:r>
                  </m:oMath>
                </a14:m>
                <a:r>
                  <a:rPr lang="en-US" sz="1382" dirty="0"/>
                  <a:t> = 1 </a:t>
                </a:r>
              </a:p>
            </p:txBody>
          </p:sp>
        </mc:Choice>
        <mc:Fallback xmlns="">
          <p:sp>
            <p:nvSpPr>
              <p:cNvPr id="10" name="Rectangle 9"/>
              <p:cNvSpPr>
                <a:spLocks noRot="1" noChangeAspect="1" noMove="1" noResize="1" noEditPoints="1" noAdjustHandles="1" noChangeArrowheads="1" noChangeShapeType="1" noTextEdit="1"/>
              </p:cNvSpPr>
              <p:nvPr/>
            </p:nvSpPr>
            <p:spPr>
              <a:xfrm>
                <a:off x="915670" y="2821551"/>
                <a:ext cx="6875017" cy="2382704"/>
              </a:xfrm>
              <a:prstGeom prst="rect">
                <a:avLst/>
              </a:prstGeom>
              <a:blipFill>
                <a:blip r:embed="rId2"/>
                <a:stretch>
                  <a:fillRect l="-266" t="-512" b="-1790"/>
                </a:stretch>
              </a:blipFill>
            </p:spPr>
            <p:txBody>
              <a:bodyPr/>
              <a:lstStyle/>
              <a:p>
                <a:r>
                  <a:rPr lang="en-IN">
                    <a:noFill/>
                  </a:rPr>
                  <a:t> </a:t>
                </a:r>
              </a:p>
            </p:txBody>
          </p:sp>
        </mc:Fallback>
      </mc:AlternateContent>
      <p:sp>
        <p:nvSpPr>
          <p:cNvPr id="12" name="Slide Number Placeholder 11"/>
          <p:cNvSpPr>
            <a:spLocks noGrp="1"/>
          </p:cNvSpPr>
          <p:nvPr>
            <p:ph type="sldNum" sz="quarter" idx="12"/>
          </p:nvPr>
        </p:nvSpPr>
        <p:spPr/>
        <p:txBody>
          <a:bodyPr/>
          <a:lstStyle/>
          <a:p>
            <a:fld id="{083C8038-80CC-4B6F-9127-D469CB667C27}" type="slidenum">
              <a:rPr lang="en-US" smtClean="0"/>
              <a:t>66</a:t>
            </a:fld>
            <a:endParaRPr lang="en-US"/>
          </a:p>
        </p:txBody>
      </p:sp>
      <p:sp>
        <p:nvSpPr>
          <p:cNvPr id="13"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8" name="Straight Connector 7"/>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F841957-4B11-4D0E-A0E2-6BAC094A7B23}"/>
              </a:ext>
            </a:extLst>
          </p:cNvPr>
          <p:cNvSpPr/>
          <p:nvPr/>
        </p:nvSpPr>
        <p:spPr>
          <a:xfrm>
            <a:off x="842534" y="531642"/>
            <a:ext cx="5819542"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Point-biserial correlation </a:t>
            </a:r>
            <a:endParaRPr lang="en-IN" sz="4000" dirty="0"/>
          </a:p>
        </p:txBody>
      </p:sp>
    </p:spTree>
    <p:extLst>
      <p:ext uri="{BB962C8B-B14F-4D97-AF65-F5344CB8AC3E}">
        <p14:creationId xmlns:p14="http://schemas.microsoft.com/office/powerpoint/2010/main" val="514932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59405" y="2243205"/>
            <a:ext cx="7669463" cy="1084784"/>
          </a:xfrm>
          <a:prstGeom prst="rect">
            <a:avLst/>
          </a:prstGeom>
        </p:spPr>
        <p:txBody>
          <a:bodyPr wrap="square">
            <a:spAutoFit/>
          </a:bodyPr>
          <a:lstStyle/>
          <a:p>
            <a:pPr algn="just"/>
            <a:r>
              <a:rPr lang="en-US" sz="1382" b="1" dirty="0"/>
              <a:t>Example:</a:t>
            </a:r>
          </a:p>
          <a:p>
            <a:pPr algn="just"/>
            <a:endParaRPr lang="en-US" sz="921" b="1" dirty="0"/>
          </a:p>
          <a:p>
            <a:pPr algn="just"/>
            <a:r>
              <a:rPr lang="en-US" sz="1382" dirty="0"/>
              <a:t>Suppose we want to know whether or not gender is associated with weekly expenditure of the students, where we take a simple random sample of 7 students and survey on them.</a:t>
            </a:r>
          </a:p>
          <a:p>
            <a:pPr algn="just"/>
            <a:r>
              <a:rPr lang="en-US" sz="1382" dirty="0"/>
              <a:t>                                                                         </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nvPr>
            </p:nvGraphicFramePr>
            <p:xfrm>
              <a:off x="959404" y="3224498"/>
              <a:ext cx="2630480" cy="2222856"/>
            </p:xfrm>
            <a:graphic>
              <a:graphicData uri="http://schemas.openxmlformats.org/drawingml/2006/table">
                <a:tbl>
                  <a:tblPr firstRow="1" bandRow="1">
                    <a:tableStyleId>{5C22544A-7EE6-4342-B048-85BDC9FD1C3A}</a:tableStyleId>
                  </a:tblPr>
                  <a:tblGrid>
                    <a:gridCol w="1496862">
                      <a:extLst>
                        <a:ext uri="{9D8B030D-6E8A-4147-A177-3AD203B41FA5}">
                          <a16:colId xmlns:a16="http://schemas.microsoft.com/office/drawing/2014/main" val="606204095"/>
                        </a:ext>
                      </a:extLst>
                    </a:gridCol>
                    <a:gridCol w="1133618">
                      <a:extLst>
                        <a:ext uri="{9D8B030D-6E8A-4147-A177-3AD203B41FA5}">
                          <a16:colId xmlns:a16="http://schemas.microsoft.com/office/drawing/2014/main" val="4190951758"/>
                        </a:ext>
                      </a:extLst>
                    </a:gridCol>
                  </a:tblGrid>
                  <a:tr h="235337">
                    <a:tc>
                      <a:txBody>
                        <a:bodyPr/>
                        <a:lstStyle/>
                        <a:p>
                          <a:pPr algn="ctr"/>
                          <a:r>
                            <a:rPr lang="en-US" sz="1100" dirty="0"/>
                            <a:t>     </a:t>
                          </a:r>
                          <a14:m>
                            <m:oMath xmlns:m="http://schemas.openxmlformats.org/officeDocument/2006/math">
                              <m:r>
                                <a:rPr lang="en-US" sz="1100" b="1" i="1" dirty="0" smtClean="0">
                                  <a:latin typeface="Cambria Math" panose="02040503050406030204" pitchFamily="18" charset="0"/>
                                </a:rPr>
                                <m:t>𝒙</m:t>
                              </m:r>
                              <m:r>
                                <a:rPr lang="en-US" sz="1100" i="1" dirty="0" smtClean="0">
                                  <a:latin typeface="Cambria Math" panose="02040503050406030204" pitchFamily="18" charset="0"/>
                                </a:rPr>
                                <m:t>=</m:t>
                              </m:r>
                              <m:r>
                                <a:rPr lang="en-US" sz="1100" b="1" i="1" dirty="0" smtClean="0">
                                  <a:latin typeface="Cambria Math" panose="02040503050406030204" pitchFamily="18" charset="0"/>
                                </a:rPr>
                                <m:t>𝒆𝒙𝒑𝒂𝒏𝒅𝒊𝒕𝒖𝒓𝒆</m:t>
                              </m:r>
                            </m:oMath>
                          </a14:m>
                          <a:endParaRPr lang="en-US" sz="1100" dirty="0"/>
                        </a:p>
                      </a:txBody>
                      <a:tcPr marL="70211" marR="70211" marT="35106" marB="35106"/>
                    </a:tc>
                    <a:tc>
                      <a:txBody>
                        <a:bodyPr/>
                        <a:lstStyle/>
                        <a:p>
                          <a:pPr algn="ctr"/>
                          <a:r>
                            <a:rPr lang="en-US" sz="1100" dirty="0"/>
                            <a:t>    </a:t>
                          </a:r>
                          <a14:m>
                            <m:oMath xmlns:m="http://schemas.openxmlformats.org/officeDocument/2006/math">
                              <m:r>
                                <a:rPr lang="en-US" sz="1100" i="1" dirty="0" smtClean="0">
                                  <a:latin typeface="Cambria Math" panose="02040503050406030204" pitchFamily="18" charset="0"/>
                                </a:rPr>
                                <m:t>𝑦</m:t>
                              </m:r>
                              <m:r>
                                <a:rPr lang="en-US" sz="1100" i="1" dirty="0" smtClean="0">
                                  <a:latin typeface="Cambria Math" panose="02040503050406030204" pitchFamily="18" charset="0"/>
                                </a:rPr>
                                <m:t>=</m:t>
                              </m:r>
                              <m:r>
                                <a:rPr lang="en-US" sz="1100" b="1" i="1" dirty="0" smtClean="0">
                                  <a:latin typeface="Cambria Math" panose="02040503050406030204" pitchFamily="18" charset="0"/>
                                </a:rPr>
                                <m:t>𝒈𝒆𝒏𝒅𝒆𝒓</m:t>
                              </m:r>
                            </m:oMath>
                          </a14:m>
                          <a:endParaRPr lang="en-US" sz="1100" dirty="0"/>
                        </a:p>
                      </a:txBody>
                      <a:tcPr marL="70211" marR="70211" marT="35106" marB="35106"/>
                    </a:tc>
                    <a:extLst>
                      <a:ext uri="{0D108BD9-81ED-4DB2-BD59-A6C34878D82A}">
                        <a16:rowId xmlns:a16="http://schemas.microsoft.com/office/drawing/2014/main" val="3464545700"/>
                      </a:ext>
                    </a:extLst>
                  </a:tr>
                  <a:tr h="280845">
                    <a:tc>
                      <a:txBody>
                        <a:bodyPr/>
                        <a:lstStyle/>
                        <a:p>
                          <a:pPr algn="ctr"/>
                          <a:r>
                            <a:rPr lang="en-US" sz="1400" b="1" i="0" dirty="0">
                              <a:latin typeface="+mj-lt"/>
                            </a:rPr>
                            <a:t> 12</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3785772318"/>
                      </a:ext>
                    </a:extLst>
                  </a:tr>
                  <a:tr h="280845">
                    <a:tc>
                      <a:txBody>
                        <a:bodyPr/>
                        <a:lstStyle/>
                        <a:p>
                          <a:pPr algn="ctr"/>
                          <a:r>
                            <a:rPr lang="en-US" sz="1400" b="1" i="0" dirty="0">
                              <a:latin typeface="+mj-lt"/>
                            </a:rPr>
                            <a:t>8</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2861426243"/>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oMath>
                            </m:oMathPara>
                          </a14:m>
                          <a:endParaRPr lang="en-US" sz="14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1</m:t>
                                </m:r>
                              </m:oMath>
                            </m:oMathPara>
                          </a14:m>
                          <a:endParaRPr lang="en-US" sz="1400" dirty="0"/>
                        </a:p>
                      </a:txBody>
                      <a:tcPr marL="70211" marR="70211" marT="35106" marB="35106"/>
                    </a:tc>
                    <a:extLst>
                      <a:ext uri="{0D108BD9-81ED-4DB2-BD59-A6C34878D82A}">
                        <a16:rowId xmlns:a16="http://schemas.microsoft.com/office/drawing/2014/main" val="2141356838"/>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22</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2930052572"/>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18</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409239749"/>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16</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848578806"/>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20</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1216088418"/>
                      </a:ext>
                    </a:extLst>
                  </a:tr>
                </a:tbl>
              </a:graphicData>
            </a:graphic>
          </p:graphicFrame>
        </mc:Choice>
        <mc:Fallback xmlns="">
          <p:graphicFrame>
            <p:nvGraphicFramePr>
              <p:cNvPr id="6" name="Table 5"/>
              <p:cNvGraphicFramePr>
                <a:graphicFrameLocks noGrp="1"/>
              </p:cNvGraphicFramePr>
              <p:nvPr>
                <p:extLst/>
              </p:nvPr>
            </p:nvGraphicFramePr>
            <p:xfrm>
              <a:off x="959404" y="3224498"/>
              <a:ext cx="2630480" cy="2222856"/>
            </p:xfrm>
            <a:graphic>
              <a:graphicData uri="http://schemas.openxmlformats.org/drawingml/2006/table">
                <a:tbl>
                  <a:tblPr firstRow="1" bandRow="1">
                    <a:tableStyleId>{5C22544A-7EE6-4342-B048-85BDC9FD1C3A}</a:tableStyleId>
                  </a:tblPr>
                  <a:tblGrid>
                    <a:gridCol w="1496862">
                      <a:extLst>
                        <a:ext uri="{9D8B030D-6E8A-4147-A177-3AD203B41FA5}">
                          <a16:colId xmlns:a16="http://schemas.microsoft.com/office/drawing/2014/main" val="606204095"/>
                        </a:ext>
                      </a:extLst>
                    </a:gridCol>
                    <a:gridCol w="1133618">
                      <a:extLst>
                        <a:ext uri="{9D8B030D-6E8A-4147-A177-3AD203B41FA5}">
                          <a16:colId xmlns:a16="http://schemas.microsoft.com/office/drawing/2014/main" val="4190951758"/>
                        </a:ext>
                      </a:extLst>
                    </a:gridCol>
                  </a:tblGrid>
                  <a:tr h="237852">
                    <a:tc>
                      <a:txBody>
                        <a:bodyPr/>
                        <a:lstStyle/>
                        <a:p>
                          <a:endParaRPr lang="en-US"/>
                        </a:p>
                      </a:txBody>
                      <a:tcPr marL="70211" marR="70211" marT="35106" marB="35106">
                        <a:blipFill>
                          <a:blip r:embed="rId2"/>
                          <a:stretch>
                            <a:fillRect l="-407" t="-2564" r="-77642" b="-843590"/>
                          </a:stretch>
                        </a:blipFill>
                      </a:tcPr>
                    </a:tc>
                    <a:tc>
                      <a:txBody>
                        <a:bodyPr/>
                        <a:lstStyle/>
                        <a:p>
                          <a:endParaRPr lang="en-US"/>
                        </a:p>
                      </a:txBody>
                      <a:tcPr marL="70211" marR="70211" marT="35106" marB="35106">
                        <a:blipFill>
                          <a:blip r:embed="rId2"/>
                          <a:stretch>
                            <a:fillRect l="-132796" t="-2564" r="-2688" b="-843590"/>
                          </a:stretch>
                        </a:blipFill>
                      </a:tcPr>
                    </a:tc>
                    <a:extLst>
                      <a:ext uri="{0D108BD9-81ED-4DB2-BD59-A6C34878D82A}">
                        <a16:rowId xmlns:a16="http://schemas.microsoft.com/office/drawing/2014/main" val="3464545700"/>
                      </a:ext>
                    </a:extLst>
                  </a:tr>
                  <a:tr h="283572">
                    <a:tc>
                      <a:txBody>
                        <a:bodyPr/>
                        <a:lstStyle/>
                        <a:p>
                          <a:pPr algn="ctr"/>
                          <a:r>
                            <a:rPr lang="en-US" sz="1400" b="1" i="0" dirty="0">
                              <a:latin typeface="+mj-lt"/>
                            </a:rPr>
                            <a:t> 12</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3785772318"/>
                      </a:ext>
                    </a:extLst>
                  </a:tr>
                  <a:tr h="283572">
                    <a:tc>
                      <a:txBody>
                        <a:bodyPr/>
                        <a:lstStyle/>
                        <a:p>
                          <a:pPr algn="ctr"/>
                          <a:r>
                            <a:rPr lang="en-US" sz="1400" b="1" i="0" dirty="0">
                              <a:latin typeface="+mj-lt"/>
                            </a:rPr>
                            <a:t>8</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2861426243"/>
                      </a:ext>
                    </a:extLst>
                  </a:tr>
                  <a:tr h="283572">
                    <a:tc>
                      <a:txBody>
                        <a:bodyPr/>
                        <a:lstStyle/>
                        <a:p>
                          <a:endParaRPr lang="en-US"/>
                        </a:p>
                      </a:txBody>
                      <a:tcPr marL="70211" marR="70211" marT="35106" marB="35106">
                        <a:blipFill>
                          <a:blip r:embed="rId2"/>
                          <a:stretch>
                            <a:fillRect l="-407" t="-291304" r="-77642" b="-410870"/>
                          </a:stretch>
                        </a:blipFill>
                      </a:tcPr>
                    </a:tc>
                    <a:tc>
                      <a:txBody>
                        <a:bodyPr/>
                        <a:lstStyle/>
                        <a:p>
                          <a:endParaRPr lang="en-US"/>
                        </a:p>
                      </a:txBody>
                      <a:tcPr marL="70211" marR="70211" marT="35106" marB="35106">
                        <a:blipFill>
                          <a:blip r:embed="rId2"/>
                          <a:stretch>
                            <a:fillRect l="-132796" t="-291304" r="-2688" b="-410870"/>
                          </a:stretch>
                        </a:blipFill>
                      </a:tcPr>
                    </a:tc>
                    <a:extLst>
                      <a:ext uri="{0D108BD9-81ED-4DB2-BD59-A6C34878D82A}">
                        <a16:rowId xmlns:a16="http://schemas.microsoft.com/office/drawing/2014/main" val="2141356838"/>
                      </a:ext>
                    </a:extLst>
                  </a:tr>
                  <a:tr h="283572">
                    <a:tc>
                      <a:txBody>
                        <a:bodyPr/>
                        <a:lstStyle/>
                        <a:p>
                          <a:endParaRPr lang="en-US"/>
                        </a:p>
                      </a:txBody>
                      <a:tcPr marL="70211" marR="70211" marT="35106" marB="35106">
                        <a:blipFill>
                          <a:blip r:embed="rId2"/>
                          <a:stretch>
                            <a:fillRect l="-407" t="-382979" r="-77642" b="-302128"/>
                          </a:stretch>
                        </a:blipFill>
                      </a:tcPr>
                    </a:tc>
                    <a:tc>
                      <a:txBody>
                        <a:bodyPr/>
                        <a:lstStyle/>
                        <a:p>
                          <a:endParaRPr lang="en-US"/>
                        </a:p>
                      </a:txBody>
                      <a:tcPr marL="70211" marR="70211" marT="35106" marB="35106">
                        <a:blipFill>
                          <a:blip r:embed="rId2"/>
                          <a:stretch>
                            <a:fillRect l="-132796" t="-382979" r="-2688" b="-302128"/>
                          </a:stretch>
                        </a:blipFill>
                      </a:tcPr>
                    </a:tc>
                    <a:extLst>
                      <a:ext uri="{0D108BD9-81ED-4DB2-BD59-A6C34878D82A}">
                        <a16:rowId xmlns:a16="http://schemas.microsoft.com/office/drawing/2014/main" val="2930052572"/>
                      </a:ext>
                    </a:extLst>
                  </a:tr>
                  <a:tr h="283572">
                    <a:tc>
                      <a:txBody>
                        <a:bodyPr/>
                        <a:lstStyle/>
                        <a:p>
                          <a:endParaRPr lang="en-US"/>
                        </a:p>
                      </a:txBody>
                      <a:tcPr marL="70211" marR="70211" marT="35106" marB="35106">
                        <a:blipFill>
                          <a:blip r:embed="rId2"/>
                          <a:stretch>
                            <a:fillRect l="-407" t="-482979" r="-77642" b="-202128"/>
                          </a:stretch>
                        </a:blipFill>
                      </a:tcPr>
                    </a:tc>
                    <a:tc>
                      <a:txBody>
                        <a:bodyPr/>
                        <a:lstStyle/>
                        <a:p>
                          <a:endParaRPr lang="en-US"/>
                        </a:p>
                      </a:txBody>
                      <a:tcPr marL="70211" marR="70211" marT="35106" marB="35106">
                        <a:blipFill>
                          <a:blip r:embed="rId2"/>
                          <a:stretch>
                            <a:fillRect l="-132796" t="-482979" r="-2688" b="-202128"/>
                          </a:stretch>
                        </a:blipFill>
                      </a:tcPr>
                    </a:tc>
                    <a:extLst>
                      <a:ext uri="{0D108BD9-81ED-4DB2-BD59-A6C34878D82A}">
                        <a16:rowId xmlns:a16="http://schemas.microsoft.com/office/drawing/2014/main" val="409239749"/>
                      </a:ext>
                    </a:extLst>
                  </a:tr>
                  <a:tr h="283572">
                    <a:tc>
                      <a:txBody>
                        <a:bodyPr/>
                        <a:lstStyle/>
                        <a:p>
                          <a:endParaRPr lang="en-US"/>
                        </a:p>
                      </a:txBody>
                      <a:tcPr marL="70211" marR="70211" marT="35106" marB="35106">
                        <a:blipFill>
                          <a:blip r:embed="rId2"/>
                          <a:stretch>
                            <a:fillRect l="-407" t="-595652" r="-77642" b="-106522"/>
                          </a:stretch>
                        </a:blipFill>
                      </a:tcPr>
                    </a:tc>
                    <a:tc>
                      <a:txBody>
                        <a:bodyPr/>
                        <a:lstStyle/>
                        <a:p>
                          <a:endParaRPr lang="en-US"/>
                        </a:p>
                      </a:txBody>
                      <a:tcPr marL="70211" marR="70211" marT="35106" marB="35106">
                        <a:blipFill>
                          <a:blip r:embed="rId2"/>
                          <a:stretch>
                            <a:fillRect l="-132796" t="-595652" r="-2688" b="-106522"/>
                          </a:stretch>
                        </a:blipFill>
                      </a:tcPr>
                    </a:tc>
                    <a:extLst>
                      <a:ext uri="{0D108BD9-81ED-4DB2-BD59-A6C34878D82A}">
                        <a16:rowId xmlns:a16="http://schemas.microsoft.com/office/drawing/2014/main" val="848578806"/>
                      </a:ext>
                    </a:extLst>
                  </a:tr>
                  <a:tr h="283572">
                    <a:tc>
                      <a:txBody>
                        <a:bodyPr/>
                        <a:lstStyle/>
                        <a:p>
                          <a:endParaRPr lang="en-US"/>
                        </a:p>
                      </a:txBody>
                      <a:tcPr marL="70211" marR="70211" marT="35106" marB="35106">
                        <a:blipFill>
                          <a:blip r:embed="rId2"/>
                          <a:stretch>
                            <a:fillRect l="-407" t="-680851" r="-77642" b="-4255"/>
                          </a:stretch>
                        </a:blipFill>
                      </a:tcPr>
                    </a:tc>
                    <a:tc>
                      <a:txBody>
                        <a:bodyPr/>
                        <a:lstStyle/>
                        <a:p>
                          <a:endParaRPr lang="en-US"/>
                        </a:p>
                      </a:txBody>
                      <a:tcPr marL="70211" marR="70211" marT="35106" marB="35106">
                        <a:blipFill>
                          <a:blip r:embed="rId2"/>
                          <a:stretch>
                            <a:fillRect l="-132796" t="-680851" r="-2688" b="-4255"/>
                          </a:stretch>
                        </a:blipFill>
                      </a:tcPr>
                    </a:tc>
                    <a:extLst>
                      <a:ext uri="{0D108BD9-81ED-4DB2-BD59-A6C34878D82A}">
                        <a16:rowId xmlns:a16="http://schemas.microsoft.com/office/drawing/2014/main" val="1216088418"/>
                      </a:ext>
                    </a:extLst>
                  </a:tr>
                </a:tbl>
              </a:graphicData>
            </a:graphic>
          </p:graphicFrame>
        </mc:Fallback>
      </mc:AlternateContent>
      <mc:AlternateContent xmlns:mc="http://schemas.openxmlformats.org/markup-compatibility/2006" xmlns:a14="http://schemas.microsoft.com/office/drawing/2010/main">
        <mc:Choice Requires="a14">
          <p:sp>
            <p:nvSpPr>
              <p:cNvPr id="3" name="TextBox 2"/>
              <p:cNvSpPr txBox="1"/>
              <p:nvPr/>
            </p:nvSpPr>
            <p:spPr>
              <a:xfrm>
                <a:off x="3927121" y="3224498"/>
                <a:ext cx="3674833" cy="2202013"/>
              </a:xfrm>
              <a:prstGeom prst="rect">
                <a:avLst/>
              </a:prstGeom>
              <a:noFill/>
            </p:spPr>
            <p:txBody>
              <a:bodyPr wrap="square" rtlCol="0">
                <a:spAutoFit/>
              </a:bodyPr>
              <a:lstStyle/>
              <a:p>
                <a:r>
                  <a:rPr lang="en-US" sz="1382" b="1" dirty="0">
                    <a:solidFill>
                      <a:srgbClr val="0070C0"/>
                    </a:solidFill>
                  </a:rPr>
                  <a:t>Step 1:</a:t>
                </a:r>
              </a:p>
              <a:p>
                <a:endParaRPr lang="en-US" sz="1382" dirty="0"/>
              </a:p>
              <a:p>
                <a:r>
                  <a:rPr lang="en-US" sz="1382" dirty="0"/>
                  <a:t>Here, 1= male and  0 = female</a:t>
                </a:r>
              </a:p>
              <a:p>
                <a:endParaRPr lang="en-US" sz="1382" dirty="0"/>
              </a:p>
              <a:p>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𝑀</m:t>
                        </m:r>
                      </m:e>
                      <m:sub>
                        <m:r>
                          <a:rPr lang="en-US" sz="1382" i="1">
                            <a:latin typeface="Cambria Math" panose="02040503050406030204" pitchFamily="18" charset="0"/>
                          </a:rPr>
                          <m:t>1</m:t>
                        </m:r>
                      </m:sub>
                    </m:sSub>
                  </m:oMath>
                </a14:m>
                <a:r>
                  <a:rPr lang="en-US" sz="1382" dirty="0"/>
                  <a:t>=  </a:t>
                </a:r>
                <a14:m>
                  <m:oMath xmlns:m="http://schemas.openxmlformats.org/officeDocument/2006/math">
                    <m:f>
                      <m:fPr>
                        <m:ctrlPr>
                          <a:rPr lang="en-US" sz="1382" i="1" dirty="0">
                            <a:latin typeface="Cambria Math" panose="02040503050406030204" pitchFamily="18" charset="0"/>
                          </a:rPr>
                        </m:ctrlPr>
                      </m:fPr>
                      <m:num>
                        <m:r>
                          <a:rPr lang="en-US" sz="1382" i="1" dirty="0">
                            <a:latin typeface="Cambria Math" panose="02040503050406030204" pitchFamily="18" charset="0"/>
                          </a:rPr>
                          <m:t>(12+8+7)</m:t>
                        </m:r>
                        <m:r>
                          <m:rPr>
                            <m:nor/>
                          </m:rPr>
                          <a:rPr lang="en-US" sz="1382" dirty="0"/>
                          <m:t>  </m:t>
                        </m:r>
                      </m:num>
                      <m:den>
                        <m:r>
                          <a:rPr lang="en-US" sz="1382" i="1" dirty="0">
                            <a:latin typeface="Cambria Math" panose="02040503050406030204" pitchFamily="18" charset="0"/>
                          </a:rPr>
                          <m:t>3</m:t>
                        </m:r>
                      </m:den>
                    </m:f>
                  </m:oMath>
                </a14:m>
                <a:r>
                  <a:rPr lang="en-US" sz="1382" dirty="0"/>
                  <a:t> </a:t>
                </a:r>
                <a14:m>
                  <m:oMath xmlns:m="http://schemas.openxmlformats.org/officeDocument/2006/math">
                    <m:r>
                      <a:rPr lang="en-US" sz="1382" i="1" dirty="0">
                        <a:latin typeface="Cambria Math" panose="02040503050406030204" pitchFamily="18" charset="0"/>
                      </a:rPr>
                      <m:t>=9</m:t>
                    </m:r>
                  </m:oMath>
                </a14:m>
                <a:r>
                  <a:rPr lang="en-US" sz="1382" dirty="0"/>
                  <a:t>    </a:t>
                </a:r>
              </a:p>
              <a:p>
                <a:r>
                  <a:rPr lang="en-US" sz="1382" dirty="0"/>
                  <a:t>  </a:t>
                </a:r>
              </a:p>
              <a:p>
                <a14:m>
                  <m:oMath xmlns:m="http://schemas.openxmlformats.org/officeDocument/2006/math">
                    <m:sSub>
                      <m:sSubPr>
                        <m:ctrlPr>
                          <a:rPr lang="en-US" sz="1382" i="1">
                            <a:latin typeface="Cambria Math" panose="02040503050406030204" pitchFamily="18" charset="0"/>
                          </a:rPr>
                        </m:ctrlPr>
                      </m:sSubPr>
                      <m:e>
                        <m:r>
                          <a:rPr lang="en-US" sz="1382" i="1">
                            <a:latin typeface="Cambria Math" panose="02040503050406030204" pitchFamily="18" charset="0"/>
                          </a:rPr>
                          <m:t>𝑀</m:t>
                        </m:r>
                      </m:e>
                      <m:sub>
                        <m:r>
                          <a:rPr lang="en-US" sz="1382" i="1">
                            <a:latin typeface="Cambria Math" panose="02040503050406030204" pitchFamily="18" charset="0"/>
                          </a:rPr>
                          <m:t>0</m:t>
                        </m:r>
                      </m:sub>
                    </m:sSub>
                  </m:oMath>
                </a14:m>
                <a:r>
                  <a:rPr lang="en-US" sz="1382" dirty="0"/>
                  <a:t>=  </a:t>
                </a:r>
                <a14:m>
                  <m:oMath xmlns:m="http://schemas.openxmlformats.org/officeDocument/2006/math">
                    <m:f>
                      <m:fPr>
                        <m:ctrlPr>
                          <a:rPr lang="en-US" sz="1382" i="1" dirty="0">
                            <a:latin typeface="Cambria Math" panose="02040503050406030204" pitchFamily="18" charset="0"/>
                          </a:rPr>
                        </m:ctrlPr>
                      </m:fPr>
                      <m:num>
                        <m:r>
                          <a:rPr lang="en-US" sz="1382" i="1" dirty="0">
                            <a:latin typeface="Cambria Math" panose="02040503050406030204" pitchFamily="18" charset="0"/>
                          </a:rPr>
                          <m:t>(22+18+16+20)</m:t>
                        </m:r>
                        <m:r>
                          <m:rPr>
                            <m:nor/>
                          </m:rPr>
                          <a:rPr lang="en-US" sz="1382" dirty="0"/>
                          <m:t>  </m:t>
                        </m:r>
                      </m:num>
                      <m:den>
                        <m:r>
                          <a:rPr lang="en-US" sz="1382" i="1" dirty="0">
                            <a:latin typeface="Cambria Math" panose="02040503050406030204" pitchFamily="18" charset="0"/>
                          </a:rPr>
                          <m:t>4</m:t>
                        </m:r>
                      </m:den>
                    </m:f>
                  </m:oMath>
                </a14:m>
                <a:r>
                  <a:rPr lang="en-US" sz="1382" dirty="0"/>
                  <a:t> </a:t>
                </a:r>
                <a14:m>
                  <m:oMath xmlns:m="http://schemas.openxmlformats.org/officeDocument/2006/math">
                    <m:r>
                      <a:rPr lang="en-US" sz="1382" i="1" dirty="0">
                        <a:latin typeface="Cambria Math" panose="02040503050406030204" pitchFamily="18" charset="0"/>
                      </a:rPr>
                      <m:t>=19</m:t>
                    </m:r>
                  </m:oMath>
                </a14:m>
                <a:r>
                  <a:rPr lang="en-US" sz="1382" dirty="0"/>
                  <a:t> </a:t>
                </a:r>
              </a:p>
              <a:p>
                <a:endParaRPr lang="en-US" sz="1382" dirty="0"/>
              </a:p>
              <a:p>
                <a:pPr/>
                <a14:m>
                  <m:oMathPara xmlns:m="http://schemas.openxmlformats.org/officeDocument/2006/math">
                    <m:oMathParaPr>
                      <m:jc m:val="left"/>
                    </m:oMathParaPr>
                    <m:oMath xmlns:m="http://schemas.openxmlformats.org/officeDocument/2006/math">
                      <m:r>
                        <a:rPr lang="en-US" sz="1382" i="1" dirty="0">
                          <a:latin typeface="Cambria Math" panose="02040503050406030204" pitchFamily="18" charset="0"/>
                        </a:rPr>
                        <m:t>𝑛</m:t>
                      </m:r>
                      <m:r>
                        <a:rPr lang="en-US" sz="1382" i="1" dirty="0">
                          <a:latin typeface="Cambria Math" panose="02040503050406030204" pitchFamily="18" charset="0"/>
                        </a:rPr>
                        <m:t>=7</m:t>
                      </m:r>
                    </m:oMath>
                  </m:oMathPara>
                </a14:m>
                <a:endParaRPr lang="en-US" sz="1382" dirty="0"/>
              </a:p>
            </p:txBody>
          </p:sp>
        </mc:Choice>
        <mc:Fallback xmlns="">
          <p:sp>
            <p:nvSpPr>
              <p:cNvPr id="3" name="TextBox 2"/>
              <p:cNvSpPr txBox="1">
                <a:spLocks noRot="1" noChangeAspect="1" noMove="1" noResize="1" noEditPoints="1" noAdjustHandles="1" noChangeArrowheads="1" noChangeShapeType="1" noTextEdit="1"/>
              </p:cNvSpPr>
              <p:nvPr/>
            </p:nvSpPr>
            <p:spPr>
              <a:xfrm>
                <a:off x="3927121" y="3224498"/>
                <a:ext cx="3674833" cy="2202013"/>
              </a:xfrm>
              <a:prstGeom prst="rect">
                <a:avLst/>
              </a:prstGeom>
              <a:blipFill>
                <a:blip r:embed="rId3"/>
                <a:stretch>
                  <a:fillRect l="-498" t="-554"/>
                </a:stretch>
              </a:blipFill>
            </p:spPr>
            <p:txBody>
              <a:bodyPr/>
              <a:lstStyle/>
              <a:p>
                <a:r>
                  <a:rPr lang="en-IN">
                    <a:noFill/>
                  </a:rPr>
                  <a:t> </a:t>
                </a:r>
              </a:p>
            </p:txBody>
          </p:sp>
        </mc:Fallback>
      </mc:AlternateContent>
      <p:sp>
        <p:nvSpPr>
          <p:cNvPr id="4" name="Rectangle 3"/>
          <p:cNvSpPr/>
          <p:nvPr/>
        </p:nvSpPr>
        <p:spPr>
          <a:xfrm>
            <a:off x="3551066" y="4728849"/>
            <a:ext cx="229550" cy="305020"/>
          </a:xfrm>
          <a:prstGeom prst="rect">
            <a:avLst/>
          </a:prstGeom>
        </p:spPr>
        <p:txBody>
          <a:bodyPr wrap="none">
            <a:spAutoFit/>
          </a:bodyPr>
          <a:lstStyle/>
          <a:p>
            <a:r>
              <a:rPr lang="en-US" sz="1382" dirty="0"/>
              <a:t> </a:t>
            </a:r>
          </a:p>
        </p:txBody>
      </p:sp>
      <p:sp>
        <p:nvSpPr>
          <p:cNvPr id="8" name="Slide Number Placeholder 7"/>
          <p:cNvSpPr>
            <a:spLocks noGrp="1"/>
          </p:cNvSpPr>
          <p:nvPr>
            <p:ph type="sldNum" sz="quarter" idx="12"/>
          </p:nvPr>
        </p:nvSpPr>
        <p:spPr/>
        <p:txBody>
          <a:bodyPr/>
          <a:lstStyle/>
          <a:p>
            <a:fld id="{083C8038-80CC-4B6F-9127-D469CB667C27}" type="slidenum">
              <a:rPr lang="en-US" smtClean="0"/>
              <a:t>67</a:t>
            </a:fld>
            <a:endParaRPr lang="en-US"/>
          </a:p>
        </p:txBody>
      </p:sp>
      <p:sp>
        <p:nvSpPr>
          <p:cNvPr id="11"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EB2CC6A-A591-4D3B-B29E-22D841F05AF6}"/>
              </a:ext>
            </a:extLst>
          </p:cNvPr>
          <p:cNvSpPr/>
          <p:nvPr/>
        </p:nvSpPr>
        <p:spPr>
          <a:xfrm>
            <a:off x="842534" y="531642"/>
            <a:ext cx="805733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Point-biserial correlation: Example </a:t>
            </a:r>
            <a:endParaRPr lang="en-IN" sz="4000" dirty="0"/>
          </a:p>
        </p:txBody>
      </p:sp>
    </p:spTree>
    <p:extLst>
      <p:ext uri="{BB962C8B-B14F-4D97-AF65-F5344CB8AC3E}">
        <p14:creationId xmlns:p14="http://schemas.microsoft.com/office/powerpoint/2010/main" val="2161305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25748" y="2269349"/>
                <a:ext cx="5399508" cy="2741651"/>
              </a:xfrm>
            </p:spPr>
            <p:txBody>
              <a:bodyPr>
                <a:normAutofit/>
              </a:bodyPr>
              <a:lstStyle/>
              <a:p>
                <a:r>
                  <a:rPr lang="en-US" sz="1228" b="1" dirty="0">
                    <a:solidFill>
                      <a:srgbClr val="0070C0"/>
                    </a:solidFill>
                  </a:rPr>
                  <a:t>Step 2:</a:t>
                </a:r>
              </a:p>
              <a:p>
                <a14:m>
                  <m:oMath xmlns:m="http://schemas.openxmlformats.org/officeDocument/2006/math">
                    <m:r>
                      <a:rPr lang="en-US" sz="1228" i="1" dirty="0">
                        <a:latin typeface="Cambria Math" panose="02040503050406030204" pitchFamily="18" charset="0"/>
                      </a:rPr>
                      <m:t>𝑝</m:t>
                    </m:r>
                    <m:r>
                      <a:rPr lang="en-US" sz="1228" i="1" dirty="0">
                        <a:latin typeface="Cambria Math" panose="02040503050406030204" pitchFamily="18" charset="0"/>
                      </a:rPr>
                      <m:t> </m:t>
                    </m:r>
                  </m:oMath>
                </a14:m>
                <a:r>
                  <a:rPr lang="en-US" sz="1228" dirty="0"/>
                  <a:t>= </a:t>
                </a:r>
                <a14:m>
                  <m:oMath xmlns:m="http://schemas.openxmlformats.org/officeDocument/2006/math">
                    <m:f>
                      <m:fPr>
                        <m:ctrlPr>
                          <a:rPr lang="en-US" sz="1228" i="1">
                            <a:latin typeface="Cambria Math" panose="02040503050406030204" pitchFamily="18" charset="0"/>
                          </a:rPr>
                        </m:ctrlPr>
                      </m:fPr>
                      <m:num>
                        <m:r>
                          <a:rPr lang="en-US" sz="1228" i="1">
                            <a:latin typeface="Cambria Math" panose="02040503050406030204" pitchFamily="18" charset="0"/>
                          </a:rPr>
                          <m:t>𝑇𝑜𝑡𝑎𝑙</m:t>
                        </m:r>
                        <m:r>
                          <a:rPr lang="en-US" sz="1228" i="1">
                            <a:latin typeface="Cambria Math" panose="02040503050406030204" pitchFamily="18" charset="0"/>
                          </a:rPr>
                          <m:t> </m:t>
                        </m:r>
                        <m:r>
                          <a:rPr lang="en-US" sz="1228" i="1">
                            <a:latin typeface="Cambria Math" panose="02040503050406030204" pitchFamily="18" charset="0"/>
                          </a:rPr>
                          <m:t>𝑛𝑢𝑚𝑏𝑒𝑟</m:t>
                        </m:r>
                        <m:r>
                          <a:rPr lang="en-US" sz="1228" i="1">
                            <a:latin typeface="Cambria Math" panose="02040503050406030204" pitchFamily="18" charset="0"/>
                          </a:rPr>
                          <m:t> </m:t>
                        </m:r>
                        <m:r>
                          <a:rPr lang="en-US" sz="1228" i="1">
                            <a:latin typeface="Cambria Math" panose="02040503050406030204" pitchFamily="18" charset="0"/>
                          </a:rPr>
                          <m:t>𝑜𝑓</m:t>
                        </m:r>
                        <m:r>
                          <a:rPr lang="en-US" sz="1228" i="1">
                            <a:latin typeface="Cambria Math" panose="02040503050406030204" pitchFamily="18" charset="0"/>
                          </a:rPr>
                          <m:t> </m:t>
                        </m:r>
                        <m:r>
                          <a:rPr lang="en-US" sz="1228" i="1">
                            <a:latin typeface="Cambria Math" panose="02040503050406030204" pitchFamily="18" charset="0"/>
                          </a:rPr>
                          <m:t>𝑚𝑎𝑙𝑒</m:t>
                        </m:r>
                      </m:num>
                      <m:den>
                        <m:r>
                          <a:rPr lang="en-US" sz="1228" i="1">
                            <a:latin typeface="Cambria Math" panose="02040503050406030204" pitchFamily="18" charset="0"/>
                          </a:rPr>
                          <m:t>𝑛</m:t>
                        </m:r>
                      </m:den>
                    </m:f>
                  </m:oMath>
                </a14:m>
                <a:r>
                  <a:rPr lang="en-US" sz="1228" dirty="0"/>
                  <a:t> = </a:t>
                </a:r>
                <a14:m>
                  <m:oMath xmlns:m="http://schemas.openxmlformats.org/officeDocument/2006/math">
                    <m:f>
                      <m:fPr>
                        <m:ctrlPr>
                          <a:rPr lang="en-US" sz="1228" i="1" dirty="0">
                            <a:latin typeface="Cambria Math" panose="02040503050406030204" pitchFamily="18" charset="0"/>
                          </a:rPr>
                        </m:ctrlPr>
                      </m:fPr>
                      <m:num>
                        <m:r>
                          <a:rPr lang="en-US" sz="1228" i="1" dirty="0">
                            <a:latin typeface="Cambria Math" panose="02040503050406030204" pitchFamily="18" charset="0"/>
                          </a:rPr>
                          <m:t>3</m:t>
                        </m:r>
                      </m:num>
                      <m:den>
                        <m:r>
                          <a:rPr lang="en-US" sz="1228" i="1" dirty="0">
                            <a:latin typeface="Cambria Math" panose="02040503050406030204" pitchFamily="18" charset="0"/>
                          </a:rPr>
                          <m:t>7</m:t>
                        </m:r>
                      </m:den>
                    </m:f>
                    <m:r>
                      <a:rPr lang="en-US" sz="1228" i="1" dirty="0">
                        <a:latin typeface="Cambria Math" panose="02040503050406030204" pitchFamily="18" charset="0"/>
                      </a:rPr>
                      <m:t>=0.43</m:t>
                    </m:r>
                  </m:oMath>
                </a14:m>
                <a:r>
                  <a:rPr lang="en-US" sz="1228" dirty="0"/>
                  <a:t>   </a:t>
                </a:r>
              </a:p>
              <a:p>
                <a14:m>
                  <m:oMath xmlns:m="http://schemas.openxmlformats.org/officeDocument/2006/math">
                    <m:r>
                      <a:rPr lang="en-US" sz="1228" i="1" dirty="0">
                        <a:latin typeface="Cambria Math" panose="02040503050406030204" pitchFamily="18" charset="0"/>
                      </a:rPr>
                      <m:t>𝑞</m:t>
                    </m:r>
                  </m:oMath>
                </a14:m>
                <a:r>
                  <a:rPr lang="en-US" sz="1228" dirty="0"/>
                  <a:t> = </a:t>
                </a:r>
                <a14:m>
                  <m:oMath xmlns:m="http://schemas.openxmlformats.org/officeDocument/2006/math">
                    <m:f>
                      <m:fPr>
                        <m:ctrlPr>
                          <a:rPr lang="en-US" sz="1228" i="1">
                            <a:latin typeface="Cambria Math" panose="02040503050406030204" pitchFamily="18" charset="0"/>
                          </a:rPr>
                        </m:ctrlPr>
                      </m:fPr>
                      <m:num>
                        <m:r>
                          <a:rPr lang="en-US" sz="1228" i="1">
                            <a:latin typeface="Cambria Math" panose="02040503050406030204" pitchFamily="18" charset="0"/>
                          </a:rPr>
                          <m:t>𝑇𝑜𝑡𝑎𝑙</m:t>
                        </m:r>
                        <m:r>
                          <a:rPr lang="en-US" sz="1228" i="1">
                            <a:latin typeface="Cambria Math" panose="02040503050406030204" pitchFamily="18" charset="0"/>
                          </a:rPr>
                          <m:t> </m:t>
                        </m:r>
                        <m:r>
                          <a:rPr lang="en-US" sz="1228" i="1">
                            <a:latin typeface="Cambria Math" panose="02040503050406030204" pitchFamily="18" charset="0"/>
                          </a:rPr>
                          <m:t>𝑛𝑢𝑚𝑏𝑒𝑟</m:t>
                        </m:r>
                        <m:r>
                          <a:rPr lang="en-US" sz="1228" i="1">
                            <a:latin typeface="Cambria Math" panose="02040503050406030204" pitchFamily="18" charset="0"/>
                          </a:rPr>
                          <m:t> </m:t>
                        </m:r>
                        <m:r>
                          <a:rPr lang="en-US" sz="1228" i="1">
                            <a:latin typeface="Cambria Math" panose="02040503050406030204" pitchFamily="18" charset="0"/>
                          </a:rPr>
                          <m:t>𝑜𝑓</m:t>
                        </m:r>
                        <m:r>
                          <a:rPr lang="en-US" sz="1228" i="1">
                            <a:latin typeface="Cambria Math" panose="02040503050406030204" pitchFamily="18" charset="0"/>
                          </a:rPr>
                          <m:t> </m:t>
                        </m:r>
                        <m:r>
                          <a:rPr lang="en-US" sz="1228" i="1">
                            <a:latin typeface="Cambria Math" panose="02040503050406030204" pitchFamily="18" charset="0"/>
                          </a:rPr>
                          <m:t>𝑓𝑒𝑚𝑎𝑙𝑒</m:t>
                        </m:r>
                      </m:num>
                      <m:den>
                        <m:r>
                          <a:rPr lang="en-US" sz="1228" i="1">
                            <a:latin typeface="Cambria Math" panose="02040503050406030204" pitchFamily="18" charset="0"/>
                          </a:rPr>
                          <m:t>𝑛</m:t>
                        </m:r>
                      </m:den>
                    </m:f>
                  </m:oMath>
                </a14:m>
                <a:r>
                  <a:rPr lang="en-US" sz="1228" dirty="0"/>
                  <a:t> = </a:t>
                </a:r>
                <a14:m>
                  <m:oMath xmlns:m="http://schemas.openxmlformats.org/officeDocument/2006/math">
                    <m:f>
                      <m:fPr>
                        <m:ctrlPr>
                          <a:rPr lang="en-US" sz="1228" i="1" dirty="0">
                            <a:latin typeface="Cambria Math" panose="02040503050406030204" pitchFamily="18" charset="0"/>
                          </a:rPr>
                        </m:ctrlPr>
                      </m:fPr>
                      <m:num>
                        <m:r>
                          <a:rPr lang="en-US" sz="1228" i="1" dirty="0">
                            <a:latin typeface="Cambria Math" panose="02040503050406030204" pitchFamily="18" charset="0"/>
                          </a:rPr>
                          <m:t>4</m:t>
                        </m:r>
                      </m:num>
                      <m:den>
                        <m:r>
                          <a:rPr lang="en-US" sz="1228" i="1" dirty="0">
                            <a:latin typeface="Cambria Math" panose="02040503050406030204" pitchFamily="18" charset="0"/>
                          </a:rPr>
                          <m:t>7</m:t>
                        </m:r>
                      </m:den>
                    </m:f>
                    <m:r>
                      <a:rPr lang="en-US" sz="1228" i="1" dirty="0">
                        <a:latin typeface="Cambria Math" panose="02040503050406030204" pitchFamily="18" charset="0"/>
                      </a:rPr>
                      <m:t>=0.47</m:t>
                    </m:r>
                  </m:oMath>
                </a14:m>
                <a:endParaRPr lang="en-US" sz="1228" dirty="0"/>
              </a:p>
              <a:p>
                <a:endParaRPr lang="en-US" sz="1228" dirty="0">
                  <a:solidFill>
                    <a:srgbClr val="0070C0"/>
                  </a:solidFill>
                </a:endParaRPr>
              </a:p>
              <a:p>
                <a:r>
                  <a:rPr lang="en-US" sz="1228" b="1" dirty="0">
                    <a:solidFill>
                      <a:srgbClr val="0070C0"/>
                    </a:solidFill>
                  </a:rPr>
                  <a:t>Step 3:</a:t>
                </a:r>
              </a:p>
              <a:p>
                <a14:m>
                  <m:oMath xmlns:m="http://schemas.openxmlformats.org/officeDocument/2006/math">
                    <m:sSub>
                      <m:sSubPr>
                        <m:ctrlPr>
                          <a:rPr lang="en-US" sz="1228" i="1">
                            <a:latin typeface="Cambria Math" panose="02040503050406030204" pitchFamily="18" charset="0"/>
                          </a:rPr>
                        </m:ctrlPr>
                      </m:sSubPr>
                      <m:e>
                        <m:r>
                          <a:rPr lang="en-US" sz="1228" i="1">
                            <a:latin typeface="Cambria Math" panose="02040503050406030204" pitchFamily="18" charset="0"/>
                          </a:rPr>
                          <m:t>𝑆</m:t>
                        </m:r>
                      </m:e>
                      <m:sub>
                        <m:r>
                          <a:rPr lang="en-US" sz="1228" i="1">
                            <a:latin typeface="Cambria Math" panose="02040503050406030204" pitchFamily="18" charset="0"/>
                          </a:rPr>
                          <m:t>𝑛</m:t>
                        </m:r>
                      </m:sub>
                    </m:sSub>
                    <m:r>
                      <a:rPr lang="en-US" sz="1228" i="1">
                        <a:latin typeface="Cambria Math" panose="02040503050406030204" pitchFamily="18" charset="0"/>
                      </a:rPr>
                      <m:t>= </m:t>
                    </m:r>
                    <m:rad>
                      <m:radPr>
                        <m:degHide m:val="on"/>
                        <m:ctrlPr>
                          <a:rPr lang="en-US" sz="1228" i="1">
                            <a:latin typeface="Cambria Math" panose="02040503050406030204" pitchFamily="18" charset="0"/>
                          </a:rPr>
                        </m:ctrlPr>
                      </m:radPr>
                      <m:deg/>
                      <m:e>
                        <m:f>
                          <m:fPr>
                            <m:ctrlPr>
                              <a:rPr lang="en-US" sz="1228" i="1">
                                <a:latin typeface="Cambria Math" panose="02040503050406030204" pitchFamily="18" charset="0"/>
                              </a:rPr>
                            </m:ctrlPr>
                          </m:fPr>
                          <m:num>
                            <m:sSup>
                              <m:sSupPr>
                                <m:ctrlPr>
                                  <a:rPr lang="en-US" sz="1228" i="1">
                                    <a:latin typeface="Cambria Math" panose="02040503050406030204" pitchFamily="18" charset="0"/>
                                  </a:rPr>
                                </m:ctrlPr>
                              </m:sSupPr>
                              <m:e>
                                <m:sSub>
                                  <m:sSubPr>
                                    <m:ctrlPr>
                                      <a:rPr lang="en-US" sz="1228" i="1">
                                        <a:latin typeface="Cambria Math" panose="02040503050406030204" pitchFamily="18" charset="0"/>
                                      </a:rPr>
                                    </m:ctrlPr>
                                  </m:sSubPr>
                                  <m:e>
                                    <m:r>
                                      <a:rPr lang="en-US" sz="1228" i="1">
                                        <a:latin typeface="Cambria Math" panose="02040503050406030204" pitchFamily="18" charset="0"/>
                                      </a:rPr>
                                      <m:t>(</m:t>
                                    </m:r>
                                    <m:r>
                                      <a:rPr lang="en-US" sz="1228" i="1">
                                        <a:latin typeface="Cambria Math" panose="02040503050406030204" pitchFamily="18" charset="0"/>
                                      </a:rPr>
                                      <m:t>𝑥</m:t>
                                    </m:r>
                                  </m:e>
                                  <m:sub>
                                    <m:r>
                                      <a:rPr lang="en-US" sz="1228" i="1">
                                        <a:latin typeface="Cambria Math" panose="02040503050406030204" pitchFamily="18" charset="0"/>
                                      </a:rPr>
                                      <m:t>𝑖</m:t>
                                    </m:r>
                                  </m:sub>
                                </m:sSub>
                                <m:r>
                                  <a:rPr lang="en-US" sz="1228" i="1">
                                    <a:latin typeface="Cambria Math" panose="02040503050406030204" pitchFamily="18" charset="0"/>
                                  </a:rPr>
                                  <m:t>−</m:t>
                                </m:r>
                                <m:acc>
                                  <m:accPr>
                                    <m:chr m:val="̅"/>
                                    <m:ctrlPr>
                                      <a:rPr lang="en-US" sz="1228" i="1">
                                        <a:latin typeface="Cambria Math" panose="02040503050406030204" pitchFamily="18" charset="0"/>
                                      </a:rPr>
                                    </m:ctrlPr>
                                  </m:accPr>
                                  <m:e>
                                    <m:r>
                                      <a:rPr lang="en-US" sz="1228" i="1">
                                        <a:latin typeface="Cambria Math" panose="02040503050406030204" pitchFamily="18" charset="0"/>
                                      </a:rPr>
                                      <m:t>𝑥</m:t>
                                    </m:r>
                                  </m:e>
                                </m:acc>
                                <m:r>
                                  <a:rPr lang="en-US" sz="1228" i="1">
                                    <a:latin typeface="Cambria Math" panose="02040503050406030204" pitchFamily="18" charset="0"/>
                                  </a:rPr>
                                  <m:t>)</m:t>
                                </m:r>
                              </m:e>
                              <m:sup>
                                <m:r>
                                  <a:rPr lang="en-US" sz="1228" i="1">
                                    <a:latin typeface="Cambria Math" panose="02040503050406030204" pitchFamily="18" charset="0"/>
                                  </a:rPr>
                                  <m:t>2</m:t>
                                </m:r>
                              </m:sup>
                            </m:sSup>
                          </m:num>
                          <m:den>
                            <m:r>
                              <a:rPr lang="en-US" sz="1228" i="1">
                                <a:latin typeface="Cambria Math" panose="02040503050406030204" pitchFamily="18" charset="0"/>
                              </a:rPr>
                              <m:t>𝑛</m:t>
                            </m:r>
                          </m:den>
                        </m:f>
                      </m:e>
                    </m:rad>
                    <m:r>
                      <a:rPr lang="en-US" sz="1228" i="1">
                        <a:latin typeface="Cambria Math" panose="02040503050406030204" pitchFamily="18" charset="0"/>
                      </a:rPr>
                      <m:t>=5.85</m:t>
                    </m:r>
                  </m:oMath>
                </a14:m>
                <a:r>
                  <a:rPr lang="en-US" sz="1228" dirty="0"/>
                  <a:t>   where, </a:t>
                </a:r>
                <a14:m>
                  <m:oMath xmlns:m="http://schemas.openxmlformats.org/officeDocument/2006/math">
                    <m:acc>
                      <m:accPr>
                        <m:chr m:val="̅"/>
                        <m:ctrlPr>
                          <a:rPr lang="en-US" sz="1228" i="1">
                            <a:latin typeface="Cambria Math" panose="02040503050406030204" pitchFamily="18" charset="0"/>
                          </a:rPr>
                        </m:ctrlPr>
                      </m:accPr>
                      <m:e>
                        <m:r>
                          <a:rPr lang="en-US" sz="1228" i="1">
                            <a:latin typeface="Cambria Math" panose="02040503050406030204" pitchFamily="18" charset="0"/>
                          </a:rPr>
                          <m:t>𝑥</m:t>
                        </m:r>
                      </m:e>
                    </m:acc>
                    <m:r>
                      <a:rPr lang="en-US" sz="1228" i="1">
                        <a:latin typeface="Cambria Math" panose="02040503050406030204" pitchFamily="18" charset="0"/>
                      </a:rPr>
                      <m:t>=</m:t>
                    </m:r>
                    <m:f>
                      <m:fPr>
                        <m:ctrlPr>
                          <a:rPr lang="en-US" sz="1228" i="1">
                            <a:latin typeface="Cambria Math" panose="02040503050406030204" pitchFamily="18" charset="0"/>
                          </a:rPr>
                        </m:ctrlPr>
                      </m:fPr>
                      <m:num>
                        <m:r>
                          <a:rPr lang="en-US" sz="1228" i="1">
                            <a:latin typeface="Cambria Math" panose="02040503050406030204" pitchFamily="18" charset="0"/>
                          </a:rPr>
                          <m:t>12+8+7+22+18+16+20</m:t>
                        </m:r>
                      </m:num>
                      <m:den>
                        <m:r>
                          <a:rPr lang="en-US" sz="1228" i="1">
                            <a:latin typeface="Cambria Math" panose="02040503050406030204" pitchFamily="18" charset="0"/>
                          </a:rPr>
                          <m:t>7</m:t>
                        </m:r>
                      </m:den>
                    </m:f>
                    <m:r>
                      <a:rPr lang="en-US" sz="1228" i="1">
                        <a:latin typeface="Cambria Math" panose="02040503050406030204" pitchFamily="18" charset="0"/>
                      </a:rPr>
                      <m:t>=14.71</m:t>
                    </m:r>
                  </m:oMath>
                </a14:m>
                <a:endParaRPr lang="en-US" sz="1228" dirty="0"/>
              </a:p>
              <a:p>
                <a:r>
                  <a:rPr lang="en-US" sz="1228" dirty="0"/>
                  <a:t>So,</a:t>
                </a:r>
              </a:p>
              <a:p>
                <a14:m>
                  <m:oMath xmlns:m="http://schemas.openxmlformats.org/officeDocument/2006/math">
                    <m:sSub>
                      <m:sSubPr>
                        <m:ctrlPr>
                          <a:rPr lang="en-US" sz="1228" i="1">
                            <a:latin typeface="Cambria Math" panose="02040503050406030204" pitchFamily="18" charset="0"/>
                          </a:rPr>
                        </m:ctrlPr>
                      </m:sSubPr>
                      <m:e>
                        <m:r>
                          <a:rPr lang="en-US" sz="1228" i="1">
                            <a:latin typeface="Cambria Math" panose="02040503050406030204" pitchFamily="18" charset="0"/>
                          </a:rPr>
                          <m:t>𝑟</m:t>
                        </m:r>
                      </m:e>
                      <m:sub>
                        <m:r>
                          <a:rPr lang="en-US" sz="1228" i="1">
                            <a:latin typeface="Cambria Math" panose="02040503050406030204" pitchFamily="18" charset="0"/>
                          </a:rPr>
                          <m:t>𝑝𝑏</m:t>
                        </m:r>
                      </m:sub>
                    </m:sSub>
                    <m:r>
                      <a:rPr lang="en-US" sz="1228" i="1">
                        <a:latin typeface="Cambria Math" panose="02040503050406030204" pitchFamily="18" charset="0"/>
                      </a:rPr>
                      <m:t>=</m:t>
                    </m:r>
                    <m:d>
                      <m:dPr>
                        <m:begChr m:val="|"/>
                        <m:endChr m:val="|"/>
                        <m:ctrlPr>
                          <a:rPr lang="en-US" sz="1228" i="1">
                            <a:latin typeface="Cambria Math" panose="02040503050406030204" pitchFamily="18" charset="0"/>
                          </a:rPr>
                        </m:ctrlPr>
                      </m:dPr>
                      <m:e>
                        <m:f>
                          <m:fPr>
                            <m:ctrlPr>
                              <a:rPr lang="en-US" sz="1228" i="1">
                                <a:latin typeface="Cambria Math" panose="02040503050406030204" pitchFamily="18" charset="0"/>
                              </a:rPr>
                            </m:ctrlPr>
                          </m:fPr>
                          <m:num>
                            <m:sSub>
                              <m:sSubPr>
                                <m:ctrlPr>
                                  <a:rPr lang="en-US" sz="1228" i="1">
                                    <a:latin typeface="Cambria Math" panose="02040503050406030204" pitchFamily="18" charset="0"/>
                                  </a:rPr>
                                </m:ctrlPr>
                              </m:sSubPr>
                              <m:e>
                                <m:r>
                                  <a:rPr lang="en-US" sz="1228" i="1">
                                    <a:latin typeface="Cambria Math" panose="02040503050406030204" pitchFamily="18" charset="0"/>
                                  </a:rPr>
                                  <m:t>𝑀</m:t>
                                </m:r>
                              </m:e>
                              <m:sub>
                                <m:r>
                                  <a:rPr lang="en-US" sz="1228" i="1">
                                    <a:latin typeface="Cambria Math" panose="02040503050406030204" pitchFamily="18" charset="0"/>
                                  </a:rPr>
                                  <m:t>1</m:t>
                                </m:r>
                              </m:sub>
                            </m:sSub>
                            <m:r>
                              <a:rPr lang="en-US" sz="1228" i="1">
                                <a:latin typeface="Cambria Math" panose="02040503050406030204" pitchFamily="18" charset="0"/>
                              </a:rPr>
                              <m:t>−</m:t>
                            </m:r>
                            <m:sSub>
                              <m:sSubPr>
                                <m:ctrlPr>
                                  <a:rPr lang="en-US" sz="1228" i="1">
                                    <a:latin typeface="Cambria Math" panose="02040503050406030204" pitchFamily="18" charset="0"/>
                                  </a:rPr>
                                </m:ctrlPr>
                              </m:sSubPr>
                              <m:e>
                                <m:r>
                                  <a:rPr lang="en-US" sz="1228" i="1">
                                    <a:latin typeface="Cambria Math" panose="02040503050406030204" pitchFamily="18" charset="0"/>
                                  </a:rPr>
                                  <m:t>𝑀</m:t>
                                </m:r>
                              </m:e>
                              <m:sub>
                                <m:r>
                                  <a:rPr lang="en-US" sz="1228" i="1">
                                    <a:latin typeface="Cambria Math" panose="02040503050406030204" pitchFamily="18" charset="0"/>
                                  </a:rPr>
                                  <m:t>0</m:t>
                                </m:r>
                              </m:sub>
                            </m:sSub>
                          </m:num>
                          <m:den>
                            <m:sSub>
                              <m:sSubPr>
                                <m:ctrlPr>
                                  <a:rPr lang="en-US" sz="1228" i="1">
                                    <a:latin typeface="Cambria Math" panose="02040503050406030204" pitchFamily="18" charset="0"/>
                                  </a:rPr>
                                </m:ctrlPr>
                              </m:sSubPr>
                              <m:e>
                                <m:r>
                                  <a:rPr lang="en-US" sz="1228" i="1">
                                    <a:latin typeface="Cambria Math" panose="02040503050406030204" pitchFamily="18" charset="0"/>
                                  </a:rPr>
                                  <m:t>𝑆</m:t>
                                </m:r>
                              </m:e>
                              <m:sub>
                                <m:r>
                                  <a:rPr lang="en-US" sz="1228" i="1">
                                    <a:latin typeface="Cambria Math" panose="02040503050406030204" pitchFamily="18" charset="0"/>
                                  </a:rPr>
                                  <m:t>𝑛</m:t>
                                </m:r>
                              </m:sub>
                            </m:sSub>
                          </m:den>
                        </m:f>
                      </m:e>
                    </m:d>
                    <m:rad>
                      <m:radPr>
                        <m:degHide m:val="on"/>
                        <m:ctrlPr>
                          <a:rPr lang="en-US" sz="1228" i="1">
                            <a:latin typeface="Cambria Math" panose="02040503050406030204" pitchFamily="18" charset="0"/>
                          </a:rPr>
                        </m:ctrlPr>
                      </m:radPr>
                      <m:deg/>
                      <m:e>
                        <m:r>
                          <a:rPr lang="en-US" sz="1228" i="1">
                            <a:latin typeface="Cambria Math" panose="02040503050406030204" pitchFamily="18" charset="0"/>
                          </a:rPr>
                          <m:t>𝑝</m:t>
                        </m:r>
                        <m:r>
                          <a:rPr lang="en-US" sz="1228" i="1">
                            <a:latin typeface="Cambria Math" panose="02040503050406030204" pitchFamily="18" charset="0"/>
                          </a:rPr>
                          <m:t>∗</m:t>
                        </m:r>
                        <m:r>
                          <a:rPr lang="en-US" sz="1228" i="1">
                            <a:latin typeface="Cambria Math" panose="02040503050406030204" pitchFamily="18" charset="0"/>
                          </a:rPr>
                          <m:t>𝑞</m:t>
                        </m:r>
                      </m:e>
                    </m:rad>
                    <m:r>
                      <a:rPr lang="en-US" sz="1228" i="1">
                        <a:latin typeface="Cambria Math" panose="02040503050406030204" pitchFamily="18" charset="0"/>
                      </a:rPr>
                      <m:t>=</m:t>
                    </m:r>
                    <m:d>
                      <m:dPr>
                        <m:begChr m:val="|"/>
                        <m:endChr m:val="|"/>
                        <m:ctrlPr>
                          <a:rPr lang="en-US" sz="1228" i="1">
                            <a:latin typeface="Cambria Math" panose="02040503050406030204" pitchFamily="18" charset="0"/>
                          </a:rPr>
                        </m:ctrlPr>
                      </m:dPr>
                      <m:e>
                        <m:f>
                          <m:fPr>
                            <m:ctrlPr>
                              <a:rPr lang="en-US" sz="1228" i="1">
                                <a:latin typeface="Cambria Math" panose="02040503050406030204" pitchFamily="18" charset="0"/>
                              </a:rPr>
                            </m:ctrlPr>
                          </m:fPr>
                          <m:num>
                            <m:r>
                              <a:rPr lang="en-US" sz="1228" i="1">
                                <a:latin typeface="Cambria Math" panose="02040503050406030204" pitchFamily="18" charset="0"/>
                              </a:rPr>
                              <m:t>9−19</m:t>
                            </m:r>
                          </m:num>
                          <m:den>
                            <m:r>
                              <a:rPr lang="en-US" sz="1228" i="1">
                                <a:latin typeface="Cambria Math" panose="02040503050406030204" pitchFamily="18" charset="0"/>
                              </a:rPr>
                              <m:t>14.71</m:t>
                            </m:r>
                          </m:den>
                        </m:f>
                      </m:e>
                    </m:d>
                    <m:rad>
                      <m:radPr>
                        <m:degHide m:val="on"/>
                        <m:ctrlPr>
                          <a:rPr lang="en-US" sz="1228" i="1">
                            <a:latin typeface="Cambria Math" panose="02040503050406030204" pitchFamily="18" charset="0"/>
                          </a:rPr>
                        </m:ctrlPr>
                      </m:radPr>
                      <m:deg/>
                      <m:e>
                        <m:r>
                          <a:rPr lang="en-US" sz="1228" i="1">
                            <a:latin typeface="Cambria Math" panose="02040503050406030204" pitchFamily="18" charset="0"/>
                          </a:rPr>
                          <m:t>0.43∗0.47</m:t>
                        </m:r>
                      </m:e>
                    </m:rad>
                  </m:oMath>
                </a14:m>
                <a:r>
                  <a:rPr lang="en-US" sz="1228" dirty="0"/>
                  <a:t> </a:t>
                </a:r>
                <a14:m>
                  <m:oMath xmlns:m="http://schemas.openxmlformats.org/officeDocument/2006/math">
                    <m:r>
                      <a:rPr lang="en-US" sz="1228" i="1" dirty="0">
                        <a:latin typeface="Cambria Math" panose="02040503050406030204" pitchFamily="18" charset="0"/>
                      </a:rPr>
                      <m:t>=0.85</m:t>
                    </m:r>
                  </m:oMath>
                </a14:m>
                <a:endParaRPr lang="en-US" sz="1228" dirty="0"/>
              </a:p>
              <a:p>
                <a:endParaRPr lang="en-US" dirty="0"/>
              </a:p>
              <a:p>
                <a:endParaRPr lang="en-US" b="1"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25748" y="2269349"/>
                <a:ext cx="5399508" cy="2741651"/>
              </a:xfr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019221" y="2269348"/>
              <a:ext cx="2257864" cy="2489184"/>
            </p:xfrm>
            <a:graphic>
              <a:graphicData uri="http://schemas.openxmlformats.org/drawingml/2006/table">
                <a:tbl>
                  <a:tblPr firstRow="1" bandRow="1">
                    <a:tableStyleId>{5C22544A-7EE6-4342-B048-85BDC9FD1C3A}</a:tableStyleId>
                  </a:tblPr>
                  <a:tblGrid>
                    <a:gridCol w="1128932">
                      <a:extLst>
                        <a:ext uri="{9D8B030D-6E8A-4147-A177-3AD203B41FA5}">
                          <a16:colId xmlns:a16="http://schemas.microsoft.com/office/drawing/2014/main" val="606204095"/>
                        </a:ext>
                      </a:extLst>
                    </a:gridCol>
                    <a:gridCol w="1128932">
                      <a:extLst>
                        <a:ext uri="{9D8B030D-6E8A-4147-A177-3AD203B41FA5}">
                          <a16:colId xmlns:a16="http://schemas.microsoft.com/office/drawing/2014/main" val="4190951758"/>
                        </a:ext>
                      </a:extLst>
                    </a:gridCol>
                  </a:tblGrid>
                  <a:tr h="491478">
                    <a:tc>
                      <a:txBody>
                        <a:bodyPr/>
                        <a:lstStyle/>
                        <a:p>
                          <a:pPr algn="ctr"/>
                          <a:r>
                            <a:rPr lang="en-US" sz="1400" dirty="0"/>
                            <a:t>     </a:t>
                          </a:r>
                          <a14:m>
                            <m:oMath xmlns:m="http://schemas.openxmlformats.org/officeDocument/2006/math">
                              <m:r>
                                <a:rPr lang="en-US" sz="1400" b="1" i="1" dirty="0" smtClean="0">
                                  <a:latin typeface="Cambria Math" panose="02040503050406030204" pitchFamily="18" charset="0"/>
                                </a:rPr>
                                <m:t>𝒙</m:t>
                              </m:r>
                              <m:r>
                                <a:rPr lang="en-US" sz="1400" i="1" dirty="0" smtClean="0">
                                  <a:latin typeface="Cambria Math" panose="02040503050406030204" pitchFamily="18" charset="0"/>
                                </a:rPr>
                                <m:t>=</m:t>
                              </m:r>
                              <m:r>
                                <a:rPr lang="en-US" sz="1400" b="1" i="1" dirty="0" smtClean="0">
                                  <a:latin typeface="Cambria Math" panose="02040503050406030204" pitchFamily="18" charset="0"/>
                                </a:rPr>
                                <m:t>𝒆𝒙𝒑𝒂𝒏𝒅𝒊𝒕𝒖𝒓𝒆</m:t>
                              </m:r>
                            </m:oMath>
                          </a14:m>
                          <a:endParaRPr lang="en-US" sz="1400" dirty="0"/>
                        </a:p>
                      </a:txBody>
                      <a:tcPr marL="70211" marR="70211" marT="35106" marB="35106"/>
                    </a:tc>
                    <a:tc>
                      <a:txBody>
                        <a:bodyPr/>
                        <a:lstStyle/>
                        <a:p>
                          <a:pPr algn="ctr"/>
                          <a:r>
                            <a:rPr lang="en-US" sz="1400" dirty="0"/>
                            <a:t>    </a:t>
                          </a:r>
                          <a14:m>
                            <m:oMath xmlns:m="http://schemas.openxmlformats.org/officeDocument/2006/math">
                              <m:r>
                                <a:rPr lang="en-US" sz="1400" i="1" dirty="0" smtClean="0">
                                  <a:latin typeface="Cambria Math" panose="02040503050406030204" pitchFamily="18" charset="0"/>
                                </a:rPr>
                                <m:t>𝑦</m:t>
                              </m:r>
                              <m:r>
                                <a:rPr lang="en-US" sz="1400" i="1" dirty="0" smtClean="0">
                                  <a:latin typeface="Cambria Math" panose="02040503050406030204" pitchFamily="18" charset="0"/>
                                </a:rPr>
                                <m:t>=</m:t>
                              </m:r>
                              <m:r>
                                <a:rPr lang="en-US" sz="1400" b="1" i="1" dirty="0" smtClean="0">
                                  <a:latin typeface="Cambria Math" panose="02040503050406030204" pitchFamily="18" charset="0"/>
                                </a:rPr>
                                <m:t>𝒈𝒆𝒏𝒅𝒆𝒓</m:t>
                              </m:r>
                            </m:oMath>
                          </a14:m>
                          <a:endParaRPr lang="en-US" sz="1400" dirty="0"/>
                        </a:p>
                      </a:txBody>
                      <a:tcPr marL="70211" marR="70211" marT="35106" marB="35106"/>
                    </a:tc>
                    <a:extLst>
                      <a:ext uri="{0D108BD9-81ED-4DB2-BD59-A6C34878D82A}">
                        <a16:rowId xmlns:a16="http://schemas.microsoft.com/office/drawing/2014/main" val="3464545700"/>
                      </a:ext>
                    </a:extLst>
                  </a:tr>
                  <a:tr h="280845">
                    <a:tc>
                      <a:txBody>
                        <a:bodyPr/>
                        <a:lstStyle/>
                        <a:p>
                          <a:pPr algn="ctr"/>
                          <a:r>
                            <a:rPr lang="en-US" sz="1400" b="1" i="0" dirty="0">
                              <a:latin typeface="+mj-lt"/>
                            </a:rPr>
                            <a:t> 12</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3785772318"/>
                      </a:ext>
                    </a:extLst>
                  </a:tr>
                  <a:tr h="280845">
                    <a:tc>
                      <a:txBody>
                        <a:bodyPr/>
                        <a:lstStyle/>
                        <a:p>
                          <a:pPr algn="ctr"/>
                          <a:r>
                            <a:rPr lang="en-US" sz="1400" b="1" i="0" dirty="0">
                              <a:latin typeface="+mj-lt"/>
                            </a:rPr>
                            <a:t>8</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2861426243"/>
                      </a:ext>
                    </a:extLst>
                  </a:tr>
                  <a:tr h="290820">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7</m:t>
                                </m:r>
                              </m:oMath>
                            </m:oMathPara>
                          </a14:m>
                          <a:endParaRPr lang="en-US" sz="1400" dirty="0"/>
                        </a:p>
                      </a:txBody>
                      <a:tcPr marL="70211" marR="70211" marT="35106" marB="3510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 1</m:t>
                                </m:r>
                              </m:oMath>
                            </m:oMathPara>
                          </a14:m>
                          <a:endParaRPr lang="en-US" sz="1400" dirty="0"/>
                        </a:p>
                      </a:txBody>
                      <a:tcPr marL="70211" marR="70211" marT="35106" marB="35106"/>
                    </a:tc>
                    <a:extLst>
                      <a:ext uri="{0D108BD9-81ED-4DB2-BD59-A6C34878D82A}">
                        <a16:rowId xmlns:a16="http://schemas.microsoft.com/office/drawing/2014/main" val="2141356838"/>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22</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2930052572"/>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18</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409239749"/>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16</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848578806"/>
                      </a:ext>
                    </a:extLst>
                  </a:tr>
                  <a:tr h="280845">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20</m:t>
                                </m:r>
                              </m:oMath>
                            </m:oMathPara>
                          </a14:m>
                          <a:endParaRPr lang="en-US" sz="1400" dirty="0"/>
                        </a:p>
                      </a:txBody>
                      <a:tcPr marL="70211" marR="70211" marT="35106" marB="35106"/>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0</m:t>
                                </m:r>
                              </m:oMath>
                            </m:oMathPara>
                          </a14:m>
                          <a:endParaRPr lang="en-US" sz="1400" dirty="0"/>
                        </a:p>
                      </a:txBody>
                      <a:tcPr marL="70211" marR="70211" marT="35106" marB="35106"/>
                    </a:tc>
                    <a:extLst>
                      <a:ext uri="{0D108BD9-81ED-4DB2-BD59-A6C34878D82A}">
                        <a16:rowId xmlns:a16="http://schemas.microsoft.com/office/drawing/2014/main" val="1216088418"/>
                      </a:ext>
                    </a:extLst>
                  </a:tr>
                </a:tbl>
              </a:graphicData>
            </a:graphic>
          </p:graphicFrame>
        </mc:Choice>
        <mc:Fallback xmlns="">
          <p:graphicFrame>
            <p:nvGraphicFramePr>
              <p:cNvPr id="4" name="Table 3"/>
              <p:cNvGraphicFramePr>
                <a:graphicFrameLocks noGrp="1"/>
              </p:cNvGraphicFramePr>
              <p:nvPr>
                <p:extLst/>
              </p:nvPr>
            </p:nvGraphicFramePr>
            <p:xfrm>
              <a:off x="1019221" y="2269348"/>
              <a:ext cx="2257864" cy="2489184"/>
            </p:xfrm>
            <a:graphic>
              <a:graphicData uri="http://schemas.openxmlformats.org/drawingml/2006/table">
                <a:tbl>
                  <a:tblPr firstRow="1" bandRow="1">
                    <a:tableStyleId>{5C22544A-7EE6-4342-B048-85BDC9FD1C3A}</a:tableStyleId>
                  </a:tblPr>
                  <a:tblGrid>
                    <a:gridCol w="1128932">
                      <a:extLst>
                        <a:ext uri="{9D8B030D-6E8A-4147-A177-3AD203B41FA5}">
                          <a16:colId xmlns:a16="http://schemas.microsoft.com/office/drawing/2014/main" val="606204095"/>
                        </a:ext>
                      </a:extLst>
                    </a:gridCol>
                    <a:gridCol w="1128932">
                      <a:extLst>
                        <a:ext uri="{9D8B030D-6E8A-4147-A177-3AD203B41FA5}">
                          <a16:colId xmlns:a16="http://schemas.microsoft.com/office/drawing/2014/main" val="4190951758"/>
                        </a:ext>
                      </a:extLst>
                    </a:gridCol>
                  </a:tblGrid>
                  <a:tr h="496932">
                    <a:tc>
                      <a:txBody>
                        <a:bodyPr/>
                        <a:lstStyle/>
                        <a:p>
                          <a:endParaRPr lang="en-US"/>
                        </a:p>
                      </a:txBody>
                      <a:tcPr marL="70211" marR="70211" marT="35106" marB="35106">
                        <a:blipFill>
                          <a:blip r:embed="rId3"/>
                          <a:stretch>
                            <a:fillRect l="-538" t="-1220" r="-101613" b="-401220"/>
                          </a:stretch>
                        </a:blipFill>
                      </a:tcPr>
                    </a:tc>
                    <a:tc>
                      <a:txBody>
                        <a:bodyPr/>
                        <a:lstStyle/>
                        <a:p>
                          <a:endParaRPr lang="en-US"/>
                        </a:p>
                      </a:txBody>
                      <a:tcPr marL="70211" marR="70211" marT="35106" marB="35106">
                        <a:blipFill>
                          <a:blip r:embed="rId3"/>
                          <a:stretch>
                            <a:fillRect l="-101081" t="-1220" r="-2162" b="-401220"/>
                          </a:stretch>
                        </a:blipFill>
                      </a:tcPr>
                    </a:tc>
                    <a:extLst>
                      <a:ext uri="{0D108BD9-81ED-4DB2-BD59-A6C34878D82A}">
                        <a16:rowId xmlns:a16="http://schemas.microsoft.com/office/drawing/2014/main" val="3464545700"/>
                      </a:ext>
                    </a:extLst>
                  </a:tr>
                  <a:tr h="283572">
                    <a:tc>
                      <a:txBody>
                        <a:bodyPr/>
                        <a:lstStyle/>
                        <a:p>
                          <a:pPr algn="ctr"/>
                          <a:r>
                            <a:rPr lang="en-US" sz="1400" b="1" i="0" dirty="0">
                              <a:latin typeface="+mj-lt"/>
                            </a:rPr>
                            <a:t> 12</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3785772318"/>
                      </a:ext>
                    </a:extLst>
                  </a:tr>
                  <a:tr h="283572">
                    <a:tc>
                      <a:txBody>
                        <a:bodyPr/>
                        <a:lstStyle/>
                        <a:p>
                          <a:pPr algn="ctr"/>
                          <a:r>
                            <a:rPr lang="en-US" sz="1400" b="1" i="0" dirty="0">
                              <a:latin typeface="+mj-lt"/>
                            </a:rPr>
                            <a:t>8</a:t>
                          </a:r>
                          <a:endParaRPr lang="en-US" sz="1400" b="1" dirty="0"/>
                        </a:p>
                      </a:txBody>
                      <a:tcPr marL="70211" marR="70211" marT="35106" marB="35106"/>
                    </a:tc>
                    <a:tc>
                      <a:txBody>
                        <a:bodyPr/>
                        <a:lstStyle/>
                        <a:p>
                          <a:pPr algn="ctr"/>
                          <a:r>
                            <a:rPr lang="en-US" sz="1400" b="1" i="0" dirty="0">
                              <a:latin typeface="+mj-lt"/>
                            </a:rPr>
                            <a:t>1</a:t>
                          </a:r>
                          <a:endParaRPr lang="en-US" sz="1400" b="1" dirty="0"/>
                        </a:p>
                      </a:txBody>
                      <a:tcPr marL="70211" marR="70211" marT="35106" marB="35106"/>
                    </a:tc>
                    <a:extLst>
                      <a:ext uri="{0D108BD9-81ED-4DB2-BD59-A6C34878D82A}">
                        <a16:rowId xmlns:a16="http://schemas.microsoft.com/office/drawing/2014/main" val="2861426243"/>
                      </a:ext>
                    </a:extLst>
                  </a:tr>
                  <a:tr h="290820">
                    <a:tc>
                      <a:txBody>
                        <a:bodyPr/>
                        <a:lstStyle/>
                        <a:p>
                          <a:endParaRPr lang="en-US"/>
                        </a:p>
                      </a:txBody>
                      <a:tcPr marL="70211" marR="70211" marT="35106" marB="35106">
                        <a:blipFill>
                          <a:blip r:embed="rId3"/>
                          <a:stretch>
                            <a:fillRect l="-538" t="-366667" r="-101613" b="-391667"/>
                          </a:stretch>
                        </a:blipFill>
                      </a:tcPr>
                    </a:tc>
                    <a:tc>
                      <a:txBody>
                        <a:bodyPr/>
                        <a:lstStyle/>
                        <a:p>
                          <a:endParaRPr lang="en-US"/>
                        </a:p>
                      </a:txBody>
                      <a:tcPr marL="70211" marR="70211" marT="35106" marB="35106">
                        <a:blipFill>
                          <a:blip r:embed="rId3"/>
                          <a:stretch>
                            <a:fillRect l="-101081" t="-366667" r="-2162" b="-391667"/>
                          </a:stretch>
                        </a:blipFill>
                      </a:tcPr>
                    </a:tc>
                    <a:extLst>
                      <a:ext uri="{0D108BD9-81ED-4DB2-BD59-A6C34878D82A}">
                        <a16:rowId xmlns:a16="http://schemas.microsoft.com/office/drawing/2014/main" val="2141356838"/>
                      </a:ext>
                    </a:extLst>
                  </a:tr>
                  <a:tr h="283572">
                    <a:tc>
                      <a:txBody>
                        <a:bodyPr/>
                        <a:lstStyle/>
                        <a:p>
                          <a:endParaRPr lang="en-US"/>
                        </a:p>
                      </a:txBody>
                      <a:tcPr marL="70211" marR="70211" marT="35106" marB="35106">
                        <a:blipFill>
                          <a:blip r:embed="rId3"/>
                          <a:stretch>
                            <a:fillRect l="-538" t="-486957" r="-101613" b="-308696"/>
                          </a:stretch>
                        </a:blipFill>
                      </a:tcPr>
                    </a:tc>
                    <a:tc>
                      <a:txBody>
                        <a:bodyPr/>
                        <a:lstStyle/>
                        <a:p>
                          <a:endParaRPr lang="en-US"/>
                        </a:p>
                      </a:txBody>
                      <a:tcPr marL="70211" marR="70211" marT="35106" marB="35106">
                        <a:blipFill>
                          <a:blip r:embed="rId3"/>
                          <a:stretch>
                            <a:fillRect l="-101081" t="-486957" r="-2162" b="-308696"/>
                          </a:stretch>
                        </a:blipFill>
                      </a:tcPr>
                    </a:tc>
                    <a:extLst>
                      <a:ext uri="{0D108BD9-81ED-4DB2-BD59-A6C34878D82A}">
                        <a16:rowId xmlns:a16="http://schemas.microsoft.com/office/drawing/2014/main" val="2930052572"/>
                      </a:ext>
                    </a:extLst>
                  </a:tr>
                  <a:tr h="283572">
                    <a:tc>
                      <a:txBody>
                        <a:bodyPr/>
                        <a:lstStyle/>
                        <a:p>
                          <a:endParaRPr lang="en-US"/>
                        </a:p>
                      </a:txBody>
                      <a:tcPr marL="70211" marR="70211" marT="35106" marB="35106">
                        <a:blipFill>
                          <a:blip r:embed="rId3"/>
                          <a:stretch>
                            <a:fillRect l="-538" t="-574468" r="-101613" b="-202128"/>
                          </a:stretch>
                        </a:blipFill>
                      </a:tcPr>
                    </a:tc>
                    <a:tc>
                      <a:txBody>
                        <a:bodyPr/>
                        <a:lstStyle/>
                        <a:p>
                          <a:endParaRPr lang="en-US"/>
                        </a:p>
                      </a:txBody>
                      <a:tcPr marL="70211" marR="70211" marT="35106" marB="35106">
                        <a:blipFill>
                          <a:blip r:embed="rId3"/>
                          <a:stretch>
                            <a:fillRect l="-101081" t="-574468" r="-2162" b="-202128"/>
                          </a:stretch>
                        </a:blipFill>
                      </a:tcPr>
                    </a:tc>
                    <a:extLst>
                      <a:ext uri="{0D108BD9-81ED-4DB2-BD59-A6C34878D82A}">
                        <a16:rowId xmlns:a16="http://schemas.microsoft.com/office/drawing/2014/main" val="409239749"/>
                      </a:ext>
                    </a:extLst>
                  </a:tr>
                  <a:tr h="283572">
                    <a:tc>
                      <a:txBody>
                        <a:bodyPr/>
                        <a:lstStyle/>
                        <a:p>
                          <a:endParaRPr lang="en-US"/>
                        </a:p>
                      </a:txBody>
                      <a:tcPr marL="70211" marR="70211" marT="35106" marB="35106">
                        <a:blipFill>
                          <a:blip r:embed="rId3"/>
                          <a:stretch>
                            <a:fillRect l="-538" t="-689130" r="-101613" b="-106522"/>
                          </a:stretch>
                        </a:blipFill>
                      </a:tcPr>
                    </a:tc>
                    <a:tc>
                      <a:txBody>
                        <a:bodyPr/>
                        <a:lstStyle/>
                        <a:p>
                          <a:endParaRPr lang="en-US"/>
                        </a:p>
                      </a:txBody>
                      <a:tcPr marL="70211" marR="70211" marT="35106" marB="35106">
                        <a:blipFill>
                          <a:blip r:embed="rId3"/>
                          <a:stretch>
                            <a:fillRect l="-101081" t="-689130" r="-2162" b="-106522"/>
                          </a:stretch>
                        </a:blipFill>
                      </a:tcPr>
                    </a:tc>
                    <a:extLst>
                      <a:ext uri="{0D108BD9-81ED-4DB2-BD59-A6C34878D82A}">
                        <a16:rowId xmlns:a16="http://schemas.microsoft.com/office/drawing/2014/main" val="848578806"/>
                      </a:ext>
                    </a:extLst>
                  </a:tr>
                  <a:tr h="283572">
                    <a:tc>
                      <a:txBody>
                        <a:bodyPr/>
                        <a:lstStyle/>
                        <a:p>
                          <a:endParaRPr lang="en-US"/>
                        </a:p>
                      </a:txBody>
                      <a:tcPr marL="70211" marR="70211" marT="35106" marB="35106">
                        <a:blipFill>
                          <a:blip r:embed="rId3"/>
                          <a:stretch>
                            <a:fillRect l="-538" t="-772340" r="-101613" b="-4255"/>
                          </a:stretch>
                        </a:blipFill>
                      </a:tcPr>
                    </a:tc>
                    <a:tc>
                      <a:txBody>
                        <a:bodyPr/>
                        <a:lstStyle/>
                        <a:p>
                          <a:endParaRPr lang="en-US"/>
                        </a:p>
                      </a:txBody>
                      <a:tcPr marL="70211" marR="70211" marT="35106" marB="35106">
                        <a:blipFill>
                          <a:blip r:embed="rId3"/>
                          <a:stretch>
                            <a:fillRect l="-101081" t="-772340" r="-2162" b="-4255"/>
                          </a:stretch>
                        </a:blipFill>
                      </a:tcPr>
                    </a:tc>
                    <a:extLst>
                      <a:ext uri="{0D108BD9-81ED-4DB2-BD59-A6C34878D82A}">
                        <a16:rowId xmlns:a16="http://schemas.microsoft.com/office/drawing/2014/main" val="1216088418"/>
                      </a:ext>
                    </a:extLst>
                  </a:tr>
                </a:tbl>
              </a:graphicData>
            </a:graphic>
          </p:graphicFrame>
        </mc:Fallback>
      </mc:AlternateContent>
      <p:sp>
        <p:nvSpPr>
          <p:cNvPr id="5" name="TextBox 4"/>
          <p:cNvSpPr txBox="1"/>
          <p:nvPr/>
        </p:nvSpPr>
        <p:spPr>
          <a:xfrm>
            <a:off x="959405" y="4975464"/>
            <a:ext cx="7820747" cy="517706"/>
          </a:xfrm>
          <a:prstGeom prst="rect">
            <a:avLst/>
          </a:prstGeom>
          <a:noFill/>
        </p:spPr>
        <p:txBody>
          <a:bodyPr wrap="square" rtlCol="0">
            <a:spAutoFit/>
          </a:bodyPr>
          <a:lstStyle/>
          <a:p>
            <a:r>
              <a:rPr lang="en-US" sz="1382" dirty="0"/>
              <a:t>Here, the coefficient of correlation between gender and weekly expenditure of the students is 0.85.</a:t>
            </a:r>
          </a:p>
          <a:p>
            <a:r>
              <a:rPr lang="en-US" sz="1382" dirty="0"/>
              <a:t>It means </a:t>
            </a:r>
            <a:r>
              <a:rPr lang="en-US" sz="1382" b="1" dirty="0"/>
              <a:t>gender is strongly associated with weekly expenditure of the students</a:t>
            </a:r>
            <a:r>
              <a:rPr lang="en-US" sz="1382" dirty="0"/>
              <a:t>.</a:t>
            </a:r>
          </a:p>
        </p:txBody>
      </p:sp>
      <p:sp>
        <p:nvSpPr>
          <p:cNvPr id="7" name="Slide Number Placeholder 6"/>
          <p:cNvSpPr>
            <a:spLocks noGrp="1"/>
          </p:cNvSpPr>
          <p:nvPr>
            <p:ph type="sldNum" sz="quarter" idx="12"/>
          </p:nvPr>
        </p:nvSpPr>
        <p:spPr/>
        <p:txBody>
          <a:bodyPr/>
          <a:lstStyle/>
          <a:p>
            <a:fld id="{083C8038-80CC-4B6F-9127-D469CB667C27}" type="slidenum">
              <a:rPr lang="en-US" smtClean="0"/>
              <a:t>68</a:t>
            </a:fld>
            <a:endParaRPr lang="en-US"/>
          </a:p>
        </p:txBody>
      </p:sp>
      <p:sp>
        <p:nvSpPr>
          <p:cNvPr id="8" name="Date Placeholder 3"/>
          <p:cNvSpPr>
            <a:spLocks noGrp="1"/>
          </p:cNvSpPr>
          <p:nvPr>
            <p:ph type="dt" sz="half" idx="10"/>
          </p:nvPr>
        </p:nvSpPr>
        <p:spPr>
          <a:xfrm>
            <a:off x="842534" y="5710494"/>
            <a:ext cx="2046925" cy="280357"/>
          </a:xfrm>
        </p:spPr>
        <p:txBody>
          <a:bodyPr/>
          <a:lstStyle/>
          <a:p>
            <a:r>
              <a:rPr lang="en-US" sz="1228" b="1" dirty="0">
                <a:solidFill>
                  <a:schemeClr val="bg1"/>
                </a:solidFill>
              </a:rPr>
              <a:t>CS 40003: Data Analytics</a:t>
            </a:r>
            <a:endParaRPr lang="en-IN" sz="1228" b="1" dirty="0">
              <a:solidFill>
                <a:schemeClr val="bg1"/>
              </a:solidFill>
            </a:endParaRPr>
          </a:p>
        </p:txBody>
      </p:sp>
      <p:cxnSp>
        <p:nvCxnSpPr>
          <p:cNvPr id="9" name="Straight Connector 8"/>
          <p:cNvCxnSpPr/>
          <p:nvPr/>
        </p:nvCxnSpPr>
        <p:spPr>
          <a:xfrm flipV="1">
            <a:off x="959404" y="1349670"/>
            <a:ext cx="7573952" cy="675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4F938B4-D536-4F26-A5D4-64CB24495627}"/>
              </a:ext>
            </a:extLst>
          </p:cNvPr>
          <p:cNvSpPr/>
          <p:nvPr/>
        </p:nvSpPr>
        <p:spPr>
          <a:xfrm>
            <a:off x="842534" y="531642"/>
            <a:ext cx="8057334" cy="707886"/>
          </a:xfrm>
          <a:prstGeom prst="rect">
            <a:avLst/>
          </a:prstGeom>
        </p:spPr>
        <p:txBody>
          <a:bodyPr wrap="none">
            <a:spAutoFit/>
          </a:bodyPr>
          <a:lstStyle/>
          <a:p>
            <a:r>
              <a:rPr lang="en-US" sz="4000" b="1" dirty="0">
                <a:solidFill>
                  <a:srgbClr val="C00000"/>
                </a:solidFill>
                <a:latin typeface="Times New Roman" panose="02020603050405020304" pitchFamily="18" charset="0"/>
                <a:cs typeface="Times New Roman" panose="02020603050405020304" pitchFamily="18" charset="0"/>
              </a:rPr>
              <a:t>Point-biserial correlation: Example </a:t>
            </a:r>
            <a:endParaRPr lang="en-IN" sz="4000" dirty="0"/>
          </a:p>
        </p:txBody>
      </p:sp>
    </p:spTree>
    <p:extLst>
      <p:ext uri="{BB962C8B-B14F-4D97-AF65-F5344CB8AC3E}">
        <p14:creationId xmlns:p14="http://schemas.microsoft.com/office/powerpoint/2010/main" val="38545362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227" y="2549216"/>
            <a:ext cx="8425339" cy="1143000"/>
          </a:xfrm>
        </p:spPr>
        <p:txBody>
          <a:bodyPr/>
          <a:lstStyle/>
          <a:p>
            <a:pPr algn="ctr"/>
            <a:r>
              <a:rPr lang="en-US" b="1" dirty="0">
                <a:solidFill>
                  <a:srgbClr val="9966FF"/>
                </a:solidFill>
                <a:latin typeface="Times New Roman" pitchFamily="18" charset="0"/>
                <a:cs typeface="Times New Roman" pitchFamily="18" charset="0"/>
              </a:rPr>
              <a:t>Regression Analyses</a:t>
            </a:r>
            <a:endParaRPr lang="en-IN" b="1" dirty="0">
              <a:solidFill>
                <a:srgbClr val="9966FF"/>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0C1064BA-736F-44EC-8995-36063906AE7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821556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7" y="501324"/>
            <a:ext cx="8841076" cy="436382"/>
          </a:xfrm>
        </p:spPr>
        <p:txBody>
          <a:bodyPr>
            <a:noAutofit/>
          </a:bodyPr>
          <a:lstStyle/>
          <a:p>
            <a:r>
              <a:rPr lang="en-US" altLang="en-US" sz="3800" b="1" dirty="0">
                <a:solidFill>
                  <a:srgbClr val="C00000"/>
                </a:solidFill>
                <a:latin typeface="Times New Roman" panose="02020603050405020304" pitchFamily="18" charset="0"/>
                <a:cs typeface="Times New Roman" panose="02020603050405020304" pitchFamily="18" charset="0"/>
              </a:rPr>
              <a:t>Hypothesis Testing: Non-Parametric Test</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7</a:t>
            </a:fld>
            <a:endParaRPr lang="en-US" altLang="en-US" sz="921">
              <a:solidFill>
                <a:srgbClr val="898989"/>
              </a:solidFill>
            </a:endParaRPr>
          </a:p>
        </p:txBody>
      </p:sp>
      <p:cxnSp>
        <p:nvCxnSpPr>
          <p:cNvPr id="7" name="Straight Connector 6"/>
          <p:cNvCxnSpPr/>
          <p:nvPr/>
        </p:nvCxnSpPr>
        <p:spPr>
          <a:xfrm>
            <a:off x="275482"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76CE6A5-BE13-466F-A80E-8A2E0BD64372}"/>
              </a:ext>
            </a:extLst>
          </p:cNvPr>
          <p:cNvSpPr/>
          <p:nvPr/>
        </p:nvSpPr>
        <p:spPr>
          <a:xfrm>
            <a:off x="337647" y="2308394"/>
            <a:ext cx="7775641" cy="1130842"/>
          </a:xfrm>
          <a:prstGeom prst="rect">
            <a:avLst/>
          </a:pr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noAutofit/>
          </a:bodyPr>
          <a:lstStyle/>
          <a:p>
            <a:pPr marL="263279" indent="-263279">
              <a:buBlip>
                <a:blip r:embed="rId2"/>
              </a:buBlip>
            </a:pPr>
            <a:r>
              <a:rPr lang="en-US" dirty="0"/>
              <a:t>Does not come under any assumption.</a:t>
            </a:r>
          </a:p>
          <a:p>
            <a:pPr marL="263279" indent="-263279">
              <a:buBlip>
                <a:blip r:embed="rId2"/>
              </a:buBlip>
            </a:pPr>
            <a:endParaRPr lang="en-US" dirty="0"/>
          </a:p>
          <a:p>
            <a:pPr marL="263279" indent="-263279">
              <a:buBlip>
                <a:blip r:embed="rId2"/>
              </a:buBlip>
            </a:pPr>
            <a:r>
              <a:rPr lang="en-US" dirty="0"/>
              <a:t>Assumes nominal, ordinal as well as interval scale data.</a:t>
            </a:r>
          </a:p>
        </p:txBody>
      </p:sp>
      <p:sp>
        <p:nvSpPr>
          <p:cNvPr id="19" name="Rectangle 18">
            <a:extLst>
              <a:ext uri="{FF2B5EF4-FFF2-40B4-BE49-F238E27FC236}">
                <a16:creationId xmlns:a16="http://schemas.microsoft.com/office/drawing/2014/main" id="{C12C303A-5F73-4573-AE36-B6F5673560CD}"/>
              </a:ext>
            </a:extLst>
          </p:cNvPr>
          <p:cNvSpPr/>
          <p:nvPr/>
        </p:nvSpPr>
        <p:spPr>
          <a:xfrm>
            <a:off x="337646" y="1657315"/>
            <a:ext cx="7775643" cy="651079"/>
          </a:xfrm>
          <a:prstGeom prst="rect">
            <a:avLst/>
          </a:prstGeom>
          <a:ln>
            <a:noFill/>
          </a:ln>
        </p:spPr>
        <p:style>
          <a:lnRef idx="0">
            <a:schemeClr val="accent6"/>
          </a:lnRef>
          <a:fillRef idx="3">
            <a:schemeClr val="accent6"/>
          </a:fillRef>
          <a:effectRef idx="3">
            <a:schemeClr val="accent6"/>
          </a:effectRef>
          <a:fontRef idx="minor">
            <a:schemeClr val="lt1"/>
          </a:fontRef>
        </p:style>
        <p:txBody>
          <a:bodyPr wrap="square" anchor="ctr">
            <a:noAutofit/>
          </a:bodyPr>
          <a:lstStyle/>
          <a:p>
            <a:pPr algn="ctr"/>
            <a:r>
              <a:rPr lang="en-US" sz="2000" b="1" dirty="0"/>
              <a:t>Non-parametric tests</a:t>
            </a:r>
          </a:p>
        </p:txBody>
      </p:sp>
      <p:sp>
        <p:nvSpPr>
          <p:cNvPr id="6" name="Rectangle 5">
            <a:extLst>
              <a:ext uri="{FF2B5EF4-FFF2-40B4-BE49-F238E27FC236}">
                <a16:creationId xmlns:a16="http://schemas.microsoft.com/office/drawing/2014/main" id="{4ADBC8FA-EE91-490E-9D9F-4848A2CD4755}"/>
              </a:ext>
            </a:extLst>
          </p:cNvPr>
          <p:cNvSpPr/>
          <p:nvPr/>
        </p:nvSpPr>
        <p:spPr>
          <a:xfrm>
            <a:off x="453699" y="3890951"/>
            <a:ext cx="773213" cy="537470"/>
          </a:xfrm>
          <a:prstGeom prst="rect">
            <a:avLst/>
          </a:prstGeom>
          <a:ln>
            <a:noFill/>
          </a:ln>
        </p:spPr>
        <p:style>
          <a:lnRef idx="0">
            <a:schemeClr val="accent5"/>
          </a:lnRef>
          <a:fillRef idx="3">
            <a:schemeClr val="accent5"/>
          </a:fillRef>
          <a:effectRef idx="3">
            <a:schemeClr val="accent5"/>
          </a:effectRef>
          <a:fontRef idx="minor">
            <a:schemeClr val="lt1"/>
          </a:fontRef>
        </p:style>
        <p:txBody>
          <a:bodyPr wrap="none">
            <a:noAutofit/>
          </a:bodyPr>
          <a:lstStyle/>
          <a:p>
            <a:pPr algn="ctr"/>
            <a:r>
              <a:rPr lang="en-US" sz="2000" dirty="0"/>
              <a:t>Note:</a:t>
            </a:r>
            <a:r>
              <a:rPr lang="en-US" sz="1536" dirty="0"/>
              <a:t> </a:t>
            </a:r>
            <a:endParaRPr lang="en-IN" sz="1536" dirty="0"/>
          </a:p>
        </p:txBody>
      </p:sp>
      <p:sp>
        <p:nvSpPr>
          <p:cNvPr id="11" name="Rectangle 10">
            <a:extLst>
              <a:ext uri="{FF2B5EF4-FFF2-40B4-BE49-F238E27FC236}">
                <a16:creationId xmlns:a16="http://schemas.microsoft.com/office/drawing/2014/main" id="{B19C710B-A704-43CB-9721-BCD0D8A9F4AD}"/>
              </a:ext>
            </a:extLst>
          </p:cNvPr>
          <p:cNvSpPr/>
          <p:nvPr/>
        </p:nvSpPr>
        <p:spPr>
          <a:xfrm>
            <a:off x="457156" y="4297146"/>
            <a:ext cx="7656132" cy="618310"/>
          </a:xfrm>
          <a:prstGeom prst="rect">
            <a:avLst/>
          </a:prstGeom>
          <a:ln>
            <a:noFill/>
          </a:ln>
          <a:effectLst>
            <a:outerShdw blurRad="50800" dist="38100" dir="5400000" algn="t"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anchor="t">
            <a:noAutofit/>
          </a:bodyPr>
          <a:lstStyle/>
          <a:p>
            <a:pPr algn="ctr"/>
            <a:endParaRPr lang="en-US" sz="1075" dirty="0"/>
          </a:p>
          <a:p>
            <a:pPr algn="ctr"/>
            <a:r>
              <a:rPr lang="en-US" dirty="0"/>
              <a:t>Non-parametric tests need </a:t>
            </a:r>
            <a:r>
              <a:rPr lang="en-US" dirty="0">
                <a:solidFill>
                  <a:srgbClr val="FF0000"/>
                </a:solidFill>
              </a:rPr>
              <a:t>entire population </a:t>
            </a:r>
            <a:r>
              <a:rPr lang="en-US" dirty="0"/>
              <a:t>(or sample of very large size)</a:t>
            </a:r>
          </a:p>
        </p:txBody>
      </p:sp>
      <p:sp>
        <p:nvSpPr>
          <p:cNvPr id="2" name="Date Placeholder 1">
            <a:extLst>
              <a:ext uri="{FF2B5EF4-FFF2-40B4-BE49-F238E27FC236}">
                <a16:creationId xmlns:a16="http://schemas.microsoft.com/office/drawing/2014/main" id="{5136817E-CA3E-5AE2-5439-4465A3675EB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68BD0C30-AAE4-B168-E3DB-588EC476CAF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802151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75482" y="603404"/>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Learning Strategies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70</a:t>
            </a:fld>
            <a:endParaRPr lang="en-US" altLang="en-US" sz="921">
              <a:solidFill>
                <a:srgbClr val="898989"/>
              </a:solidFill>
            </a:endParaRPr>
          </a:p>
        </p:txBody>
      </p:sp>
      <p:cxnSp>
        <p:nvCxnSpPr>
          <p:cNvPr id="7" name="Straight Connector 6"/>
          <p:cNvCxnSpPr/>
          <p:nvPr/>
        </p:nvCxnSpPr>
        <p:spPr>
          <a:xfrm>
            <a:off x="275482" y="114916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274D7E1-2720-47D6-9C51-E0526B65746C}"/>
              </a:ext>
            </a:extLst>
          </p:cNvPr>
          <p:cNvSpPr/>
          <p:nvPr/>
        </p:nvSpPr>
        <p:spPr>
          <a:xfrm>
            <a:off x="340373" y="1479361"/>
            <a:ext cx="8158170" cy="400110"/>
          </a:xfrm>
          <a:prstGeom prst="rect">
            <a:avLst/>
          </a:prstGeom>
        </p:spPr>
        <p:style>
          <a:lnRef idx="0">
            <a:schemeClr val="accent6"/>
          </a:lnRef>
          <a:fillRef idx="3">
            <a:schemeClr val="accent6"/>
          </a:fillRef>
          <a:effectRef idx="3">
            <a:schemeClr val="accent6"/>
          </a:effectRef>
          <a:fontRef idx="minor">
            <a:schemeClr val="lt1"/>
          </a:fontRef>
        </p:style>
        <p:txBody>
          <a:bodyPr wrap="square" anchor="ctr">
            <a:spAutoFit/>
          </a:bodyPr>
          <a:lstStyle/>
          <a:p>
            <a:pPr marL="70208" lvl="2" algn="just">
              <a:buSzPct val="95000"/>
            </a:pPr>
            <a:r>
              <a:rPr lang="en-US" sz="2000" b="1" dirty="0">
                <a:cs typeface="Times New Roman" panose="02020603050405020304" pitchFamily="18" charset="0"/>
              </a:rPr>
              <a:t>There are two types of learning concepts:</a:t>
            </a:r>
          </a:p>
        </p:txBody>
      </p:sp>
      <p:sp>
        <p:nvSpPr>
          <p:cNvPr id="4" name="Freeform: Shape 3">
            <a:extLst>
              <a:ext uri="{FF2B5EF4-FFF2-40B4-BE49-F238E27FC236}">
                <a16:creationId xmlns:a16="http://schemas.microsoft.com/office/drawing/2014/main" id="{050FE0A3-7E9E-4368-8D32-BDF315582CE6}"/>
              </a:ext>
            </a:extLst>
          </p:cNvPr>
          <p:cNvSpPr/>
          <p:nvPr/>
        </p:nvSpPr>
        <p:spPr>
          <a:xfrm>
            <a:off x="4088389" y="2645937"/>
            <a:ext cx="1657294" cy="308966"/>
          </a:xfrm>
          <a:custGeom>
            <a:avLst/>
            <a:gdLst/>
            <a:ahLst/>
            <a:cxnLst/>
            <a:rect l="0" t="0" r="0" b="0"/>
            <a:pathLst>
              <a:path>
                <a:moveTo>
                  <a:pt x="0" y="0"/>
                </a:moveTo>
                <a:lnTo>
                  <a:pt x="0" y="295591"/>
                </a:lnTo>
                <a:lnTo>
                  <a:pt x="1703168" y="295591"/>
                </a:lnTo>
                <a:lnTo>
                  <a:pt x="1703168" y="591182"/>
                </a:lnTo>
              </a:path>
            </a:pathLst>
          </a:custGeom>
          <a:noFill/>
          <a:ln w="38100">
            <a:solidFill>
              <a:srgbClr val="C00000"/>
            </a:solidFill>
          </a:ln>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6" name="Freeform: Shape 5">
            <a:extLst>
              <a:ext uri="{FF2B5EF4-FFF2-40B4-BE49-F238E27FC236}">
                <a16:creationId xmlns:a16="http://schemas.microsoft.com/office/drawing/2014/main" id="{9346893A-317C-450F-AF4B-711D473210D1}"/>
              </a:ext>
            </a:extLst>
          </p:cNvPr>
          <p:cNvSpPr/>
          <p:nvPr/>
        </p:nvSpPr>
        <p:spPr>
          <a:xfrm>
            <a:off x="2092318" y="2645937"/>
            <a:ext cx="1657294" cy="308966"/>
          </a:xfrm>
          <a:custGeom>
            <a:avLst/>
            <a:gdLst/>
            <a:ahLst/>
            <a:cxnLst/>
            <a:rect l="0" t="0" r="0" b="0"/>
            <a:pathLst>
              <a:path>
                <a:moveTo>
                  <a:pt x="1703168" y="0"/>
                </a:moveTo>
                <a:lnTo>
                  <a:pt x="1703168" y="295591"/>
                </a:lnTo>
                <a:lnTo>
                  <a:pt x="0" y="295591"/>
                </a:lnTo>
                <a:lnTo>
                  <a:pt x="0" y="591182"/>
                </a:lnTo>
              </a:path>
            </a:pathLst>
          </a:custGeom>
          <a:noFill/>
          <a:ln w="38100">
            <a:solidFill>
              <a:srgbClr val="C00000"/>
            </a:solidFill>
          </a:ln>
        </p:spPr>
        <p:style>
          <a:lnRef idx="2">
            <a:schemeClr val="accent5">
              <a:hueOff val="0"/>
              <a:satOff val="0"/>
              <a:lumOff val="0"/>
              <a:alphaOff val="0"/>
            </a:schemeClr>
          </a:lnRef>
          <a:fillRef idx="0">
            <a:scrgbClr r="0" g="0" b="0"/>
          </a:fillRef>
          <a:effectRef idx="0">
            <a:schemeClr val="accent4">
              <a:tint val="90000"/>
              <a:hueOff val="0"/>
              <a:satOff val="0"/>
              <a:lumOff val="0"/>
              <a:alphaOff val="0"/>
            </a:schemeClr>
          </a:effectRef>
          <a:fontRef idx="minor">
            <a:schemeClr val="tx1">
              <a:hueOff val="0"/>
              <a:satOff val="0"/>
              <a:lumOff val="0"/>
              <a:alphaOff val="0"/>
            </a:schemeClr>
          </a:fontRef>
        </p:style>
      </p:sp>
      <p:sp>
        <p:nvSpPr>
          <p:cNvPr id="10" name="Freeform: Shape 9">
            <a:extLst>
              <a:ext uri="{FF2B5EF4-FFF2-40B4-BE49-F238E27FC236}">
                <a16:creationId xmlns:a16="http://schemas.microsoft.com/office/drawing/2014/main" id="{E812496B-05F9-40ED-9DD4-1F54095A9C67}"/>
              </a:ext>
            </a:extLst>
          </p:cNvPr>
          <p:cNvSpPr/>
          <p:nvPr/>
        </p:nvSpPr>
        <p:spPr>
          <a:xfrm>
            <a:off x="2549683" y="2209671"/>
            <a:ext cx="2367352" cy="436267"/>
          </a:xfrm>
          <a:custGeom>
            <a:avLst/>
            <a:gdLst>
              <a:gd name="connsiteX0" fmla="*/ 0 w 2815155"/>
              <a:gd name="connsiteY0" fmla="*/ 0 h 1407577"/>
              <a:gd name="connsiteX1" fmla="*/ 2815155 w 2815155"/>
              <a:gd name="connsiteY1" fmla="*/ 0 h 1407577"/>
              <a:gd name="connsiteX2" fmla="*/ 2815155 w 2815155"/>
              <a:gd name="connsiteY2" fmla="*/ 1407577 h 1407577"/>
              <a:gd name="connsiteX3" fmla="*/ 0 w 2815155"/>
              <a:gd name="connsiteY3" fmla="*/ 1407577 h 1407577"/>
              <a:gd name="connsiteX4" fmla="*/ 0 w 2815155"/>
              <a:gd name="connsiteY4" fmla="*/ 0 h 1407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155" h="1407577">
                <a:moveTo>
                  <a:pt x="0" y="0"/>
                </a:moveTo>
                <a:lnTo>
                  <a:pt x="2815155" y="0"/>
                </a:lnTo>
                <a:lnTo>
                  <a:pt x="2815155" y="1407577"/>
                </a:lnTo>
                <a:lnTo>
                  <a:pt x="0" y="1407577"/>
                </a:lnTo>
                <a:lnTo>
                  <a:pt x="0" y="0"/>
                </a:lnTo>
                <a:close/>
              </a:path>
            </a:pathLst>
          </a:custGeom>
          <a:solidFill>
            <a:srgbClr val="00B050"/>
          </a:solidFill>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12677" tIns="12677" rIns="12677" bIns="12677" numCol="1" spcCol="1270" anchor="ctr" anchorCtr="0">
            <a:noAutofit/>
          </a:bodyPr>
          <a:lstStyle/>
          <a:p>
            <a:pPr algn="ctr" defTabSz="887346">
              <a:lnSpc>
                <a:spcPct val="90000"/>
              </a:lnSpc>
              <a:spcBef>
                <a:spcPct val="0"/>
              </a:spcBef>
              <a:spcAft>
                <a:spcPct val="35000"/>
              </a:spcAft>
            </a:pPr>
            <a:r>
              <a:rPr lang="en-IN" sz="1996" dirty="0"/>
              <a:t>Learning</a:t>
            </a:r>
          </a:p>
        </p:txBody>
      </p:sp>
      <p:sp>
        <p:nvSpPr>
          <p:cNvPr id="11" name="Freeform: Shape 10">
            <a:extLst>
              <a:ext uri="{FF2B5EF4-FFF2-40B4-BE49-F238E27FC236}">
                <a16:creationId xmlns:a16="http://schemas.microsoft.com/office/drawing/2014/main" id="{A4849A66-F60D-433D-B519-8ACAF8426DF8}"/>
              </a:ext>
            </a:extLst>
          </p:cNvPr>
          <p:cNvSpPr/>
          <p:nvPr/>
        </p:nvSpPr>
        <p:spPr>
          <a:xfrm>
            <a:off x="1174317" y="3232702"/>
            <a:ext cx="1858245" cy="948192"/>
          </a:xfrm>
          <a:custGeom>
            <a:avLst/>
            <a:gdLst>
              <a:gd name="connsiteX0" fmla="*/ 0 w 2815155"/>
              <a:gd name="connsiteY0" fmla="*/ 0 h 1407577"/>
              <a:gd name="connsiteX1" fmla="*/ 2815155 w 2815155"/>
              <a:gd name="connsiteY1" fmla="*/ 0 h 1407577"/>
              <a:gd name="connsiteX2" fmla="*/ 2815155 w 2815155"/>
              <a:gd name="connsiteY2" fmla="*/ 1407577 h 1407577"/>
              <a:gd name="connsiteX3" fmla="*/ 0 w 2815155"/>
              <a:gd name="connsiteY3" fmla="*/ 1407577 h 1407577"/>
              <a:gd name="connsiteX4" fmla="*/ 0 w 2815155"/>
              <a:gd name="connsiteY4" fmla="*/ 0 h 1407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155" h="1407577">
                <a:moveTo>
                  <a:pt x="0" y="0"/>
                </a:moveTo>
                <a:lnTo>
                  <a:pt x="2815155" y="0"/>
                </a:lnTo>
                <a:lnTo>
                  <a:pt x="2815155" y="1407577"/>
                </a:lnTo>
                <a:lnTo>
                  <a:pt x="0" y="1407577"/>
                </a:lnTo>
                <a:lnTo>
                  <a:pt x="0" y="0"/>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12677" tIns="12677" rIns="12677" bIns="12677" numCol="1" spcCol="1270" anchor="ctr" anchorCtr="0">
            <a:noAutofit/>
          </a:bodyPr>
          <a:lstStyle/>
          <a:p>
            <a:pPr algn="ctr" defTabSz="887346">
              <a:spcBef>
                <a:spcPct val="0"/>
              </a:spcBef>
              <a:spcAft>
                <a:spcPct val="35000"/>
              </a:spcAft>
            </a:pPr>
            <a:r>
              <a:rPr lang="en-US" sz="1536" dirty="0">
                <a:solidFill>
                  <a:schemeClr val="tx1"/>
                </a:solidFill>
              </a:rPr>
              <a:t>Learning population parameters  </a:t>
            </a:r>
            <a:endParaRPr lang="en-US" sz="1536" dirty="0">
              <a:solidFill>
                <a:schemeClr val="accent4">
                  <a:lumMod val="60000"/>
                  <a:lumOff val="40000"/>
                </a:schemeClr>
              </a:solidFill>
            </a:endParaRPr>
          </a:p>
          <a:p>
            <a:pPr algn="ctr" defTabSz="887346">
              <a:spcBef>
                <a:spcPct val="0"/>
              </a:spcBef>
              <a:spcAft>
                <a:spcPct val="35000"/>
              </a:spcAft>
            </a:pPr>
            <a:r>
              <a:rPr lang="en-US" sz="1536" dirty="0">
                <a:solidFill>
                  <a:schemeClr val="accent4">
                    <a:lumMod val="60000"/>
                    <a:lumOff val="40000"/>
                  </a:schemeClr>
                </a:solidFill>
              </a:rPr>
              <a:t> Statistical Learning</a:t>
            </a:r>
            <a:endParaRPr lang="en-IN" sz="1536" dirty="0">
              <a:solidFill>
                <a:schemeClr val="accent4">
                  <a:lumMod val="60000"/>
                  <a:lumOff val="40000"/>
                </a:schemeClr>
              </a:solidFill>
            </a:endParaRPr>
          </a:p>
        </p:txBody>
      </p:sp>
      <p:sp>
        <p:nvSpPr>
          <p:cNvPr id="12" name="Freeform: Shape 11">
            <a:extLst>
              <a:ext uri="{FF2B5EF4-FFF2-40B4-BE49-F238E27FC236}">
                <a16:creationId xmlns:a16="http://schemas.microsoft.com/office/drawing/2014/main" id="{CA5D3EFF-D14F-4AE4-ACC8-A1D9CD7262C5}"/>
              </a:ext>
            </a:extLst>
          </p:cNvPr>
          <p:cNvSpPr/>
          <p:nvPr/>
        </p:nvSpPr>
        <p:spPr>
          <a:xfrm>
            <a:off x="4882449" y="3232702"/>
            <a:ext cx="1858245" cy="948192"/>
          </a:xfrm>
          <a:custGeom>
            <a:avLst/>
            <a:gdLst>
              <a:gd name="connsiteX0" fmla="*/ 0 w 2815155"/>
              <a:gd name="connsiteY0" fmla="*/ 0 h 1407577"/>
              <a:gd name="connsiteX1" fmla="*/ 2815155 w 2815155"/>
              <a:gd name="connsiteY1" fmla="*/ 0 h 1407577"/>
              <a:gd name="connsiteX2" fmla="*/ 2815155 w 2815155"/>
              <a:gd name="connsiteY2" fmla="*/ 1407577 h 1407577"/>
              <a:gd name="connsiteX3" fmla="*/ 0 w 2815155"/>
              <a:gd name="connsiteY3" fmla="*/ 1407577 h 1407577"/>
              <a:gd name="connsiteX4" fmla="*/ 0 w 2815155"/>
              <a:gd name="connsiteY4" fmla="*/ 0 h 1407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5155" h="1407577">
                <a:moveTo>
                  <a:pt x="0" y="0"/>
                </a:moveTo>
                <a:lnTo>
                  <a:pt x="2815155" y="0"/>
                </a:lnTo>
                <a:lnTo>
                  <a:pt x="2815155" y="1407577"/>
                </a:lnTo>
                <a:lnTo>
                  <a:pt x="0" y="1407577"/>
                </a:lnTo>
                <a:lnTo>
                  <a:pt x="0" y="0"/>
                </a:ln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12677" tIns="12677" rIns="12677" bIns="12677" numCol="1" spcCol="1270" anchor="ctr" anchorCtr="0">
            <a:noAutofit/>
          </a:bodyPr>
          <a:lstStyle/>
          <a:p>
            <a:pPr algn="ctr" defTabSz="887346">
              <a:lnSpc>
                <a:spcPct val="90000"/>
              </a:lnSpc>
              <a:spcBef>
                <a:spcPct val="0"/>
              </a:spcBef>
              <a:spcAft>
                <a:spcPct val="35000"/>
              </a:spcAft>
            </a:pPr>
            <a:r>
              <a:rPr lang="en-US" sz="1536" dirty="0">
                <a:solidFill>
                  <a:schemeClr val="tx1"/>
                </a:solidFill>
              </a:rPr>
              <a:t>Learning models </a:t>
            </a:r>
          </a:p>
          <a:p>
            <a:pPr algn="ctr" defTabSz="887346">
              <a:lnSpc>
                <a:spcPct val="90000"/>
              </a:lnSpc>
              <a:spcBef>
                <a:spcPct val="0"/>
              </a:spcBef>
              <a:spcAft>
                <a:spcPct val="35000"/>
              </a:spcAft>
            </a:pPr>
            <a:r>
              <a:rPr lang="en-US" sz="1536" dirty="0">
                <a:solidFill>
                  <a:schemeClr val="accent4">
                    <a:lumMod val="60000"/>
                    <a:lumOff val="40000"/>
                  </a:schemeClr>
                </a:solidFill>
              </a:rPr>
              <a:t>Machine Learning</a:t>
            </a:r>
            <a:endParaRPr lang="en-IN" sz="1536" dirty="0">
              <a:solidFill>
                <a:schemeClr val="accent4">
                  <a:lumMod val="60000"/>
                  <a:lumOff val="40000"/>
                </a:schemeClr>
              </a:solidFill>
            </a:endParaRPr>
          </a:p>
        </p:txBody>
      </p:sp>
      <p:pic>
        <p:nvPicPr>
          <p:cNvPr id="14" name="Picture 13">
            <a:extLst>
              <a:ext uri="{FF2B5EF4-FFF2-40B4-BE49-F238E27FC236}">
                <a16:creationId xmlns:a16="http://schemas.microsoft.com/office/drawing/2014/main" id="{3A023F83-AA21-4FF0-9084-A931CF0E0F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4317" y="4244566"/>
            <a:ext cx="1858245" cy="1237613"/>
          </a:xfrm>
          <a:prstGeom prst="rect">
            <a:avLst/>
          </a:prstGeom>
          <a:solidFill>
            <a:schemeClr val="accent1"/>
          </a:solidFill>
          <a:effectLst>
            <a:outerShdw blurRad="50800" dist="38100" dir="16200000" rotWithShape="0">
              <a:srgbClr val="002060">
                <a:alpha val="40000"/>
              </a:srgbClr>
            </a:outerShdw>
          </a:effectLst>
        </p:spPr>
      </p:pic>
      <p:pic>
        <p:nvPicPr>
          <p:cNvPr id="16" name="Picture 15">
            <a:extLst>
              <a:ext uri="{FF2B5EF4-FFF2-40B4-BE49-F238E27FC236}">
                <a16:creationId xmlns:a16="http://schemas.microsoft.com/office/drawing/2014/main" id="{43046B7B-4DD2-455C-B7CA-720AC4E68367}"/>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4882450" y="4257673"/>
            <a:ext cx="1857555" cy="1238370"/>
          </a:xfrm>
          <a:prstGeom prst="rect">
            <a:avLst/>
          </a:prstGeom>
        </p:spPr>
      </p:pic>
      <p:sp>
        <p:nvSpPr>
          <p:cNvPr id="3" name="Date Placeholder 2">
            <a:extLst>
              <a:ext uri="{FF2B5EF4-FFF2-40B4-BE49-F238E27FC236}">
                <a16:creationId xmlns:a16="http://schemas.microsoft.com/office/drawing/2014/main" id="{494CB4E7-FA15-83F3-EDAE-4EB8D124DD92}"/>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8" name="Footer Placeholder 7">
            <a:extLst>
              <a:ext uri="{FF2B5EF4-FFF2-40B4-BE49-F238E27FC236}">
                <a16:creationId xmlns:a16="http://schemas.microsoft.com/office/drawing/2014/main" id="{1B3848EF-7296-C10A-86E5-A201250B48D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646432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71778" y="597033"/>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Statistical Learning</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71</a:t>
            </a:fld>
            <a:endParaRPr lang="en-US" altLang="en-US" sz="921">
              <a:solidFill>
                <a:srgbClr val="898989"/>
              </a:solidFill>
            </a:endParaRPr>
          </a:p>
        </p:txBody>
      </p:sp>
      <p:cxnSp>
        <p:nvCxnSpPr>
          <p:cNvPr id="7" name="Straight Connector 6"/>
          <p:cNvCxnSpPr/>
          <p:nvPr/>
        </p:nvCxnSpPr>
        <p:spPr>
          <a:xfrm>
            <a:off x="371778" y="117231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BFB1F63-2E6B-4843-9E2F-E2E33A961001}"/>
              </a:ext>
            </a:extLst>
          </p:cNvPr>
          <p:cNvSpPr/>
          <p:nvPr/>
        </p:nvSpPr>
        <p:spPr>
          <a:xfrm>
            <a:off x="1038829" y="1909035"/>
            <a:ext cx="7283829" cy="3039929"/>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nSpc>
                <a:spcPct val="150000"/>
              </a:lnSpc>
            </a:pPr>
            <a:r>
              <a:rPr lang="en-US" dirty="0"/>
              <a:t>Usually assumes certain properties of the population from which we draw samples:</a:t>
            </a:r>
          </a:p>
          <a:p>
            <a:pPr marL="614317" lvl="1" indent="-263279">
              <a:lnSpc>
                <a:spcPct val="150000"/>
              </a:lnSpc>
              <a:buBlip>
                <a:blip r:embed="rId2"/>
              </a:buBlip>
            </a:pPr>
            <a:r>
              <a:rPr lang="en-US" dirty="0"/>
              <a:t>Observation come from a normal population.</a:t>
            </a:r>
          </a:p>
          <a:p>
            <a:pPr marL="614317" lvl="1" indent="-263279">
              <a:lnSpc>
                <a:spcPct val="150000"/>
              </a:lnSpc>
              <a:buBlip>
                <a:blip r:embed="rId2"/>
              </a:buBlip>
            </a:pPr>
            <a:r>
              <a:rPr lang="en-US" dirty="0"/>
              <a:t>Sample size is small.</a:t>
            </a:r>
          </a:p>
          <a:p>
            <a:pPr marL="614317" lvl="1" indent="-263279">
              <a:lnSpc>
                <a:spcPct val="150000"/>
              </a:lnSpc>
              <a:buBlip>
                <a:blip r:embed="rId2"/>
              </a:buBlip>
            </a:pPr>
            <a:r>
              <a:rPr lang="en-US" dirty="0"/>
              <a:t>Population parameters like mean, variance, etc. are hold good.</a:t>
            </a:r>
          </a:p>
          <a:p>
            <a:pPr marL="614317" lvl="1" indent="-263279">
              <a:lnSpc>
                <a:spcPct val="150000"/>
              </a:lnSpc>
              <a:buBlip>
                <a:blip r:embed="rId2"/>
              </a:buBlip>
            </a:pPr>
            <a:r>
              <a:rPr lang="en-US" dirty="0"/>
              <a:t>Requires measurement equivalent to interval scaled data.</a:t>
            </a:r>
          </a:p>
          <a:p>
            <a:pPr>
              <a:lnSpc>
                <a:spcPct val="150000"/>
              </a:lnSpc>
            </a:pPr>
            <a:endParaRPr lang="en-US" sz="1536" dirty="0"/>
          </a:p>
          <a:p>
            <a:pPr>
              <a:lnSpc>
                <a:spcPct val="150000"/>
              </a:lnSpc>
            </a:pPr>
            <a:endParaRPr lang="en-IN" sz="1536" dirty="0"/>
          </a:p>
        </p:txBody>
      </p:sp>
      <p:sp>
        <p:nvSpPr>
          <p:cNvPr id="3" name="Date Placeholder 2">
            <a:extLst>
              <a:ext uri="{FF2B5EF4-FFF2-40B4-BE49-F238E27FC236}">
                <a16:creationId xmlns:a16="http://schemas.microsoft.com/office/drawing/2014/main" id="{AD516F32-82DA-F2E1-E1DF-2E2EC3F7D2F4}"/>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4" name="Footer Placeholder 3">
            <a:extLst>
              <a:ext uri="{FF2B5EF4-FFF2-40B4-BE49-F238E27FC236}">
                <a16:creationId xmlns:a16="http://schemas.microsoft.com/office/drawing/2014/main" id="{07F82F96-1232-F553-30F7-FA28059AE8D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262746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62910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Machine Learning</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72</a:t>
            </a:fld>
            <a:endParaRPr lang="en-US" altLang="en-US" sz="921">
              <a:solidFill>
                <a:srgbClr val="898989"/>
              </a:solidFill>
            </a:endParaRPr>
          </a:p>
        </p:txBody>
      </p:sp>
      <p:cxnSp>
        <p:nvCxnSpPr>
          <p:cNvPr id="7" name="Straight Connector 6"/>
          <p:cNvCxnSpPr/>
          <p:nvPr/>
        </p:nvCxnSpPr>
        <p:spPr>
          <a:xfrm>
            <a:off x="337648" y="1068758"/>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BFB1F63-2E6B-4843-9E2F-E2E33A961001}"/>
              </a:ext>
            </a:extLst>
          </p:cNvPr>
          <p:cNvSpPr/>
          <p:nvPr/>
        </p:nvSpPr>
        <p:spPr>
          <a:xfrm>
            <a:off x="579639" y="3580989"/>
            <a:ext cx="7835156" cy="990497"/>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marL="263279" indent="-263279">
              <a:lnSpc>
                <a:spcPct val="150000"/>
              </a:lnSpc>
              <a:buBlip>
                <a:blip r:embed="rId2"/>
              </a:buBlip>
            </a:pPr>
            <a:r>
              <a:rPr lang="en-US" dirty="0"/>
              <a:t>Does not under any assumption</a:t>
            </a:r>
          </a:p>
          <a:p>
            <a:pPr marL="263279" indent="-263279">
              <a:lnSpc>
                <a:spcPct val="150000"/>
              </a:lnSpc>
              <a:buBlip>
                <a:blip r:embed="rId2"/>
              </a:buBlip>
            </a:pPr>
            <a:r>
              <a:rPr lang="en-US" dirty="0"/>
              <a:t>Works well with high volume high dimensional data</a:t>
            </a:r>
            <a:endParaRPr lang="en-IN" dirty="0"/>
          </a:p>
        </p:txBody>
      </p:sp>
      <p:pic>
        <p:nvPicPr>
          <p:cNvPr id="8" name="Picture 7">
            <a:extLst>
              <a:ext uri="{FF2B5EF4-FFF2-40B4-BE49-F238E27FC236}">
                <a16:creationId xmlns:a16="http://schemas.microsoft.com/office/drawing/2014/main" id="{0D707DA1-D8A8-4315-B7A5-18A3D4139B26}"/>
              </a:ext>
            </a:extLst>
          </p:cNvPr>
          <p:cNvPicPr>
            <a:picLocks noChangeAspect="1"/>
          </p:cNvPicPr>
          <p:nvPr/>
        </p:nvPicPr>
        <p:blipFill>
          <a:blip r:embed="rId3"/>
          <a:stretch>
            <a:fillRect/>
          </a:stretch>
        </p:blipFill>
        <p:spPr>
          <a:xfrm>
            <a:off x="2726918" y="1720754"/>
            <a:ext cx="3839392" cy="1741232"/>
          </a:xfrm>
          <a:prstGeom prst="rect">
            <a:avLst/>
          </a:prstGeom>
        </p:spPr>
      </p:pic>
      <p:sp>
        <p:nvSpPr>
          <p:cNvPr id="3" name="Rectangle 2">
            <a:extLst>
              <a:ext uri="{FF2B5EF4-FFF2-40B4-BE49-F238E27FC236}">
                <a16:creationId xmlns:a16="http://schemas.microsoft.com/office/drawing/2014/main" id="{B631B133-75C7-43F3-B6F2-5030E6D20401}"/>
              </a:ext>
            </a:extLst>
          </p:cNvPr>
          <p:cNvSpPr/>
          <p:nvPr/>
        </p:nvSpPr>
        <p:spPr>
          <a:xfrm>
            <a:off x="583293" y="5371454"/>
            <a:ext cx="6340608" cy="698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learning strategy needs a very large sample data</a:t>
            </a:r>
            <a:endParaRPr lang="en-IN" dirty="0"/>
          </a:p>
        </p:txBody>
      </p:sp>
      <p:sp>
        <p:nvSpPr>
          <p:cNvPr id="4" name="Rectangle 3">
            <a:extLst>
              <a:ext uri="{FF2B5EF4-FFF2-40B4-BE49-F238E27FC236}">
                <a16:creationId xmlns:a16="http://schemas.microsoft.com/office/drawing/2014/main" id="{153E4C99-A21A-4CB0-AA11-FD2F79618BBA}"/>
              </a:ext>
            </a:extLst>
          </p:cNvPr>
          <p:cNvSpPr/>
          <p:nvPr/>
        </p:nvSpPr>
        <p:spPr>
          <a:xfrm>
            <a:off x="756120" y="5172460"/>
            <a:ext cx="2084732" cy="29620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1689" b="1" dirty="0"/>
              <a:t>Important Point</a:t>
            </a:r>
          </a:p>
        </p:txBody>
      </p:sp>
      <p:pic>
        <p:nvPicPr>
          <p:cNvPr id="12" name="Picture 2" descr="Best Haircut for Every Face Shape">
            <a:extLst>
              <a:ext uri="{FF2B5EF4-FFF2-40B4-BE49-F238E27FC236}">
                <a16:creationId xmlns:a16="http://schemas.microsoft.com/office/drawing/2014/main" id="{B6A021A0-1212-A63E-5078-E1775CEA1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767" y="1776419"/>
            <a:ext cx="2077401" cy="155604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6F92A40-4FA5-22D0-A4FC-0E636E534D84}"/>
              </a:ext>
            </a:extLst>
          </p:cNvPr>
          <p:cNvSpPr txBox="1"/>
          <p:nvPr/>
        </p:nvSpPr>
        <p:spPr>
          <a:xfrm>
            <a:off x="6923901" y="2307783"/>
            <a:ext cx="1633076" cy="305020"/>
          </a:xfrm>
          <a:prstGeom prst="rect">
            <a:avLst/>
          </a:prstGeom>
          <a:solidFill>
            <a:srgbClr val="FFFF00"/>
          </a:solidFill>
        </p:spPr>
        <p:txBody>
          <a:bodyPr wrap="square">
            <a:spAutoFit/>
          </a:bodyPr>
          <a:lstStyle/>
          <a:p>
            <a:r>
              <a:rPr lang="en-US" sz="1382" dirty="0">
                <a:latin typeface="Calibri" panose="020F0502020204030204" pitchFamily="34" charset="0"/>
                <a:ea typeface="Calibri" panose="020F0502020204030204" pitchFamily="34" charset="0"/>
                <a:cs typeface="Times New Roman" panose="02020603050405020304" pitchFamily="18" charset="0"/>
              </a:rPr>
              <a:t>y = f(x) = ax</a:t>
            </a:r>
            <a:r>
              <a:rPr lang="en-US" sz="1382" baseline="30000" dirty="0">
                <a:latin typeface="Calibri" panose="020F0502020204030204" pitchFamily="34" charset="0"/>
                <a:ea typeface="Calibri" panose="020F0502020204030204" pitchFamily="34" charset="0"/>
                <a:cs typeface="Times New Roman" panose="02020603050405020304" pitchFamily="18" charset="0"/>
              </a:rPr>
              <a:t>2</a:t>
            </a:r>
            <a:r>
              <a:rPr lang="en-US" sz="1382" dirty="0">
                <a:latin typeface="Calibri" panose="020F0502020204030204" pitchFamily="34" charset="0"/>
                <a:ea typeface="Calibri" panose="020F0502020204030204" pitchFamily="34" charset="0"/>
                <a:cs typeface="Times New Roman" panose="02020603050405020304" pitchFamily="18" charset="0"/>
              </a:rPr>
              <a:t> + bx + c</a:t>
            </a:r>
            <a:r>
              <a:rPr lang="en-IN" sz="1382" dirty="0"/>
              <a:t> </a:t>
            </a:r>
            <a:endParaRPr lang="en-US" sz="1382" dirty="0"/>
          </a:p>
        </p:txBody>
      </p:sp>
      <p:sp>
        <p:nvSpPr>
          <p:cNvPr id="6" name="Date Placeholder 5">
            <a:extLst>
              <a:ext uri="{FF2B5EF4-FFF2-40B4-BE49-F238E27FC236}">
                <a16:creationId xmlns:a16="http://schemas.microsoft.com/office/drawing/2014/main" id="{00BA2A50-ED94-F8B9-AB6A-58021F1C478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9" name="Footer Placeholder 8">
            <a:extLst>
              <a:ext uri="{FF2B5EF4-FFF2-40B4-BE49-F238E27FC236}">
                <a16:creationId xmlns:a16="http://schemas.microsoft.com/office/drawing/2014/main" id="{C5D7DA02-9C17-F46F-7161-13DA7B1343B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0007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656367" y="2648131"/>
            <a:ext cx="6214418" cy="1391434"/>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4000" b="1" dirty="0">
                <a:solidFill>
                  <a:prstClr val="white"/>
                </a:solidFill>
                <a:latin typeface="Times New Roman"/>
                <a:ea typeface="Times New Roman"/>
                <a:cs typeface="Times New Roman"/>
                <a:sym typeface="Times New Roman"/>
              </a:rPr>
              <a:t>Relationship Analysis</a:t>
            </a:r>
          </a:p>
        </p:txBody>
      </p:sp>
      <p:sp>
        <p:nvSpPr>
          <p:cNvPr id="2" name="Slide Number Placeholder 1"/>
          <p:cNvSpPr>
            <a:spLocks noGrp="1"/>
          </p:cNvSpPr>
          <p:nvPr>
            <p:ph type="sldNum" sz="quarter" idx="12"/>
          </p:nvPr>
        </p:nvSpPr>
        <p:spPr/>
        <p:txBody>
          <a:bodyPr/>
          <a:lstStyle/>
          <a:p>
            <a:pPr defTabSz="702076" fontAlgn="base">
              <a:spcBef>
                <a:spcPct val="0"/>
              </a:spcBef>
              <a:spcAft>
                <a:spcPct val="0"/>
              </a:spcAft>
              <a:defRPr/>
            </a:pPr>
            <a:fld id="{23F16C62-74F9-954B-9E1B-9AE20EE944DD}" type="slidenum">
              <a:rPr lang="en-US" altLang="en-US" sz="921">
                <a:solidFill>
                  <a:srgbClr val="898989"/>
                </a:solidFill>
                <a:latin typeface="Calibri" panose="020F0502020204030204" pitchFamily="34" charset="0"/>
              </a:rPr>
              <a:pPr defTabSz="702076" fontAlgn="base">
                <a:spcBef>
                  <a:spcPct val="0"/>
                </a:spcBef>
                <a:spcAft>
                  <a:spcPct val="0"/>
                </a:spcAft>
                <a:defRPr/>
              </a:pPr>
              <a:t>73</a:t>
            </a:fld>
            <a:endParaRPr lang="en-US" altLang="en-US" sz="921">
              <a:solidFill>
                <a:srgbClr val="898989"/>
              </a:solidFill>
              <a:latin typeface="Calibri" panose="020F0502020204030204" pitchFamily="34" charset="0"/>
            </a:endParaRPr>
          </a:p>
        </p:txBody>
      </p:sp>
      <p:sp>
        <p:nvSpPr>
          <p:cNvPr id="3" name="Date Placeholder 2">
            <a:extLst>
              <a:ext uri="{FF2B5EF4-FFF2-40B4-BE49-F238E27FC236}">
                <a16:creationId xmlns:a16="http://schemas.microsoft.com/office/drawing/2014/main" id="{7CB020B5-9F7D-FF07-8ED5-5AE909981EF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FC2EFC3F-78EA-FD2A-6F03-99F409AA7B30}"/>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6790912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753495"/>
            <a:ext cx="8501751" cy="4706571"/>
          </a:xfrm>
        </p:spPr>
        <p:txBody>
          <a:bodyPr>
            <a:noAutofit/>
          </a:bodyPr>
          <a:lstStyle/>
          <a:p>
            <a:r>
              <a:rPr lang="en-US" sz="2400" b="1" dirty="0">
                <a:solidFill>
                  <a:srgbClr val="0B5ED7"/>
                </a:solidFill>
                <a:latin typeface="Times New Roman" pitchFamily="18" charset="0"/>
                <a:cs typeface="Times New Roman" pitchFamily="18" charset="0"/>
              </a:rPr>
              <a:t>Example: Wage Data</a:t>
            </a:r>
          </a:p>
          <a:p>
            <a:pPr lvl="8"/>
            <a:endParaRPr lang="en-US" sz="1200" dirty="0">
              <a:solidFill>
                <a:srgbClr val="0B5ED7"/>
              </a:solidFill>
              <a:latin typeface="Times New Roman" pitchFamily="18" charset="0"/>
              <a:cs typeface="Times New Roman" pitchFamily="18" charset="0"/>
            </a:endParaRPr>
          </a:p>
          <a:p>
            <a:pPr marL="287338" indent="0">
              <a:buNone/>
            </a:pPr>
            <a:r>
              <a:rPr lang="en-US" sz="2000" dirty="0">
                <a:solidFill>
                  <a:srgbClr val="0B5ED7"/>
                </a:solidFill>
                <a:latin typeface="Times New Roman" pitchFamily="18" charset="0"/>
                <a:cs typeface="Times New Roman" pitchFamily="18" charset="0"/>
              </a:rPr>
              <a:t>A large data regarding the wages for a group of employees from the eastern region of India is given. </a:t>
            </a:r>
          </a:p>
          <a:p>
            <a:pPr marL="287338" indent="0">
              <a:buNone/>
            </a:pPr>
            <a:endParaRPr lang="en-US" sz="1000" dirty="0">
              <a:solidFill>
                <a:srgbClr val="0B5ED7"/>
              </a:solidFill>
              <a:latin typeface="Times New Roman" pitchFamily="18" charset="0"/>
              <a:cs typeface="Times New Roman" pitchFamily="18" charset="0"/>
            </a:endParaRPr>
          </a:p>
          <a:p>
            <a:pPr marL="287338" indent="0">
              <a:buNone/>
            </a:pPr>
            <a:r>
              <a:rPr lang="en-US" sz="2000" dirty="0">
                <a:solidFill>
                  <a:srgbClr val="0B5ED7"/>
                </a:solidFill>
                <a:latin typeface="Times New Roman" pitchFamily="18" charset="0"/>
                <a:cs typeface="Times New Roman" pitchFamily="18" charset="0"/>
              </a:rPr>
              <a:t>In particular, we wish to understand the following relationships:</a:t>
            </a:r>
          </a:p>
          <a:p>
            <a:pPr marL="287338" indent="0">
              <a:buNone/>
            </a:pPr>
            <a:endParaRPr lang="en-US" sz="10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Employee’s age and wage: </a:t>
            </a:r>
            <a:r>
              <a:rPr lang="en-US" sz="1800" dirty="0">
                <a:solidFill>
                  <a:srgbClr val="C00000"/>
                </a:solidFill>
                <a:latin typeface="Times New Roman" pitchFamily="18" charset="0"/>
                <a:cs typeface="Times New Roman" pitchFamily="18" charset="0"/>
              </a:rPr>
              <a:t>How wages vary with ages?</a:t>
            </a:r>
          </a:p>
          <a:p>
            <a:pPr marL="2824798" lvl="8" indent="-342900">
              <a:buFont typeface="Wingdings" panose="05000000000000000000" pitchFamily="2" charset="2"/>
              <a:buChar char="§"/>
            </a:pPr>
            <a:endParaRPr lang="en-US" sz="6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Calendar year and wage:</a:t>
            </a:r>
            <a:r>
              <a:rPr lang="en-US" sz="1800" dirty="0">
                <a:solidFill>
                  <a:srgbClr val="0B5ED7"/>
                </a:solidFill>
                <a:latin typeface="Times New Roman" pitchFamily="18" charset="0"/>
                <a:cs typeface="Times New Roman" pitchFamily="18" charset="0"/>
              </a:rPr>
              <a:t> </a:t>
            </a:r>
            <a:r>
              <a:rPr lang="en-US" sz="1800" dirty="0">
                <a:solidFill>
                  <a:srgbClr val="C00000"/>
                </a:solidFill>
                <a:latin typeface="Times New Roman" pitchFamily="18" charset="0"/>
                <a:cs typeface="Times New Roman" pitchFamily="18" charset="0"/>
              </a:rPr>
              <a:t>How wages vary with time?</a:t>
            </a:r>
          </a:p>
          <a:p>
            <a:pPr marL="2824798" lvl="8" indent="-342900">
              <a:buFont typeface="Wingdings" panose="05000000000000000000" pitchFamily="2" charset="2"/>
              <a:buChar char="§"/>
            </a:pPr>
            <a:endParaRPr lang="en-US" sz="6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Employee’s age and education: </a:t>
            </a:r>
            <a:r>
              <a:rPr lang="en-US" sz="1800" dirty="0">
                <a:solidFill>
                  <a:srgbClr val="C00000"/>
                </a:solidFill>
                <a:latin typeface="Times New Roman" pitchFamily="18" charset="0"/>
                <a:cs typeface="Times New Roman" pitchFamily="18" charset="0"/>
              </a:rPr>
              <a:t>Whether wages are anyway related with employees’ education levels?</a:t>
            </a: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5" name="Footer Placeholder 4">
            <a:extLst>
              <a:ext uri="{FF2B5EF4-FFF2-40B4-BE49-F238E27FC236}">
                <a16:creationId xmlns:a16="http://schemas.microsoft.com/office/drawing/2014/main" id="{F5C43C47-DB8F-41A3-9C77-5B34AE5C763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765613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538343"/>
            <a:ext cx="8501751" cy="4921723"/>
          </a:xfrm>
        </p:spPr>
        <p:txBody>
          <a:bodyPr>
            <a:noAutofit/>
          </a:bodyPr>
          <a:lstStyle/>
          <a:p>
            <a:r>
              <a:rPr lang="en-US" sz="2000" dirty="0">
                <a:solidFill>
                  <a:srgbClr val="0B5ED7"/>
                </a:solidFill>
                <a:latin typeface="Times New Roman" pitchFamily="18" charset="0"/>
                <a:cs typeface="Times New Roman" pitchFamily="18" charset="0"/>
              </a:rPr>
              <a:t>Example: Wage Data</a:t>
            </a:r>
          </a:p>
          <a:p>
            <a:pPr lvl="7"/>
            <a:endParaRPr lang="en-US" sz="10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dirty="0">
                <a:solidFill>
                  <a:srgbClr val="0B5ED7"/>
                </a:solidFill>
                <a:latin typeface="Times New Roman" pitchFamily="18" charset="0"/>
                <a:cs typeface="Times New Roman" pitchFamily="18" charset="0"/>
              </a:rPr>
              <a:t>Case I.</a:t>
            </a:r>
            <a:r>
              <a:rPr lang="en-US" sz="1800" i="1" dirty="0">
                <a:solidFill>
                  <a:srgbClr val="0B5ED7"/>
                </a:solidFill>
                <a:latin typeface="Times New Roman" pitchFamily="18" charset="0"/>
                <a:cs typeface="Times New Roman" pitchFamily="18" charset="0"/>
              </a:rPr>
              <a:t> </a:t>
            </a:r>
            <a:r>
              <a:rPr lang="en-US" sz="1800" dirty="0">
                <a:solidFill>
                  <a:srgbClr val="0B5ED7"/>
                </a:solidFill>
                <a:latin typeface="Times New Roman" pitchFamily="18" charset="0"/>
                <a:cs typeface="Times New Roman" pitchFamily="18" charset="0"/>
              </a:rPr>
              <a:t>Wage versus Age</a:t>
            </a:r>
          </a:p>
          <a:p>
            <a:pPr marL="995998" lvl="1" indent="-342900">
              <a:buFont typeface="Wingdings" panose="05000000000000000000" pitchFamily="2" charset="2"/>
              <a:buChar char="§"/>
            </a:pPr>
            <a:r>
              <a:rPr lang="en-US" sz="1600" dirty="0">
                <a:solidFill>
                  <a:srgbClr val="0B5ED7"/>
                </a:solidFill>
                <a:latin typeface="Times New Roman" pitchFamily="18" charset="0"/>
                <a:cs typeface="Times New Roman" pitchFamily="18" charset="0"/>
              </a:rPr>
              <a:t>From the data set, we have a graphical representations, which is as follows:</a:t>
            </a: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r>
              <a:rPr lang="en-US" sz="1600" dirty="0">
                <a:solidFill>
                  <a:srgbClr val="0B5ED7"/>
                </a:solidFill>
                <a:latin typeface="Times New Roman" pitchFamily="18" charset="0"/>
                <a:cs typeface="Times New Roman" pitchFamily="18" charset="0"/>
              </a:rPr>
              <a:t>How wages vary with ages?</a:t>
            </a: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1201738" lvl="3" indent="0">
              <a:buNone/>
            </a:pPr>
            <a:endParaRPr lang="en-US" sz="1200" dirty="0">
              <a:solidFill>
                <a:srgbClr val="0B5ED7"/>
              </a:solidFill>
              <a:latin typeface="Times New Roman" pitchFamily="18" charset="0"/>
              <a:cs typeface="Times New Roman" pitchFamily="18" charset="0"/>
            </a:endParaRPr>
          </a:p>
          <a:p>
            <a:pPr marL="0" indent="0">
              <a:buNone/>
            </a:pPr>
            <a:endParaRPr lang="en-US" sz="1800" dirty="0">
              <a:solidFill>
                <a:srgbClr val="073C8B"/>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2936422"/>
            <a:ext cx="3616552" cy="36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202509" y="5202823"/>
            <a:ext cx="3147978" cy="338554"/>
          </a:xfrm>
          <a:prstGeom prst="rect">
            <a:avLst/>
          </a:prstGeom>
        </p:spPr>
        <p:txBody>
          <a:bodyPr wrap="none">
            <a:spAutoFit/>
          </a:bodyPr>
          <a:lstStyle/>
          <a:p>
            <a:pPr marL="653098" lvl="1"/>
            <a:r>
              <a:rPr lang="en-US" sz="1600" dirty="0">
                <a:solidFill>
                  <a:srgbClr val="A50021"/>
                </a:solidFill>
                <a:latin typeface="Times New Roman" pitchFamily="18" charset="0"/>
                <a:cs typeface="Times New Roman" pitchFamily="18" charset="0"/>
              </a:rPr>
              <a:t>How wages vary with ages?</a:t>
            </a:r>
          </a:p>
        </p:txBody>
      </p:sp>
      <p:sp>
        <p:nvSpPr>
          <p:cNvPr id="8" name="Rectangle 7"/>
          <p:cNvSpPr/>
          <p:nvPr/>
        </p:nvSpPr>
        <p:spPr>
          <a:xfrm>
            <a:off x="6642707" y="3619947"/>
            <a:ext cx="731290" cy="1569660"/>
          </a:xfrm>
          <a:prstGeom prst="rect">
            <a:avLst/>
          </a:prstGeom>
        </p:spPr>
        <p:txBody>
          <a:bodyPr wrap="none">
            <a:spAutoFit/>
          </a:bodyPr>
          <a:lstStyle/>
          <a:p>
            <a:r>
              <a:rPr lang="en-US" sz="9600" dirty="0">
                <a:solidFill>
                  <a:srgbClr val="FF0000"/>
                </a:solidFill>
                <a:latin typeface="Times New Roman" pitchFamily="18" charset="0"/>
                <a:cs typeface="Times New Roman" pitchFamily="18" charset="0"/>
              </a:rPr>
              <a:t>?</a:t>
            </a:r>
            <a:endParaRPr lang="en-IN" sz="9600" dirty="0">
              <a:solidFill>
                <a:srgbClr val="FF0000"/>
              </a:solidFill>
            </a:endParaRPr>
          </a:p>
        </p:txBody>
      </p:sp>
      <p:sp>
        <p:nvSpPr>
          <p:cNvPr id="5" name="Footer Placeholder 4">
            <a:extLst>
              <a:ext uri="{FF2B5EF4-FFF2-40B4-BE49-F238E27FC236}">
                <a16:creationId xmlns:a16="http://schemas.microsoft.com/office/drawing/2014/main" id="{EE7BEB1C-2208-42FA-AA2F-80E1A89A423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711732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219203"/>
            <a:ext cx="8501751" cy="5240864"/>
          </a:xfrm>
        </p:spPr>
        <p:txBody>
          <a:bodyPr>
            <a:noAutofit/>
          </a:bodyPr>
          <a:lstStyle/>
          <a:p>
            <a:r>
              <a:rPr lang="en-US" sz="2000" dirty="0">
                <a:solidFill>
                  <a:srgbClr val="0B5ED7"/>
                </a:solidFill>
                <a:latin typeface="Times New Roman" pitchFamily="18" charset="0"/>
                <a:cs typeface="Times New Roman" pitchFamily="18" charset="0"/>
              </a:rPr>
              <a:t>Example: Wage Data</a:t>
            </a: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Employee’s age and wage: </a:t>
            </a:r>
            <a:r>
              <a:rPr lang="en-US" sz="1800" dirty="0">
                <a:solidFill>
                  <a:srgbClr val="0B5ED7"/>
                </a:solidFill>
                <a:latin typeface="Times New Roman" pitchFamily="18" charset="0"/>
                <a:cs typeface="Times New Roman" pitchFamily="18" charset="0"/>
              </a:rPr>
              <a:t>How wages vary with ages?</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r>
              <a:rPr lang="en-US" sz="1800" dirty="0">
                <a:solidFill>
                  <a:srgbClr val="CC3300"/>
                </a:solidFill>
                <a:latin typeface="Times New Roman" pitchFamily="18" charset="0"/>
                <a:cs typeface="Times New Roman" pitchFamily="18" charset="0"/>
              </a:rPr>
              <a:t>Interpretation: On the average, wage increases with age until about 60 years of age, at which point it begins to decline.</a:t>
            </a: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7" y="2131560"/>
            <a:ext cx="7210425" cy="336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B00ECB66-247C-4EEC-AC8D-ADD79DA9D8C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59350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538343"/>
            <a:ext cx="8501751" cy="4921723"/>
          </a:xfrm>
        </p:spPr>
        <p:txBody>
          <a:bodyPr>
            <a:noAutofit/>
          </a:bodyPr>
          <a:lstStyle/>
          <a:p>
            <a:r>
              <a:rPr lang="en-US" sz="2000" dirty="0">
                <a:solidFill>
                  <a:srgbClr val="0B5ED7"/>
                </a:solidFill>
                <a:latin typeface="Times New Roman" pitchFamily="18" charset="0"/>
                <a:cs typeface="Times New Roman" pitchFamily="18" charset="0"/>
              </a:rPr>
              <a:t>Example: Wage Data</a:t>
            </a:r>
          </a:p>
          <a:p>
            <a:pPr lvl="7"/>
            <a:endParaRPr lang="en-US" sz="10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dirty="0">
                <a:solidFill>
                  <a:srgbClr val="0B5ED7"/>
                </a:solidFill>
                <a:latin typeface="Times New Roman" pitchFamily="18" charset="0"/>
                <a:cs typeface="Times New Roman" pitchFamily="18" charset="0"/>
              </a:rPr>
              <a:t>Case II.</a:t>
            </a:r>
            <a:r>
              <a:rPr lang="en-US" sz="1800" i="1" dirty="0">
                <a:solidFill>
                  <a:srgbClr val="0B5ED7"/>
                </a:solidFill>
                <a:latin typeface="Times New Roman" pitchFamily="18" charset="0"/>
                <a:cs typeface="Times New Roman" pitchFamily="18" charset="0"/>
              </a:rPr>
              <a:t> </a:t>
            </a:r>
            <a:r>
              <a:rPr lang="en-US" sz="1800" dirty="0">
                <a:solidFill>
                  <a:srgbClr val="0B5ED7"/>
                </a:solidFill>
                <a:latin typeface="Times New Roman" pitchFamily="18" charset="0"/>
                <a:cs typeface="Times New Roman" pitchFamily="18" charset="0"/>
              </a:rPr>
              <a:t>Wage versus Year</a:t>
            </a:r>
          </a:p>
          <a:p>
            <a:pPr marL="995998" lvl="1" indent="-342900">
              <a:buFont typeface="Wingdings" panose="05000000000000000000" pitchFamily="2" charset="2"/>
              <a:buChar char="§"/>
            </a:pPr>
            <a:r>
              <a:rPr lang="en-US" sz="1600" dirty="0">
                <a:solidFill>
                  <a:srgbClr val="0B5ED7"/>
                </a:solidFill>
                <a:latin typeface="Times New Roman" pitchFamily="18" charset="0"/>
                <a:cs typeface="Times New Roman" pitchFamily="18" charset="0"/>
              </a:rPr>
              <a:t>From the data set, we have a graphical representations, which is as follows:</a:t>
            </a: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653098" lvl="1" indent="0">
              <a:buNone/>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1201738" lvl="3" indent="0">
              <a:buNone/>
            </a:pPr>
            <a:endParaRPr lang="en-US" sz="1200" dirty="0">
              <a:solidFill>
                <a:srgbClr val="0B5ED7"/>
              </a:solidFill>
              <a:latin typeface="Times New Roman" pitchFamily="18" charset="0"/>
              <a:cs typeface="Times New Roman" pitchFamily="18" charset="0"/>
            </a:endParaRPr>
          </a:p>
          <a:p>
            <a:pPr marL="0" indent="0">
              <a:buNone/>
            </a:pPr>
            <a:endParaRPr lang="en-US" sz="1800" dirty="0">
              <a:solidFill>
                <a:srgbClr val="073C8B"/>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7" name="Rectangle 6"/>
          <p:cNvSpPr/>
          <p:nvPr/>
        </p:nvSpPr>
        <p:spPr>
          <a:xfrm>
            <a:off x="5202509" y="5202823"/>
            <a:ext cx="3149580" cy="338554"/>
          </a:xfrm>
          <a:prstGeom prst="rect">
            <a:avLst/>
          </a:prstGeom>
        </p:spPr>
        <p:txBody>
          <a:bodyPr wrap="none">
            <a:spAutoFit/>
          </a:bodyPr>
          <a:lstStyle/>
          <a:p>
            <a:pPr marL="653098" lvl="1"/>
            <a:r>
              <a:rPr lang="en-US" sz="1600" dirty="0">
                <a:solidFill>
                  <a:srgbClr val="A50021"/>
                </a:solidFill>
                <a:latin typeface="Times New Roman" pitchFamily="18" charset="0"/>
                <a:cs typeface="Times New Roman" pitchFamily="18" charset="0"/>
              </a:rPr>
              <a:t>How wages vary with time?</a:t>
            </a:r>
          </a:p>
        </p:txBody>
      </p:sp>
      <p:sp>
        <p:nvSpPr>
          <p:cNvPr id="8" name="Rectangle 7"/>
          <p:cNvSpPr/>
          <p:nvPr/>
        </p:nvSpPr>
        <p:spPr>
          <a:xfrm>
            <a:off x="6642707" y="3619947"/>
            <a:ext cx="731290" cy="1569660"/>
          </a:xfrm>
          <a:prstGeom prst="rect">
            <a:avLst/>
          </a:prstGeom>
        </p:spPr>
        <p:txBody>
          <a:bodyPr wrap="none">
            <a:spAutoFit/>
          </a:bodyPr>
          <a:lstStyle/>
          <a:p>
            <a:r>
              <a:rPr lang="en-US" sz="9600" dirty="0">
                <a:solidFill>
                  <a:srgbClr val="FF0000"/>
                </a:solidFill>
                <a:latin typeface="Times New Roman" pitchFamily="18" charset="0"/>
                <a:cs typeface="Times New Roman" pitchFamily="18" charset="0"/>
              </a:rPr>
              <a:t>?</a:t>
            </a:r>
            <a:endParaRPr lang="en-IN" sz="9600" dirty="0">
              <a:solidFill>
                <a:srgbClr val="FF0000"/>
              </a:solidFill>
            </a:endParaRP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370" y="2845398"/>
            <a:ext cx="3659011" cy="331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7E13C0D-0206-4015-BDCF-851DBA9A242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25141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219203"/>
            <a:ext cx="8501751" cy="5240864"/>
          </a:xfrm>
        </p:spPr>
        <p:txBody>
          <a:bodyPr>
            <a:noAutofit/>
          </a:bodyPr>
          <a:lstStyle/>
          <a:p>
            <a:r>
              <a:rPr lang="en-US" sz="2000" dirty="0">
                <a:solidFill>
                  <a:srgbClr val="0B5ED7"/>
                </a:solidFill>
                <a:latin typeface="Times New Roman" pitchFamily="18" charset="0"/>
                <a:cs typeface="Times New Roman" pitchFamily="18" charset="0"/>
              </a:rPr>
              <a:t>Example: Wage Data</a:t>
            </a: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Wage and calendar year: </a:t>
            </a:r>
            <a:r>
              <a:rPr lang="en-US" sz="1800" dirty="0">
                <a:solidFill>
                  <a:srgbClr val="0B5ED7"/>
                </a:solidFill>
                <a:latin typeface="Times New Roman" pitchFamily="18" charset="0"/>
                <a:cs typeface="Times New Roman" pitchFamily="18" charset="0"/>
              </a:rPr>
              <a:t>How wages vary with years?</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r>
              <a:rPr lang="en-US" sz="1800" dirty="0">
                <a:solidFill>
                  <a:srgbClr val="CC3300"/>
                </a:solidFill>
                <a:latin typeface="Times New Roman" pitchFamily="18" charset="0"/>
                <a:cs typeface="Times New Roman" pitchFamily="18" charset="0"/>
              </a:rPr>
              <a:t>Interpretation: </a:t>
            </a:r>
            <a:r>
              <a:rPr lang="en-US" sz="1800" dirty="0">
                <a:solidFill>
                  <a:srgbClr val="A50021"/>
                </a:solidFill>
                <a:latin typeface="Times New Roman" pitchFamily="18" charset="0"/>
                <a:cs typeface="Times New Roman" pitchFamily="18" charset="0"/>
              </a:rPr>
              <a:t>There is a slow but steady increase in the average wage between 2010 and 2016.</a:t>
            </a:r>
          </a:p>
          <a:p>
            <a:pPr marL="0" indent="0">
              <a:buNone/>
            </a:pPr>
            <a:r>
              <a:rPr lang="en-US" sz="1800" dirty="0">
                <a:solidFill>
                  <a:srgbClr val="CC3300"/>
                </a:solidFill>
                <a:latin typeface="Times New Roman" pitchFamily="18" charset="0"/>
                <a:cs typeface="Times New Roman" pitchFamily="18" charset="0"/>
              </a:rPr>
              <a:t>.</a:t>
            </a: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704" y="2178503"/>
            <a:ext cx="7912814" cy="317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E2E9C0C7-6C05-4286-A70A-0B1FF3839E7B}"/>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42696357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538343"/>
            <a:ext cx="8501751" cy="4921723"/>
          </a:xfrm>
        </p:spPr>
        <p:txBody>
          <a:bodyPr>
            <a:noAutofit/>
          </a:bodyPr>
          <a:lstStyle/>
          <a:p>
            <a:r>
              <a:rPr lang="en-US" sz="2000" dirty="0">
                <a:solidFill>
                  <a:srgbClr val="0B5ED7"/>
                </a:solidFill>
                <a:latin typeface="Times New Roman" pitchFamily="18" charset="0"/>
                <a:cs typeface="Times New Roman" pitchFamily="18" charset="0"/>
              </a:rPr>
              <a:t>Example: Wage Data</a:t>
            </a:r>
          </a:p>
          <a:p>
            <a:pPr lvl="7"/>
            <a:endParaRPr lang="en-US" sz="10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r>
              <a:rPr lang="en-US" sz="1800" dirty="0">
                <a:solidFill>
                  <a:srgbClr val="0B5ED7"/>
                </a:solidFill>
                <a:latin typeface="Times New Roman" pitchFamily="18" charset="0"/>
                <a:cs typeface="Times New Roman" pitchFamily="18" charset="0"/>
              </a:rPr>
              <a:t>Case III.</a:t>
            </a:r>
            <a:r>
              <a:rPr lang="en-US" sz="1800" i="1" dirty="0">
                <a:solidFill>
                  <a:srgbClr val="0B5ED7"/>
                </a:solidFill>
                <a:latin typeface="Times New Roman" pitchFamily="18" charset="0"/>
                <a:cs typeface="Times New Roman" pitchFamily="18" charset="0"/>
              </a:rPr>
              <a:t> </a:t>
            </a:r>
            <a:r>
              <a:rPr lang="en-US" sz="1800" dirty="0">
                <a:solidFill>
                  <a:srgbClr val="0B5ED7"/>
                </a:solidFill>
                <a:latin typeface="Times New Roman" pitchFamily="18" charset="0"/>
                <a:cs typeface="Times New Roman" pitchFamily="18" charset="0"/>
              </a:rPr>
              <a:t>Wage versus Education</a:t>
            </a:r>
          </a:p>
          <a:p>
            <a:pPr marL="995998" lvl="1" indent="-342900">
              <a:buFont typeface="Wingdings" panose="05000000000000000000" pitchFamily="2" charset="2"/>
              <a:buChar char="§"/>
            </a:pPr>
            <a:r>
              <a:rPr lang="en-US" sz="1600" dirty="0">
                <a:solidFill>
                  <a:srgbClr val="0B5ED7"/>
                </a:solidFill>
                <a:latin typeface="Times New Roman" pitchFamily="18" charset="0"/>
                <a:cs typeface="Times New Roman" pitchFamily="18" charset="0"/>
              </a:rPr>
              <a:t>From the data set, we have a graphical representations, which is as follows:</a:t>
            </a: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630238" indent="-342900">
              <a:buFont typeface="Wingdings" panose="05000000000000000000" pitchFamily="2" charset="2"/>
              <a:buChar char="§"/>
            </a:pPr>
            <a:endParaRPr lang="en-US" sz="18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653098" lvl="1" indent="0">
              <a:buNone/>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995998" lvl="1" indent="-342900">
              <a:buFont typeface="Wingdings" panose="05000000000000000000" pitchFamily="2" charset="2"/>
              <a:buChar char="§"/>
            </a:pPr>
            <a:endParaRPr lang="en-US" sz="1600" dirty="0">
              <a:solidFill>
                <a:srgbClr val="0B5ED7"/>
              </a:solidFill>
              <a:latin typeface="Times New Roman" pitchFamily="18" charset="0"/>
              <a:cs typeface="Times New Roman" pitchFamily="18" charset="0"/>
            </a:endParaRPr>
          </a:p>
          <a:p>
            <a:pPr marL="1201738" lvl="3" indent="0">
              <a:buNone/>
            </a:pPr>
            <a:endParaRPr lang="en-US" sz="1200" dirty="0">
              <a:solidFill>
                <a:srgbClr val="0B5ED7"/>
              </a:solidFill>
              <a:latin typeface="Times New Roman" pitchFamily="18" charset="0"/>
              <a:cs typeface="Times New Roman" pitchFamily="18" charset="0"/>
            </a:endParaRPr>
          </a:p>
          <a:p>
            <a:pPr marL="0" indent="0">
              <a:buNone/>
            </a:pPr>
            <a:endParaRPr lang="en-US" sz="1800" dirty="0">
              <a:solidFill>
                <a:srgbClr val="073C8B"/>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
        <p:nvSpPr>
          <p:cNvPr id="8" name="Rectangle 7"/>
          <p:cNvSpPr/>
          <p:nvPr/>
        </p:nvSpPr>
        <p:spPr>
          <a:xfrm>
            <a:off x="6642707" y="3619947"/>
            <a:ext cx="731290" cy="1569660"/>
          </a:xfrm>
          <a:prstGeom prst="rect">
            <a:avLst/>
          </a:prstGeom>
        </p:spPr>
        <p:txBody>
          <a:bodyPr wrap="none">
            <a:spAutoFit/>
          </a:bodyPr>
          <a:lstStyle/>
          <a:p>
            <a:r>
              <a:rPr lang="en-US" sz="9600" dirty="0">
                <a:solidFill>
                  <a:srgbClr val="FF0000"/>
                </a:solidFill>
                <a:latin typeface="Times New Roman" pitchFamily="18" charset="0"/>
                <a:cs typeface="Times New Roman" pitchFamily="18" charset="0"/>
              </a:rPr>
              <a:t>?</a:t>
            </a:r>
            <a:endParaRPr lang="en-IN" sz="9600" dirty="0">
              <a:solidFill>
                <a:srgbClr val="FF0000"/>
              </a:solidFill>
            </a:endParaRPr>
          </a:p>
        </p:txBody>
      </p:sp>
      <p:sp>
        <p:nvSpPr>
          <p:cNvPr id="5" name="Rectangle 4"/>
          <p:cNvSpPr/>
          <p:nvPr/>
        </p:nvSpPr>
        <p:spPr>
          <a:xfrm>
            <a:off x="4704332" y="5020330"/>
            <a:ext cx="4391908" cy="338554"/>
          </a:xfrm>
          <a:prstGeom prst="rect">
            <a:avLst/>
          </a:prstGeom>
        </p:spPr>
        <p:txBody>
          <a:bodyPr wrap="none">
            <a:spAutoFit/>
          </a:bodyPr>
          <a:lstStyle/>
          <a:p>
            <a:pPr marL="653098" lvl="1"/>
            <a:r>
              <a:rPr lang="en-US" sz="1600" dirty="0">
                <a:solidFill>
                  <a:srgbClr val="C00000"/>
                </a:solidFill>
                <a:latin typeface="Times New Roman" pitchFamily="18" charset="0"/>
                <a:cs typeface="Times New Roman" pitchFamily="18" charset="0"/>
              </a:rPr>
              <a:t>Whether wages are related with education</a:t>
            </a:r>
            <a:r>
              <a:rPr lang="en-US" sz="1600" dirty="0">
                <a:solidFill>
                  <a:srgbClr val="A50021"/>
                </a:solidFill>
                <a:latin typeface="Times New Roman" pitchFamily="18" charset="0"/>
                <a:cs typeface="Times New Roman" pitchFamily="18" charset="0"/>
              </a:rPr>
              <a:t>?</a:t>
            </a:r>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955" y="2835727"/>
            <a:ext cx="3420382" cy="3105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ooter Placeholder 6">
            <a:extLst>
              <a:ext uri="{FF2B5EF4-FFF2-40B4-BE49-F238E27FC236}">
                <a16:creationId xmlns:a16="http://schemas.microsoft.com/office/drawing/2014/main" id="{1338505A-F2FE-42A7-A964-289752DC1ED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0473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479615"/>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Data for Relationship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8</a:t>
            </a:fld>
            <a:endParaRPr lang="en-US" altLang="en-US" sz="921">
              <a:solidFill>
                <a:srgbClr val="898989"/>
              </a:solidFill>
            </a:endParaRPr>
          </a:p>
        </p:txBody>
      </p:sp>
      <p:cxnSp>
        <p:nvCxnSpPr>
          <p:cNvPr id="7" name="Straight Connector 6"/>
          <p:cNvCxnSpPr/>
          <p:nvPr/>
        </p:nvCxnSpPr>
        <p:spPr>
          <a:xfrm>
            <a:off x="275482" y="915997"/>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159BF52B-1D8E-4230-820A-993AB4E51FB5}"/>
              </a:ext>
            </a:extLst>
          </p:cNvPr>
          <p:cNvSpPr/>
          <p:nvPr/>
        </p:nvSpPr>
        <p:spPr>
          <a:xfrm>
            <a:off x="324952" y="2209449"/>
            <a:ext cx="1202905" cy="302654"/>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t" anchorCtr="0">
            <a:noAutofit/>
          </a:bodyPr>
          <a:lstStyle/>
          <a:p>
            <a:pPr defTabSz="682574">
              <a:lnSpc>
                <a:spcPct val="90000"/>
              </a:lnSpc>
              <a:spcAft>
                <a:spcPct val="35000"/>
              </a:spcAft>
            </a:pPr>
            <a:r>
              <a:rPr lang="en-US" sz="1536" b="1" dirty="0"/>
              <a:t>Example:</a:t>
            </a:r>
            <a:endParaRPr lang="en-IN" sz="1536" dirty="0"/>
          </a:p>
        </p:txBody>
      </p:sp>
      <p:sp>
        <p:nvSpPr>
          <p:cNvPr id="6" name="Rectangle 5">
            <a:extLst>
              <a:ext uri="{FF2B5EF4-FFF2-40B4-BE49-F238E27FC236}">
                <a16:creationId xmlns:a16="http://schemas.microsoft.com/office/drawing/2014/main" id="{37C9D956-483C-486B-8B11-F58B216F6326}"/>
              </a:ext>
            </a:extLst>
          </p:cNvPr>
          <p:cNvSpPr/>
          <p:nvPr/>
        </p:nvSpPr>
        <p:spPr>
          <a:xfrm>
            <a:off x="337646" y="1564205"/>
            <a:ext cx="8053999" cy="575355"/>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sz="2000" i="1" dirty="0">
                <a:latin typeface="Times New Roman" pitchFamily="18" charset="0"/>
                <a:cs typeface="Times New Roman" pitchFamily="18" charset="0"/>
              </a:rPr>
              <a:t>Univariate population: </a:t>
            </a:r>
            <a:r>
              <a:rPr lang="en-US" sz="2000" dirty="0">
                <a:latin typeface="Times New Roman" pitchFamily="18" charset="0"/>
                <a:cs typeface="Times New Roman" pitchFamily="18" charset="0"/>
              </a:rPr>
              <a:t>The population consisting of only one variable.</a:t>
            </a:r>
          </a:p>
        </p:txBody>
      </p:sp>
      <p:sp>
        <p:nvSpPr>
          <p:cNvPr id="13" name="Freeform: Shape 3">
            <a:extLst>
              <a:ext uri="{FF2B5EF4-FFF2-40B4-BE49-F238E27FC236}">
                <a16:creationId xmlns:a16="http://schemas.microsoft.com/office/drawing/2014/main" id="{10465B23-4649-F982-FC61-6E0044295FAB}"/>
              </a:ext>
            </a:extLst>
          </p:cNvPr>
          <p:cNvSpPr/>
          <p:nvPr/>
        </p:nvSpPr>
        <p:spPr>
          <a:xfrm>
            <a:off x="334623" y="4725166"/>
            <a:ext cx="1193233" cy="387499"/>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t" anchorCtr="0">
            <a:noAutofit/>
          </a:bodyPr>
          <a:lstStyle/>
          <a:p>
            <a:pPr defTabSz="682574">
              <a:lnSpc>
                <a:spcPct val="90000"/>
              </a:lnSpc>
              <a:spcBef>
                <a:spcPct val="0"/>
              </a:spcBef>
              <a:spcAft>
                <a:spcPct val="35000"/>
              </a:spcAft>
            </a:pPr>
            <a:r>
              <a:rPr lang="en-US" sz="1536" b="1" dirty="0"/>
              <a:t>Example: </a:t>
            </a:r>
          </a:p>
          <a:p>
            <a:pPr defTabSz="682574">
              <a:lnSpc>
                <a:spcPct val="90000"/>
              </a:lnSpc>
              <a:spcBef>
                <a:spcPct val="0"/>
              </a:spcBef>
              <a:spcAft>
                <a:spcPct val="35000"/>
              </a:spcAft>
            </a:pPr>
            <a:endParaRPr lang="en-US" sz="1536" b="1" dirty="0"/>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5710C5AE-85B8-8FD1-B701-3DF69CC69D25}"/>
                  </a:ext>
                </a:extLst>
              </p:cNvPr>
              <p:cNvGraphicFramePr>
                <a:graphicFrameLocks noGrp="1"/>
              </p:cNvGraphicFramePr>
              <p:nvPr>
                <p:extLst>
                  <p:ext uri="{D42A27DB-BD31-4B8C-83A1-F6EECF244321}">
                    <p14:modId xmlns:p14="http://schemas.microsoft.com/office/powerpoint/2010/main" val="220856707"/>
                  </p:ext>
                </p:extLst>
              </p:nvPr>
            </p:nvGraphicFramePr>
            <p:xfrm>
              <a:off x="336174" y="2504630"/>
              <a:ext cx="5493373" cy="344532"/>
            </p:xfrm>
            <a:graphic>
              <a:graphicData uri="http://schemas.openxmlformats.org/drawingml/2006/table">
                <a:tbl>
                  <a:tblPr firstRow="1" bandRow="1">
                    <a:tableStyleId>{5C22544A-7EE6-4342-B048-85BDC9FD1C3A}</a:tableStyleId>
                  </a:tblPr>
                  <a:tblGrid>
                    <a:gridCol w="1331273">
                      <a:extLst>
                        <a:ext uri="{9D8B030D-6E8A-4147-A177-3AD203B41FA5}">
                          <a16:colId xmlns:a16="http://schemas.microsoft.com/office/drawing/2014/main" val="20000"/>
                        </a:ext>
                      </a:extLst>
                    </a:gridCol>
                    <a:gridCol w="642457">
                      <a:extLst>
                        <a:ext uri="{9D8B030D-6E8A-4147-A177-3AD203B41FA5}">
                          <a16:colId xmlns:a16="http://schemas.microsoft.com/office/drawing/2014/main" val="20001"/>
                        </a:ext>
                      </a:extLst>
                    </a:gridCol>
                    <a:gridCol w="622587">
                      <a:extLst>
                        <a:ext uri="{9D8B030D-6E8A-4147-A177-3AD203B41FA5}">
                          <a16:colId xmlns:a16="http://schemas.microsoft.com/office/drawing/2014/main" val="20002"/>
                        </a:ext>
                      </a:extLst>
                    </a:gridCol>
                    <a:gridCol w="556684">
                      <a:extLst>
                        <a:ext uri="{9D8B030D-6E8A-4147-A177-3AD203B41FA5}">
                          <a16:colId xmlns:a16="http://schemas.microsoft.com/office/drawing/2014/main" val="20003"/>
                        </a:ext>
                      </a:extLst>
                    </a:gridCol>
                    <a:gridCol w="624099">
                      <a:extLst>
                        <a:ext uri="{9D8B030D-6E8A-4147-A177-3AD203B41FA5}">
                          <a16:colId xmlns:a16="http://schemas.microsoft.com/office/drawing/2014/main" val="20004"/>
                        </a:ext>
                      </a:extLst>
                    </a:gridCol>
                    <a:gridCol w="559089">
                      <a:extLst>
                        <a:ext uri="{9D8B030D-6E8A-4147-A177-3AD203B41FA5}">
                          <a16:colId xmlns:a16="http://schemas.microsoft.com/office/drawing/2014/main" val="20005"/>
                        </a:ext>
                      </a:extLst>
                    </a:gridCol>
                    <a:gridCol w="559089">
                      <a:extLst>
                        <a:ext uri="{9D8B030D-6E8A-4147-A177-3AD203B41FA5}">
                          <a16:colId xmlns:a16="http://schemas.microsoft.com/office/drawing/2014/main" val="20006"/>
                        </a:ext>
                      </a:extLst>
                    </a:gridCol>
                    <a:gridCol w="598095">
                      <a:extLst>
                        <a:ext uri="{9D8B030D-6E8A-4147-A177-3AD203B41FA5}">
                          <a16:colId xmlns:a16="http://schemas.microsoft.com/office/drawing/2014/main" val="20007"/>
                        </a:ext>
                      </a:extLst>
                    </a:gridCol>
                  </a:tblGrid>
                  <a:tr h="284745">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𝑇𝑒𝑚𝑝𝑒𝑟𝑎𝑡𝑢𝑟𝑒</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20</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30</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21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18</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23</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45</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52</m:t>
                                </m:r>
                              </m:oMath>
                            </m:oMathPara>
                          </a14:m>
                          <a:endParaRPr lang="en-US" sz="1800" dirty="0"/>
                        </a:p>
                      </a:txBody>
                      <a:tcPr marL="70211" marR="70211" marT="35106" marB="35106"/>
                    </a:tc>
                    <a:extLst>
                      <a:ext uri="{0D108BD9-81ED-4DB2-BD59-A6C34878D82A}">
                        <a16:rowId xmlns:a16="http://schemas.microsoft.com/office/drawing/2014/main" val="10000"/>
                      </a:ext>
                    </a:extLst>
                  </a:tr>
                </a:tbl>
              </a:graphicData>
            </a:graphic>
          </p:graphicFrame>
        </mc:Choice>
        <mc:Fallback xmlns="">
          <p:graphicFrame>
            <p:nvGraphicFramePr>
              <p:cNvPr id="14" name="Table 13">
                <a:extLst>
                  <a:ext uri="{FF2B5EF4-FFF2-40B4-BE49-F238E27FC236}">
                    <a16:creationId xmlns:a16="http://schemas.microsoft.com/office/drawing/2014/main" id="{5710C5AE-85B8-8FD1-B701-3DF69CC69D25}"/>
                  </a:ext>
                </a:extLst>
              </p:cNvPr>
              <p:cNvGraphicFramePr>
                <a:graphicFrameLocks noGrp="1"/>
              </p:cNvGraphicFramePr>
              <p:nvPr>
                <p:extLst>
                  <p:ext uri="{D42A27DB-BD31-4B8C-83A1-F6EECF244321}">
                    <p14:modId xmlns:p14="http://schemas.microsoft.com/office/powerpoint/2010/main" val="220856707"/>
                  </p:ext>
                </p:extLst>
              </p:nvPr>
            </p:nvGraphicFramePr>
            <p:xfrm>
              <a:off x="336174" y="2504630"/>
              <a:ext cx="5493373" cy="344532"/>
            </p:xfrm>
            <a:graphic>
              <a:graphicData uri="http://schemas.openxmlformats.org/drawingml/2006/table">
                <a:tbl>
                  <a:tblPr firstRow="1" bandRow="1">
                    <a:tableStyleId>{5C22544A-7EE6-4342-B048-85BDC9FD1C3A}</a:tableStyleId>
                  </a:tblPr>
                  <a:tblGrid>
                    <a:gridCol w="1331273">
                      <a:extLst>
                        <a:ext uri="{9D8B030D-6E8A-4147-A177-3AD203B41FA5}">
                          <a16:colId xmlns:a16="http://schemas.microsoft.com/office/drawing/2014/main" val="20000"/>
                        </a:ext>
                      </a:extLst>
                    </a:gridCol>
                    <a:gridCol w="642457">
                      <a:extLst>
                        <a:ext uri="{9D8B030D-6E8A-4147-A177-3AD203B41FA5}">
                          <a16:colId xmlns:a16="http://schemas.microsoft.com/office/drawing/2014/main" val="20001"/>
                        </a:ext>
                      </a:extLst>
                    </a:gridCol>
                    <a:gridCol w="622587">
                      <a:extLst>
                        <a:ext uri="{9D8B030D-6E8A-4147-A177-3AD203B41FA5}">
                          <a16:colId xmlns:a16="http://schemas.microsoft.com/office/drawing/2014/main" val="20002"/>
                        </a:ext>
                      </a:extLst>
                    </a:gridCol>
                    <a:gridCol w="556684">
                      <a:extLst>
                        <a:ext uri="{9D8B030D-6E8A-4147-A177-3AD203B41FA5}">
                          <a16:colId xmlns:a16="http://schemas.microsoft.com/office/drawing/2014/main" val="20003"/>
                        </a:ext>
                      </a:extLst>
                    </a:gridCol>
                    <a:gridCol w="624099">
                      <a:extLst>
                        <a:ext uri="{9D8B030D-6E8A-4147-A177-3AD203B41FA5}">
                          <a16:colId xmlns:a16="http://schemas.microsoft.com/office/drawing/2014/main" val="20004"/>
                        </a:ext>
                      </a:extLst>
                    </a:gridCol>
                    <a:gridCol w="559089">
                      <a:extLst>
                        <a:ext uri="{9D8B030D-6E8A-4147-A177-3AD203B41FA5}">
                          <a16:colId xmlns:a16="http://schemas.microsoft.com/office/drawing/2014/main" val="20005"/>
                        </a:ext>
                      </a:extLst>
                    </a:gridCol>
                    <a:gridCol w="559089">
                      <a:extLst>
                        <a:ext uri="{9D8B030D-6E8A-4147-A177-3AD203B41FA5}">
                          <a16:colId xmlns:a16="http://schemas.microsoft.com/office/drawing/2014/main" val="20006"/>
                        </a:ext>
                      </a:extLst>
                    </a:gridCol>
                    <a:gridCol w="598095">
                      <a:extLst>
                        <a:ext uri="{9D8B030D-6E8A-4147-A177-3AD203B41FA5}">
                          <a16:colId xmlns:a16="http://schemas.microsoft.com/office/drawing/2014/main" val="20007"/>
                        </a:ext>
                      </a:extLst>
                    </a:gridCol>
                  </a:tblGrid>
                  <a:tr h="344532">
                    <a:tc>
                      <a:txBody>
                        <a:bodyPr/>
                        <a:lstStyle/>
                        <a:p>
                          <a:endParaRPr lang="en-US"/>
                        </a:p>
                      </a:txBody>
                      <a:tcPr marL="70211" marR="70211" marT="35106" marB="35106">
                        <a:blipFill>
                          <a:blip r:embed="rId2"/>
                          <a:stretch>
                            <a:fillRect l="-952" t="-3571" r="-315238" b="-17857"/>
                          </a:stretch>
                        </a:blipFill>
                      </a:tcPr>
                    </a:tc>
                    <a:tc>
                      <a:txBody>
                        <a:bodyPr/>
                        <a:lstStyle/>
                        <a:p>
                          <a:endParaRPr lang="en-US"/>
                        </a:p>
                      </a:txBody>
                      <a:tcPr marL="70211" marR="70211" marT="35106" marB="35106">
                        <a:blipFill>
                          <a:blip r:embed="rId2"/>
                          <a:stretch>
                            <a:fillRect l="-207843" t="-3571" r="-549020" b="-17857"/>
                          </a:stretch>
                        </a:blipFill>
                      </a:tcPr>
                    </a:tc>
                    <a:tc>
                      <a:txBody>
                        <a:bodyPr/>
                        <a:lstStyle/>
                        <a:p>
                          <a:endParaRPr lang="en-US"/>
                        </a:p>
                      </a:txBody>
                      <a:tcPr marL="70211" marR="70211" marT="35106" marB="35106">
                        <a:blipFill>
                          <a:blip r:embed="rId2"/>
                          <a:stretch>
                            <a:fillRect l="-320408" t="-3571" r="-471429" b="-17857"/>
                          </a:stretch>
                        </a:blipFill>
                      </a:tcPr>
                    </a:tc>
                    <a:tc>
                      <a:txBody>
                        <a:bodyPr/>
                        <a:lstStyle/>
                        <a:p>
                          <a:endParaRPr lang="en-US"/>
                        </a:p>
                      </a:txBody>
                      <a:tcPr marL="70211" marR="70211" marT="35106" marB="35106">
                        <a:blipFill>
                          <a:blip r:embed="rId2"/>
                          <a:stretch>
                            <a:fillRect l="-468182" t="-3571" r="-425000" b="-17857"/>
                          </a:stretch>
                        </a:blipFill>
                      </a:tcPr>
                    </a:tc>
                    <a:tc>
                      <a:txBody>
                        <a:bodyPr/>
                        <a:lstStyle/>
                        <a:p>
                          <a:endParaRPr lang="en-US"/>
                        </a:p>
                      </a:txBody>
                      <a:tcPr marL="70211" marR="70211" marT="35106" marB="35106">
                        <a:blipFill>
                          <a:blip r:embed="rId2"/>
                          <a:stretch>
                            <a:fillRect l="-510204" t="-3571" r="-281633" b="-17857"/>
                          </a:stretch>
                        </a:blipFill>
                      </a:tcPr>
                    </a:tc>
                    <a:tc>
                      <a:txBody>
                        <a:bodyPr/>
                        <a:lstStyle/>
                        <a:p>
                          <a:endParaRPr lang="en-US"/>
                        </a:p>
                      </a:txBody>
                      <a:tcPr marL="70211" marR="70211" marT="35106" marB="35106">
                        <a:blipFill>
                          <a:blip r:embed="rId2"/>
                          <a:stretch>
                            <a:fillRect l="-664444" t="-3571" r="-206667" b="-17857"/>
                          </a:stretch>
                        </a:blipFill>
                      </a:tcPr>
                    </a:tc>
                    <a:tc>
                      <a:txBody>
                        <a:bodyPr/>
                        <a:lstStyle/>
                        <a:p>
                          <a:endParaRPr lang="en-US"/>
                        </a:p>
                      </a:txBody>
                      <a:tcPr marL="70211" marR="70211" marT="35106" marB="35106">
                        <a:blipFill>
                          <a:blip r:embed="rId2"/>
                          <a:stretch>
                            <a:fillRect l="-781818" t="-3571" r="-111364" b="-17857"/>
                          </a:stretch>
                        </a:blipFill>
                      </a:tcPr>
                    </a:tc>
                    <a:tc>
                      <a:txBody>
                        <a:bodyPr/>
                        <a:lstStyle/>
                        <a:p>
                          <a:endParaRPr lang="en-US"/>
                        </a:p>
                      </a:txBody>
                      <a:tcPr marL="70211" marR="70211" marT="35106" marB="35106">
                        <a:blipFill>
                          <a:blip r:embed="rId2"/>
                          <a:stretch>
                            <a:fillRect l="-825532" t="-3571" r="-4255" b="-17857"/>
                          </a:stretch>
                        </a:blipFill>
                      </a:tcPr>
                    </a:tc>
                    <a:extLst>
                      <a:ext uri="{0D108BD9-81ED-4DB2-BD59-A6C34878D82A}">
                        <a16:rowId xmlns:a16="http://schemas.microsoft.com/office/drawing/2014/main" val="10000"/>
                      </a:ext>
                    </a:extLst>
                  </a:tr>
                </a:tbl>
              </a:graphicData>
            </a:graphic>
          </p:graphicFrame>
        </mc:Fallback>
      </mc:AlternateContent>
      <p:sp>
        <p:nvSpPr>
          <p:cNvPr id="15" name="TextBox 14">
            <a:extLst>
              <a:ext uri="{FF2B5EF4-FFF2-40B4-BE49-F238E27FC236}">
                <a16:creationId xmlns:a16="http://schemas.microsoft.com/office/drawing/2014/main" id="{02250505-C1CD-F04D-025F-52924C62BFBD}"/>
              </a:ext>
            </a:extLst>
          </p:cNvPr>
          <p:cNvSpPr txBox="1"/>
          <p:nvPr/>
        </p:nvSpPr>
        <p:spPr>
          <a:xfrm>
            <a:off x="336173" y="2845965"/>
            <a:ext cx="6087775" cy="369332"/>
          </a:xfrm>
          <a:prstGeom prst="rect">
            <a:avLst/>
          </a:prstGeom>
          <a:noFill/>
        </p:spPr>
        <p:txBody>
          <a:bodyPr wrap="square">
            <a:spAutoFit/>
          </a:bodyPr>
          <a:lstStyle/>
          <a:p>
            <a:r>
              <a:rPr lang="en-US" dirty="0">
                <a:latin typeface="Times New Roman" pitchFamily="18" charset="0"/>
                <a:cs typeface="Times New Roman" pitchFamily="18" charset="0"/>
              </a:rPr>
              <a:t>Here, statistical measures suffice to find a relationship.</a:t>
            </a:r>
          </a:p>
        </p:txBody>
      </p:sp>
      <p:sp>
        <p:nvSpPr>
          <p:cNvPr id="16" name="Rectangle 15">
            <a:extLst>
              <a:ext uri="{FF2B5EF4-FFF2-40B4-BE49-F238E27FC236}">
                <a16:creationId xmlns:a16="http://schemas.microsoft.com/office/drawing/2014/main" id="{707B419E-D284-3A30-3684-2BEC22FFBB65}"/>
              </a:ext>
            </a:extLst>
          </p:cNvPr>
          <p:cNvSpPr/>
          <p:nvPr/>
        </p:nvSpPr>
        <p:spPr>
          <a:xfrm>
            <a:off x="336174" y="4269101"/>
            <a:ext cx="8053999" cy="387499"/>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sz="2000" i="1" dirty="0">
                <a:latin typeface="Times New Roman" pitchFamily="18" charset="0"/>
                <a:cs typeface="Times New Roman" pitchFamily="18" charset="0"/>
              </a:rPr>
              <a:t>Bivariate population: </a:t>
            </a:r>
            <a:r>
              <a:rPr lang="en-US" sz="2000" dirty="0">
                <a:latin typeface="Times New Roman" pitchFamily="18" charset="0"/>
                <a:cs typeface="Times New Roman" pitchFamily="18" charset="0"/>
              </a:rPr>
              <a:t>Here, the data happen to be with two variables.</a:t>
            </a:r>
          </a:p>
          <a:p>
            <a:r>
              <a:rPr lang="en-US" sz="1536" dirty="0">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EB9C9C01-6E76-0CD0-05A8-A58613B15FDA}"/>
                  </a:ext>
                </a:extLst>
              </p:cNvPr>
              <p:cNvGraphicFramePr>
                <a:graphicFrameLocks noGrp="1"/>
              </p:cNvGraphicFramePr>
              <p:nvPr>
                <p:extLst>
                  <p:ext uri="{D42A27DB-BD31-4B8C-83A1-F6EECF244321}">
                    <p14:modId xmlns:p14="http://schemas.microsoft.com/office/powerpoint/2010/main" val="851950829"/>
                  </p:ext>
                </p:extLst>
              </p:nvPr>
            </p:nvGraphicFramePr>
            <p:xfrm>
              <a:off x="336175" y="5055136"/>
              <a:ext cx="5023469" cy="689064"/>
            </p:xfrm>
            <a:graphic>
              <a:graphicData uri="http://schemas.openxmlformats.org/drawingml/2006/table">
                <a:tbl>
                  <a:tblPr firstRow="1" bandRow="1">
                    <a:tableStyleId>{5C22544A-7EE6-4342-B048-85BDC9FD1C3A}</a:tableStyleId>
                  </a:tblPr>
                  <a:tblGrid>
                    <a:gridCol w="1155355">
                      <a:extLst>
                        <a:ext uri="{9D8B030D-6E8A-4147-A177-3AD203B41FA5}">
                          <a16:colId xmlns:a16="http://schemas.microsoft.com/office/drawing/2014/main" val="20000"/>
                        </a:ext>
                      </a:extLst>
                    </a:gridCol>
                    <a:gridCol w="854032">
                      <a:extLst>
                        <a:ext uri="{9D8B030D-6E8A-4147-A177-3AD203B41FA5}">
                          <a16:colId xmlns:a16="http://schemas.microsoft.com/office/drawing/2014/main" val="20001"/>
                        </a:ext>
                      </a:extLst>
                    </a:gridCol>
                    <a:gridCol w="1004694">
                      <a:extLst>
                        <a:ext uri="{9D8B030D-6E8A-4147-A177-3AD203B41FA5}">
                          <a16:colId xmlns:a16="http://schemas.microsoft.com/office/drawing/2014/main" val="20002"/>
                        </a:ext>
                      </a:extLst>
                    </a:gridCol>
                    <a:gridCol w="1004694">
                      <a:extLst>
                        <a:ext uri="{9D8B030D-6E8A-4147-A177-3AD203B41FA5}">
                          <a16:colId xmlns:a16="http://schemas.microsoft.com/office/drawing/2014/main" val="20003"/>
                        </a:ext>
                      </a:extLst>
                    </a:gridCol>
                    <a:gridCol w="1004694">
                      <a:extLst>
                        <a:ext uri="{9D8B030D-6E8A-4147-A177-3AD203B41FA5}">
                          <a16:colId xmlns:a16="http://schemas.microsoft.com/office/drawing/2014/main" val="20004"/>
                        </a:ext>
                      </a:extLst>
                    </a:gridCol>
                  </a:tblGrid>
                  <a:tr h="284745">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𝑃𝑟𝑒𝑠𝑠𝑢𝑟𝑒</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1.1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0.8</m:t>
                                </m:r>
                              </m:oMath>
                            </m:oMathPara>
                          </a14:m>
                          <a:endParaRPr lang="en-US" sz="1800" dirty="0"/>
                        </a:p>
                      </a:txBody>
                      <a:tcPr marL="70211" marR="70211" marT="35106" marB="35106"/>
                    </a:tc>
                    <a:extLst>
                      <a:ext uri="{0D108BD9-81ED-4DB2-BD59-A6C34878D82A}">
                        <a16:rowId xmlns:a16="http://schemas.microsoft.com/office/drawing/2014/main" val="10000"/>
                      </a:ext>
                    </a:extLst>
                  </a:tr>
                  <a:tr h="284745">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𝑇𝑒𝑚𝑝𝑒𝑟𝑎𝑡𝑢𝑟𝑒</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35</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41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 </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29</m:t>
                                </m:r>
                              </m:oMath>
                            </m:oMathPara>
                          </a14:m>
                          <a:endParaRPr lang="en-US" sz="1800" dirty="0"/>
                        </a:p>
                      </a:txBody>
                      <a:tcPr marL="70211" marR="70211" marT="35106" marB="35106"/>
                    </a:tc>
                    <a:extLst>
                      <a:ext uri="{0D108BD9-81ED-4DB2-BD59-A6C34878D82A}">
                        <a16:rowId xmlns:a16="http://schemas.microsoft.com/office/drawing/2014/main" val="10001"/>
                      </a:ext>
                    </a:extLst>
                  </a:tr>
                </a:tbl>
              </a:graphicData>
            </a:graphic>
          </p:graphicFrame>
        </mc:Choice>
        <mc:Fallback xmlns="">
          <p:graphicFrame>
            <p:nvGraphicFramePr>
              <p:cNvPr id="17" name="Table 16">
                <a:extLst>
                  <a:ext uri="{FF2B5EF4-FFF2-40B4-BE49-F238E27FC236}">
                    <a16:creationId xmlns:a16="http://schemas.microsoft.com/office/drawing/2014/main" id="{EB9C9C01-6E76-0CD0-05A8-A58613B15FDA}"/>
                  </a:ext>
                </a:extLst>
              </p:cNvPr>
              <p:cNvGraphicFramePr>
                <a:graphicFrameLocks noGrp="1"/>
              </p:cNvGraphicFramePr>
              <p:nvPr>
                <p:extLst>
                  <p:ext uri="{D42A27DB-BD31-4B8C-83A1-F6EECF244321}">
                    <p14:modId xmlns:p14="http://schemas.microsoft.com/office/powerpoint/2010/main" val="851950829"/>
                  </p:ext>
                </p:extLst>
              </p:nvPr>
            </p:nvGraphicFramePr>
            <p:xfrm>
              <a:off x="336175" y="5055136"/>
              <a:ext cx="5023469" cy="689064"/>
            </p:xfrm>
            <a:graphic>
              <a:graphicData uri="http://schemas.openxmlformats.org/drawingml/2006/table">
                <a:tbl>
                  <a:tblPr firstRow="1" bandRow="1">
                    <a:tableStyleId>{5C22544A-7EE6-4342-B048-85BDC9FD1C3A}</a:tableStyleId>
                  </a:tblPr>
                  <a:tblGrid>
                    <a:gridCol w="1155355">
                      <a:extLst>
                        <a:ext uri="{9D8B030D-6E8A-4147-A177-3AD203B41FA5}">
                          <a16:colId xmlns:a16="http://schemas.microsoft.com/office/drawing/2014/main" val="20000"/>
                        </a:ext>
                      </a:extLst>
                    </a:gridCol>
                    <a:gridCol w="854032">
                      <a:extLst>
                        <a:ext uri="{9D8B030D-6E8A-4147-A177-3AD203B41FA5}">
                          <a16:colId xmlns:a16="http://schemas.microsoft.com/office/drawing/2014/main" val="20001"/>
                        </a:ext>
                      </a:extLst>
                    </a:gridCol>
                    <a:gridCol w="1004694">
                      <a:extLst>
                        <a:ext uri="{9D8B030D-6E8A-4147-A177-3AD203B41FA5}">
                          <a16:colId xmlns:a16="http://schemas.microsoft.com/office/drawing/2014/main" val="20002"/>
                        </a:ext>
                      </a:extLst>
                    </a:gridCol>
                    <a:gridCol w="1004694">
                      <a:extLst>
                        <a:ext uri="{9D8B030D-6E8A-4147-A177-3AD203B41FA5}">
                          <a16:colId xmlns:a16="http://schemas.microsoft.com/office/drawing/2014/main" val="20003"/>
                        </a:ext>
                      </a:extLst>
                    </a:gridCol>
                    <a:gridCol w="1004694">
                      <a:extLst>
                        <a:ext uri="{9D8B030D-6E8A-4147-A177-3AD203B41FA5}">
                          <a16:colId xmlns:a16="http://schemas.microsoft.com/office/drawing/2014/main" val="20004"/>
                        </a:ext>
                      </a:extLst>
                    </a:gridCol>
                  </a:tblGrid>
                  <a:tr h="344532">
                    <a:tc>
                      <a:txBody>
                        <a:bodyPr/>
                        <a:lstStyle/>
                        <a:p>
                          <a:endParaRPr lang="en-US"/>
                        </a:p>
                      </a:txBody>
                      <a:tcPr marL="70211" marR="70211" marT="35106" marB="35106">
                        <a:blipFill>
                          <a:blip r:embed="rId3"/>
                          <a:stretch>
                            <a:fillRect l="-1099" t="-3571" r="-338462" b="-117857"/>
                          </a:stretch>
                        </a:blipFill>
                      </a:tcPr>
                    </a:tc>
                    <a:tc>
                      <a:txBody>
                        <a:bodyPr/>
                        <a:lstStyle/>
                        <a:p>
                          <a:endParaRPr lang="en-US"/>
                        </a:p>
                      </a:txBody>
                      <a:tcPr marL="70211" marR="70211" marT="35106" marB="35106">
                        <a:blipFill>
                          <a:blip r:embed="rId3"/>
                          <a:stretch>
                            <a:fillRect l="-135294" t="-3571" r="-352941" b="-117857"/>
                          </a:stretch>
                        </a:blipFill>
                      </a:tcPr>
                    </a:tc>
                    <a:tc>
                      <a:txBody>
                        <a:bodyPr/>
                        <a:lstStyle/>
                        <a:p>
                          <a:endParaRPr lang="en-US"/>
                        </a:p>
                      </a:txBody>
                      <a:tcPr marL="70211" marR="70211" marT="35106" marB="35106">
                        <a:blipFill>
                          <a:blip r:embed="rId3"/>
                          <a:stretch>
                            <a:fillRect l="-202532" t="-3571" r="-203797" b="-117857"/>
                          </a:stretch>
                        </a:blipFill>
                      </a:tcPr>
                    </a:tc>
                    <a:tc>
                      <a:txBody>
                        <a:bodyPr/>
                        <a:lstStyle/>
                        <a:p>
                          <a:endParaRPr lang="en-US"/>
                        </a:p>
                      </a:txBody>
                      <a:tcPr marL="70211" marR="70211" marT="35106" marB="35106">
                        <a:blipFill>
                          <a:blip r:embed="rId3"/>
                          <a:stretch>
                            <a:fillRect l="-298750" t="-3571" r="-101250" b="-117857"/>
                          </a:stretch>
                        </a:blipFill>
                      </a:tcPr>
                    </a:tc>
                    <a:tc>
                      <a:txBody>
                        <a:bodyPr/>
                        <a:lstStyle/>
                        <a:p>
                          <a:endParaRPr lang="en-US"/>
                        </a:p>
                      </a:txBody>
                      <a:tcPr marL="70211" marR="70211" marT="35106" marB="35106">
                        <a:blipFill>
                          <a:blip r:embed="rId3"/>
                          <a:stretch>
                            <a:fillRect l="-403797" t="-3571" r="-2532" b="-117857"/>
                          </a:stretch>
                        </a:blipFill>
                      </a:tcPr>
                    </a:tc>
                    <a:extLst>
                      <a:ext uri="{0D108BD9-81ED-4DB2-BD59-A6C34878D82A}">
                        <a16:rowId xmlns:a16="http://schemas.microsoft.com/office/drawing/2014/main" val="10000"/>
                      </a:ext>
                    </a:extLst>
                  </a:tr>
                  <a:tr h="344532">
                    <a:tc>
                      <a:txBody>
                        <a:bodyPr/>
                        <a:lstStyle/>
                        <a:p>
                          <a:endParaRPr lang="en-US"/>
                        </a:p>
                      </a:txBody>
                      <a:tcPr marL="70211" marR="70211" marT="35106" marB="35106">
                        <a:blipFill>
                          <a:blip r:embed="rId3"/>
                          <a:stretch>
                            <a:fillRect l="-1099" t="-107407" r="-338462" b="-22222"/>
                          </a:stretch>
                        </a:blipFill>
                      </a:tcPr>
                    </a:tc>
                    <a:tc>
                      <a:txBody>
                        <a:bodyPr/>
                        <a:lstStyle/>
                        <a:p>
                          <a:endParaRPr lang="en-US"/>
                        </a:p>
                      </a:txBody>
                      <a:tcPr marL="70211" marR="70211" marT="35106" marB="35106">
                        <a:blipFill>
                          <a:blip r:embed="rId3"/>
                          <a:stretch>
                            <a:fillRect l="-135294" t="-107407" r="-352941" b="-22222"/>
                          </a:stretch>
                        </a:blipFill>
                      </a:tcPr>
                    </a:tc>
                    <a:tc>
                      <a:txBody>
                        <a:bodyPr/>
                        <a:lstStyle/>
                        <a:p>
                          <a:endParaRPr lang="en-US"/>
                        </a:p>
                      </a:txBody>
                      <a:tcPr marL="70211" marR="70211" marT="35106" marB="35106">
                        <a:blipFill>
                          <a:blip r:embed="rId3"/>
                          <a:stretch>
                            <a:fillRect l="-202532" t="-107407" r="-203797" b="-22222"/>
                          </a:stretch>
                        </a:blipFill>
                      </a:tcPr>
                    </a:tc>
                    <a:tc>
                      <a:txBody>
                        <a:bodyPr/>
                        <a:lstStyle/>
                        <a:p>
                          <a:endParaRPr lang="en-US"/>
                        </a:p>
                      </a:txBody>
                      <a:tcPr marL="70211" marR="70211" marT="35106" marB="35106">
                        <a:blipFill>
                          <a:blip r:embed="rId3"/>
                          <a:stretch>
                            <a:fillRect l="-298750" t="-107407" r="-101250" b="-22222"/>
                          </a:stretch>
                        </a:blipFill>
                      </a:tcPr>
                    </a:tc>
                    <a:tc>
                      <a:txBody>
                        <a:bodyPr/>
                        <a:lstStyle/>
                        <a:p>
                          <a:endParaRPr lang="en-US"/>
                        </a:p>
                      </a:txBody>
                      <a:tcPr marL="70211" marR="70211" marT="35106" marB="35106">
                        <a:blipFill>
                          <a:blip r:embed="rId3"/>
                          <a:stretch>
                            <a:fillRect l="-403797" t="-107407" r="-2532" b="-22222"/>
                          </a:stretch>
                        </a:blipFill>
                      </a:tcPr>
                    </a:tc>
                    <a:extLst>
                      <a:ext uri="{0D108BD9-81ED-4DB2-BD59-A6C34878D82A}">
                        <a16:rowId xmlns:a16="http://schemas.microsoft.com/office/drawing/2014/main" val="10001"/>
                      </a:ext>
                    </a:extLst>
                  </a:tr>
                </a:tbl>
              </a:graphicData>
            </a:graphic>
          </p:graphicFrame>
        </mc:Fallback>
      </mc:AlternateContent>
      <p:sp>
        <p:nvSpPr>
          <p:cNvPr id="2" name="Date Placeholder 1">
            <a:extLst>
              <a:ext uri="{FF2B5EF4-FFF2-40B4-BE49-F238E27FC236}">
                <a16:creationId xmlns:a16="http://schemas.microsoft.com/office/drawing/2014/main" id="{FAE8B6B1-3C28-0A0D-783D-9D81F6A8393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EE763CB9-84AA-938B-9970-E91A152C072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9854641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Relationship Analysis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219203"/>
            <a:ext cx="8501751" cy="5240864"/>
          </a:xfrm>
        </p:spPr>
        <p:txBody>
          <a:bodyPr>
            <a:noAutofit/>
          </a:bodyPr>
          <a:lstStyle/>
          <a:p>
            <a:r>
              <a:rPr lang="en-US" sz="2000" dirty="0">
                <a:solidFill>
                  <a:srgbClr val="0B5ED7"/>
                </a:solidFill>
                <a:latin typeface="Times New Roman" pitchFamily="18" charset="0"/>
                <a:cs typeface="Times New Roman" pitchFamily="18" charset="0"/>
              </a:rPr>
              <a:t>Example: Wage Data</a:t>
            </a:r>
          </a:p>
          <a:p>
            <a:pPr marL="630238" indent="-342900">
              <a:buFont typeface="Wingdings" panose="05000000000000000000" pitchFamily="2" charset="2"/>
              <a:buChar char="§"/>
            </a:pPr>
            <a:r>
              <a:rPr lang="en-US" sz="1800" i="1" dirty="0">
                <a:solidFill>
                  <a:srgbClr val="0B5ED7"/>
                </a:solidFill>
                <a:latin typeface="Times New Roman" pitchFamily="18" charset="0"/>
                <a:cs typeface="Times New Roman" pitchFamily="18" charset="0"/>
              </a:rPr>
              <a:t>Wage and education level: </a:t>
            </a:r>
            <a:r>
              <a:rPr lang="en-US" sz="1800" dirty="0">
                <a:solidFill>
                  <a:srgbClr val="0B5ED7"/>
                </a:solidFill>
                <a:latin typeface="Times New Roman" pitchFamily="18" charset="0"/>
                <a:cs typeface="Times New Roman" pitchFamily="18" charset="0"/>
              </a:rPr>
              <a:t>Whether wages vary with employees’ education levels?</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r>
              <a:rPr lang="en-US" sz="1800" dirty="0">
                <a:solidFill>
                  <a:srgbClr val="A50021"/>
                </a:solidFill>
                <a:latin typeface="Times New Roman" pitchFamily="18" charset="0"/>
                <a:cs typeface="Times New Roman" pitchFamily="18" charset="0"/>
              </a:rPr>
              <a:t>Interpretation: On the average, wage increases with the level of education.</a:t>
            </a: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317977"/>
            <a:ext cx="7476218" cy="3060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ooter Placeholder 4">
            <a:extLst>
              <a:ext uri="{FF2B5EF4-FFF2-40B4-BE49-F238E27FC236}">
                <a16:creationId xmlns:a16="http://schemas.microsoft.com/office/drawing/2014/main" id="{5F5594C5-EFF5-453F-B370-7D30886910B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00302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24665"/>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Relationship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81</a:t>
            </a:fld>
            <a:endParaRPr lang="en-US" altLang="en-US" sz="921">
              <a:solidFill>
                <a:srgbClr val="898989"/>
              </a:solidFill>
            </a:endParaRPr>
          </a:p>
        </p:txBody>
      </p:sp>
      <p:cxnSp>
        <p:nvCxnSpPr>
          <p:cNvPr id="7" name="Straight Connector 6"/>
          <p:cNvCxnSpPr/>
          <p:nvPr/>
        </p:nvCxnSpPr>
        <p:spPr>
          <a:xfrm>
            <a:off x="337648" y="1102863"/>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631B133-75C7-43F3-B6F2-5030E6D20401}"/>
              </a:ext>
            </a:extLst>
          </p:cNvPr>
          <p:cNvSpPr/>
          <p:nvPr/>
        </p:nvSpPr>
        <p:spPr>
          <a:xfrm>
            <a:off x="868471" y="1403697"/>
            <a:ext cx="7556285" cy="646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SzPct val="130000"/>
            </a:pPr>
            <a:r>
              <a:rPr lang="en-US" sz="2000" dirty="0">
                <a:solidFill>
                  <a:schemeClr val="bg1"/>
                </a:solidFill>
              </a:rPr>
              <a:t>What more information can we get?</a:t>
            </a:r>
          </a:p>
        </p:txBody>
      </p:sp>
      <p:pic>
        <p:nvPicPr>
          <p:cNvPr id="12" name="Picture 11">
            <a:extLst>
              <a:ext uri="{FF2B5EF4-FFF2-40B4-BE49-F238E27FC236}">
                <a16:creationId xmlns:a16="http://schemas.microsoft.com/office/drawing/2014/main" id="{31DAFD35-F396-4EB4-AAEE-BB13EC39FF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9619" y="3862049"/>
            <a:ext cx="1516797" cy="1516797"/>
          </a:xfrm>
          <a:prstGeom prst="rect">
            <a:avLst/>
          </a:prstGeom>
        </p:spPr>
      </p:pic>
      <p:grpSp>
        <p:nvGrpSpPr>
          <p:cNvPr id="15" name="Group 14">
            <a:extLst>
              <a:ext uri="{FF2B5EF4-FFF2-40B4-BE49-F238E27FC236}">
                <a16:creationId xmlns:a16="http://schemas.microsoft.com/office/drawing/2014/main" id="{DBDB3536-AF0A-4635-B3A9-585A55BD817B}"/>
              </a:ext>
            </a:extLst>
          </p:cNvPr>
          <p:cNvGrpSpPr/>
          <p:nvPr/>
        </p:nvGrpSpPr>
        <p:grpSpPr>
          <a:xfrm>
            <a:off x="5213181" y="2267523"/>
            <a:ext cx="2128121" cy="1508996"/>
            <a:chOff x="6295504" y="1282029"/>
            <a:chExt cx="3812771" cy="2532861"/>
          </a:xfrm>
          <a:solidFill>
            <a:schemeClr val="accent2">
              <a:lumMod val="60000"/>
              <a:lumOff val="40000"/>
            </a:schemeClr>
          </a:solidFill>
        </p:grpSpPr>
        <p:sp>
          <p:nvSpPr>
            <p:cNvPr id="16" name="Thought Bubble: Cloud 15">
              <a:extLst>
                <a:ext uri="{FF2B5EF4-FFF2-40B4-BE49-F238E27FC236}">
                  <a16:creationId xmlns:a16="http://schemas.microsoft.com/office/drawing/2014/main" id="{F038487D-DF71-42A3-B5F6-8C85717DD411}"/>
                </a:ext>
              </a:extLst>
            </p:cNvPr>
            <p:cNvSpPr/>
            <p:nvPr/>
          </p:nvSpPr>
          <p:spPr>
            <a:xfrm>
              <a:off x="6295504" y="1282029"/>
              <a:ext cx="3812771" cy="2532861"/>
            </a:xfrm>
            <a:prstGeom prst="cloudCallout">
              <a:avLst>
                <a:gd name="adj1" fmla="val -74932"/>
                <a:gd name="adj2" fmla="val 51046"/>
              </a:avLst>
            </a:prstGeom>
            <a:solidFill>
              <a:srgbClr val="00B050"/>
            </a:solidFill>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58509" tIns="58509" rIns="58509" bIns="58509" numCol="1" spcCol="1270" anchor="ctr" anchorCtr="0">
              <a:noAutofit/>
            </a:bodyPr>
            <a:lstStyle/>
            <a:p>
              <a:pPr algn="ctr" defTabSz="682574">
                <a:lnSpc>
                  <a:spcPct val="90000"/>
                </a:lnSpc>
                <a:spcBef>
                  <a:spcPct val="0"/>
                </a:spcBef>
                <a:spcAft>
                  <a:spcPct val="35000"/>
                </a:spcAft>
              </a:pPr>
              <a:endParaRPr lang="en-US" sz="1843" dirty="0"/>
            </a:p>
          </p:txBody>
        </p:sp>
        <p:sp>
          <p:nvSpPr>
            <p:cNvPr id="17" name="Rectangle 16">
              <a:extLst>
                <a:ext uri="{FF2B5EF4-FFF2-40B4-BE49-F238E27FC236}">
                  <a16:creationId xmlns:a16="http://schemas.microsoft.com/office/drawing/2014/main" id="{32B98D5D-949D-43B1-9116-68B6B5985B36}"/>
                </a:ext>
              </a:extLst>
            </p:cNvPr>
            <p:cNvSpPr/>
            <p:nvPr/>
          </p:nvSpPr>
          <p:spPr>
            <a:xfrm>
              <a:off x="6520751" y="1627196"/>
              <a:ext cx="3362277" cy="1878721"/>
            </a:xfrm>
            <a:prstGeom prst="rect">
              <a:avLst/>
            </a:prstGeom>
            <a:noFill/>
          </p:spPr>
          <p:txBody>
            <a:bodyPr wrap="square">
              <a:spAutoFit/>
            </a:bodyPr>
            <a:lstStyle/>
            <a:p>
              <a:pPr algn="ctr" defTabSz="682574">
                <a:lnSpc>
                  <a:spcPct val="150000"/>
                </a:lnSpc>
                <a:spcAft>
                  <a:spcPct val="35000"/>
                </a:spcAft>
              </a:pPr>
              <a:r>
                <a:rPr lang="en-US" sz="1536" dirty="0"/>
                <a:t>Given an employee’s wage can we predict his age?</a:t>
              </a:r>
            </a:p>
          </p:txBody>
        </p:sp>
      </p:grpSp>
      <p:sp>
        <p:nvSpPr>
          <p:cNvPr id="2" name="Thought Bubble: Cloud 1">
            <a:extLst>
              <a:ext uri="{FF2B5EF4-FFF2-40B4-BE49-F238E27FC236}">
                <a16:creationId xmlns:a16="http://schemas.microsoft.com/office/drawing/2014/main" id="{64705B66-1B83-4908-A998-4EEF64931975}"/>
              </a:ext>
            </a:extLst>
          </p:cNvPr>
          <p:cNvSpPr/>
          <p:nvPr/>
        </p:nvSpPr>
        <p:spPr>
          <a:xfrm>
            <a:off x="1001375" y="2267523"/>
            <a:ext cx="2404320" cy="1594526"/>
          </a:xfrm>
          <a:prstGeom prst="cloudCallout">
            <a:avLst>
              <a:gd name="adj1" fmla="val 85224"/>
              <a:gd name="adj2" fmla="val 57841"/>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6" dirty="0">
                <a:solidFill>
                  <a:schemeClr val="tx1"/>
                </a:solidFill>
              </a:rPr>
              <a:t>Whether wage has any association with both year and education level?</a:t>
            </a:r>
            <a:endParaRPr lang="en-IN" sz="1536" dirty="0">
              <a:solidFill>
                <a:schemeClr val="tx1"/>
              </a:solidFill>
            </a:endParaRPr>
          </a:p>
        </p:txBody>
      </p:sp>
      <p:sp>
        <p:nvSpPr>
          <p:cNvPr id="6" name="TextBox 5">
            <a:extLst>
              <a:ext uri="{FF2B5EF4-FFF2-40B4-BE49-F238E27FC236}">
                <a16:creationId xmlns:a16="http://schemas.microsoft.com/office/drawing/2014/main" id="{6B79C25B-C5CB-4123-AD86-ED8F4BEDBCCA}"/>
              </a:ext>
            </a:extLst>
          </p:cNvPr>
          <p:cNvSpPr txBox="1"/>
          <p:nvPr/>
        </p:nvSpPr>
        <p:spPr>
          <a:xfrm>
            <a:off x="5953293" y="4488038"/>
            <a:ext cx="2406493" cy="375937"/>
          </a:xfrm>
          <a:prstGeom prst="rect">
            <a:avLst/>
          </a:prstGeom>
          <a:noFill/>
        </p:spPr>
        <p:txBody>
          <a:bodyPr wrap="none" rtlCol="0">
            <a:spAutoFit/>
          </a:bodyPr>
          <a:lstStyle/>
          <a:p>
            <a:r>
              <a:rPr lang="en-IN" sz="1843" b="1" dirty="0">
                <a:solidFill>
                  <a:srgbClr val="002060"/>
                </a:solidFill>
              </a:rPr>
              <a:t>... and what’s more?</a:t>
            </a:r>
          </a:p>
        </p:txBody>
      </p:sp>
      <p:sp>
        <p:nvSpPr>
          <p:cNvPr id="4" name="Date Placeholder 3">
            <a:extLst>
              <a:ext uri="{FF2B5EF4-FFF2-40B4-BE49-F238E27FC236}">
                <a16:creationId xmlns:a16="http://schemas.microsoft.com/office/drawing/2014/main" id="{F2386D1F-8064-EFBE-5E45-C68D8ADF6D0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8" name="Footer Placeholder 7">
            <a:extLst>
              <a:ext uri="{FF2B5EF4-FFF2-40B4-BE49-F238E27FC236}">
                <a16:creationId xmlns:a16="http://schemas.microsoft.com/office/drawing/2014/main" id="{2C95A5C6-A01A-409F-1D26-36F41E6D8BA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4235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1532275" y="2668189"/>
            <a:ext cx="6296937" cy="1255628"/>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marL="0" lvl="1" algn="ctr">
              <a:defRPr/>
            </a:pPr>
            <a:r>
              <a:rPr lang="en-US" sz="4000" b="1" dirty="0">
                <a:solidFill>
                  <a:prstClr val="white"/>
                </a:solidFill>
                <a:latin typeface="Times New Roman"/>
                <a:ea typeface="Times New Roman"/>
                <a:cs typeface="Times New Roman"/>
                <a:sym typeface="Times New Roman"/>
              </a:rPr>
              <a:t>Regression Analysis to Find Relationships</a:t>
            </a:r>
          </a:p>
        </p:txBody>
      </p:sp>
      <p:sp>
        <p:nvSpPr>
          <p:cNvPr id="2" name="Slide Number Placeholder 1"/>
          <p:cNvSpPr>
            <a:spLocks noGrp="1"/>
          </p:cNvSpPr>
          <p:nvPr>
            <p:ph type="sldNum" sz="quarter" idx="12"/>
          </p:nvPr>
        </p:nvSpPr>
        <p:spPr/>
        <p:txBody>
          <a:bodyPr/>
          <a:lstStyle/>
          <a:p>
            <a:pPr defTabSz="702076" fontAlgn="base">
              <a:spcBef>
                <a:spcPct val="0"/>
              </a:spcBef>
              <a:spcAft>
                <a:spcPct val="0"/>
              </a:spcAft>
              <a:defRPr/>
            </a:pPr>
            <a:fld id="{23F16C62-74F9-954B-9E1B-9AE20EE944DD}" type="slidenum">
              <a:rPr lang="en-US" altLang="en-US" sz="921">
                <a:solidFill>
                  <a:srgbClr val="898989"/>
                </a:solidFill>
                <a:latin typeface="Calibri" panose="020F0502020204030204" pitchFamily="34" charset="0"/>
              </a:rPr>
              <a:pPr defTabSz="702076" fontAlgn="base">
                <a:spcBef>
                  <a:spcPct val="0"/>
                </a:spcBef>
                <a:spcAft>
                  <a:spcPct val="0"/>
                </a:spcAft>
                <a:defRPr/>
              </a:pPr>
              <a:t>82</a:t>
            </a:fld>
            <a:endParaRPr lang="en-US" altLang="en-US" sz="921">
              <a:solidFill>
                <a:srgbClr val="898989"/>
              </a:solidFill>
              <a:latin typeface="Calibri" panose="020F0502020204030204" pitchFamily="34" charset="0"/>
            </a:endParaRPr>
          </a:p>
        </p:txBody>
      </p:sp>
      <p:sp>
        <p:nvSpPr>
          <p:cNvPr id="3" name="Date Placeholder 2">
            <a:extLst>
              <a:ext uri="{FF2B5EF4-FFF2-40B4-BE49-F238E27FC236}">
                <a16:creationId xmlns:a16="http://schemas.microsoft.com/office/drawing/2014/main" id="{B6FF1048-9F53-B2CD-8B8B-587889AC7FE9}"/>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87FB561E-65C7-F456-B79D-A33FD1B1C65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352451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An Open Challenge!</a:t>
            </a:r>
            <a:endParaRPr lang="en-IN" sz="4000" dirty="0">
              <a:solidFill>
                <a:srgbClr val="A50021"/>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75" y="1219203"/>
                <a:ext cx="8501751" cy="5240864"/>
              </a:xfrm>
            </p:spPr>
            <p:txBody>
              <a:bodyPr>
                <a:noAutofit/>
              </a:bodyPr>
              <a:lstStyle/>
              <a:p>
                <a:pPr marL="0" indent="0">
                  <a:buNone/>
                </a:pPr>
                <a:r>
                  <a:rPr lang="en-US" sz="1800" dirty="0">
                    <a:latin typeface="Times New Roman" pitchFamily="18" charset="0"/>
                    <a:cs typeface="Times New Roman" pitchFamily="18" charset="0"/>
                  </a:rPr>
                  <a:t> </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Suppose there are countably infinite points in the </a:t>
                </a:r>
                <a14:m>
                  <m:oMath xmlns:m="http://schemas.openxmlformats.org/officeDocument/2006/math">
                    <m:r>
                      <a:rPr lang="en-US" sz="1800" i="1" dirty="0" smtClean="0">
                        <a:latin typeface="Cambria Math" panose="02040503050406030204" pitchFamily="18" charset="0"/>
                        <a:cs typeface="Times New Roman" pitchFamily="18" charset="0"/>
                      </a:rPr>
                      <m:t>𝑋𝑌</m:t>
                    </m:r>
                    <m:r>
                      <a:rPr lang="en-US" sz="1800" i="1" dirty="0" smtClean="0">
                        <a:latin typeface="Cambria Math" panose="02040503050406030204" pitchFamily="18" charset="0"/>
                        <a:cs typeface="Times New Roman" pitchFamily="18" charset="0"/>
                      </a:rPr>
                      <m:t> </m:t>
                    </m:r>
                    <m:r>
                      <a:rPr lang="en-US" sz="1800" i="1" dirty="0" smtClean="0">
                        <a:latin typeface="Cambria Math" panose="02040503050406030204" pitchFamily="18" charset="0"/>
                        <a:cs typeface="Times New Roman" pitchFamily="18" charset="0"/>
                      </a:rPr>
                      <m:t>𝑝𝑙𝑎𝑛𝑒</m:t>
                    </m:r>
                  </m:oMath>
                </a14:m>
                <a:r>
                  <a:rPr lang="en-US" sz="1800" dirty="0">
                    <a:latin typeface="Times New Roman" pitchFamily="18" charset="0"/>
                    <a:cs typeface="Times New Roman" pitchFamily="18" charset="0"/>
                  </a:rPr>
                  <a:t>. We need a huge memory to store all such points.</a:t>
                </a:r>
              </a:p>
              <a:p>
                <a:pPr marL="0" indent="0">
                  <a:buNone/>
                </a:pPr>
                <a:endParaRPr lang="en-US" sz="1800" dirty="0">
                  <a:latin typeface="Times New Roman" pitchFamily="18" charset="0"/>
                  <a:cs typeface="Times New Roman" pitchFamily="18" charset="0"/>
                </a:endParaRPr>
              </a:p>
              <a:p>
                <a:pPr marL="0" indent="0">
                  <a:buNone/>
                </a:pPr>
                <a:r>
                  <a:rPr lang="en-US" sz="1800" b="1" dirty="0">
                    <a:solidFill>
                      <a:srgbClr val="A50021"/>
                    </a:solidFill>
                    <a:latin typeface="Times New Roman" pitchFamily="18" charset="0"/>
                    <a:cs typeface="Times New Roman" pitchFamily="18" charset="0"/>
                  </a:rPr>
                  <a:t>Is there any way out to store this information with a least amount of memory?</a:t>
                </a:r>
              </a:p>
              <a:p>
                <a:pPr marL="0" indent="0">
                  <a:buNone/>
                </a:pPr>
                <a:r>
                  <a:rPr lang="en-US" sz="1800" b="1" dirty="0">
                    <a:solidFill>
                      <a:srgbClr val="A50021"/>
                    </a:solidFill>
                    <a:latin typeface="Times New Roman" pitchFamily="18" charset="0"/>
                    <a:cs typeface="Times New Roman" pitchFamily="18" charset="0"/>
                  </a:rPr>
                  <a:t>      </a:t>
                </a:r>
                <a:r>
                  <a:rPr lang="en-US" sz="1800" dirty="0">
                    <a:solidFill>
                      <a:srgbClr val="A50021"/>
                    </a:solidFill>
                    <a:latin typeface="Times New Roman" pitchFamily="18" charset="0"/>
                    <a:cs typeface="Times New Roman" pitchFamily="18" charset="0"/>
                  </a:rPr>
                  <a:t>Say, with two values only.</a:t>
                </a:r>
              </a:p>
              <a:p>
                <a:pPr marL="0" indent="0">
                  <a:buNone/>
                </a:pPr>
                <a:endParaRPr lang="en-US" sz="1800" b="1" dirty="0">
                  <a:solidFill>
                    <a:srgbClr val="A50021"/>
                  </a:solidFill>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75" y="1219203"/>
                <a:ext cx="8501751" cy="5240864"/>
              </a:xfrm>
              <a:blipFill rotWithShape="1">
                <a:blip r:embed="rId3"/>
                <a:stretch>
                  <a:fillRect l="-64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graphicFrame>
        <p:nvGraphicFramePr>
          <p:cNvPr id="7" name="Object 6"/>
          <p:cNvGraphicFramePr>
            <a:graphicFrameLocks noChangeAspect="1"/>
          </p:cNvGraphicFramePr>
          <p:nvPr/>
        </p:nvGraphicFramePr>
        <p:xfrm>
          <a:off x="1470025" y="1389065"/>
          <a:ext cx="4800145" cy="2784554"/>
        </p:xfrm>
        <a:graphic>
          <a:graphicData uri="http://schemas.openxmlformats.org/presentationml/2006/ole">
            <mc:AlternateContent xmlns:mc="http://schemas.openxmlformats.org/markup-compatibility/2006">
              <mc:Choice xmlns:v="urn:schemas-microsoft-com:vml" Requires="v">
                <p:oleObj spid="_x0000_s8231" name="Visio" r:id="rId4" imgW="4865670" imgH="2822186" progId="Visio.Drawing.11">
                  <p:embed/>
                </p:oleObj>
              </mc:Choice>
              <mc:Fallback>
                <p:oleObj name="Visio" r:id="rId4" imgW="4865670" imgH="2822186" progId="Visio.Drawing.11">
                  <p:embed/>
                  <p:pic>
                    <p:nvPicPr>
                      <p:cNvPr id="7" name="Object 6"/>
                      <p:cNvPicPr/>
                      <p:nvPr/>
                    </p:nvPicPr>
                    <p:blipFill>
                      <a:blip r:embed="rId5"/>
                      <a:stretch>
                        <a:fillRect/>
                      </a:stretch>
                    </p:blipFill>
                    <p:spPr>
                      <a:xfrm>
                        <a:off x="1470025" y="1389065"/>
                        <a:ext cx="4800145" cy="2784554"/>
                      </a:xfrm>
                      <a:prstGeom prst="rect">
                        <a:avLst/>
                      </a:prstGeom>
                    </p:spPr>
                  </p:pic>
                </p:oleObj>
              </mc:Fallback>
            </mc:AlternateContent>
          </a:graphicData>
        </a:graphic>
      </p:graphicFrame>
      <p:sp>
        <p:nvSpPr>
          <p:cNvPr id="5" name="Footer Placeholder 4">
            <a:extLst>
              <a:ext uri="{FF2B5EF4-FFF2-40B4-BE49-F238E27FC236}">
                <a16:creationId xmlns:a16="http://schemas.microsoft.com/office/drawing/2014/main" id="{961644BE-1761-4390-8377-867F457A961C}"/>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00185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5" y="0"/>
            <a:ext cx="8425339" cy="1143000"/>
          </a:xfrm>
        </p:spPr>
        <p:txBody>
          <a:bodyPr>
            <a:normAutofit/>
          </a:bodyPr>
          <a:lstStyle/>
          <a:p>
            <a:r>
              <a:rPr lang="en-US" sz="4000" dirty="0">
                <a:solidFill>
                  <a:srgbClr val="A50021"/>
                </a:solidFill>
                <a:latin typeface="Times New Roman" pitchFamily="18" charset="0"/>
                <a:cs typeface="Times New Roman" pitchFamily="18" charset="0"/>
              </a:rPr>
              <a:t>Yahoo!</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75" y="1219203"/>
            <a:ext cx="8501751" cy="5240864"/>
          </a:xfrm>
        </p:spPr>
        <p:txBody>
          <a:bodyPr>
            <a:noAutofit/>
          </a:bodyPr>
          <a:lstStyle/>
          <a:p>
            <a:pPr marL="0" indent="0">
              <a:buNone/>
            </a:pPr>
            <a:r>
              <a:rPr lang="en-US" sz="1800" dirty="0">
                <a:latin typeface="Times New Roman" pitchFamily="18" charset="0"/>
                <a:cs typeface="Times New Roman" pitchFamily="18" charset="0"/>
              </a:rPr>
              <a:t>  </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a:p>
            <a:pPr marL="0" indent="0">
              <a:buNone/>
            </a:pPr>
            <a:endParaRPr lang="en-US" sz="1800" dirty="0">
              <a:solidFill>
                <a:srgbClr val="0B5ED7"/>
              </a:solidFill>
              <a:latin typeface="Times New Roman" pitchFamily="18" charset="0"/>
              <a:cs typeface="Times New Roman" pitchFamily="18" charset="0"/>
            </a:endParaRPr>
          </a:p>
          <a:p>
            <a:pPr marL="0" indent="0">
              <a:buNone/>
            </a:pPr>
            <a:endParaRPr lang="en-US" sz="1800" dirty="0">
              <a:solidFill>
                <a:srgbClr val="0B5ED7"/>
              </a:solidFill>
              <a:latin typeface="Times New Roman" pitchFamily="18" charset="0"/>
              <a:cs typeface="Times New Roman" pitchFamily="18" charset="0"/>
            </a:endParaRPr>
          </a:p>
          <a:p>
            <a:pPr marL="0" indent="0">
              <a:buNone/>
            </a:pPr>
            <a:endParaRPr lang="en-US" sz="1800" dirty="0">
              <a:solidFill>
                <a:srgbClr val="0B5ED7"/>
              </a:solidFill>
              <a:latin typeface="Times New Roman" pitchFamily="18" charset="0"/>
              <a:cs typeface="Times New Roman" pitchFamily="18" charset="0"/>
            </a:endParaRPr>
          </a:p>
          <a:p>
            <a:pPr marL="0" indent="0">
              <a:buNone/>
            </a:pPr>
            <a:r>
              <a:rPr lang="en-US" sz="1800" dirty="0">
                <a:solidFill>
                  <a:srgbClr val="0B5ED7"/>
                </a:solidFill>
                <a:latin typeface="Times New Roman" pitchFamily="18" charset="0"/>
                <a:cs typeface="Times New Roman" pitchFamily="18" charset="0"/>
              </a:rPr>
              <a:t>			Just decide the values of </a:t>
            </a:r>
            <a:r>
              <a:rPr lang="en-US" sz="1800" b="1" dirty="0">
                <a:solidFill>
                  <a:srgbClr val="0B5ED7"/>
                </a:solidFill>
                <a:latin typeface="Times New Roman" pitchFamily="18" charset="0"/>
                <a:cs typeface="Times New Roman" pitchFamily="18" charset="0"/>
              </a:rPr>
              <a:t>a</a:t>
            </a:r>
            <a:r>
              <a:rPr lang="en-US" sz="1800" dirty="0">
                <a:solidFill>
                  <a:srgbClr val="0B5ED7"/>
                </a:solidFill>
                <a:latin typeface="Times New Roman" pitchFamily="18" charset="0"/>
                <a:cs typeface="Times New Roman" pitchFamily="18" charset="0"/>
              </a:rPr>
              <a:t> and </a:t>
            </a:r>
            <a:r>
              <a:rPr lang="en-US" sz="1800" b="1" dirty="0">
                <a:solidFill>
                  <a:srgbClr val="0B5ED7"/>
                </a:solidFill>
                <a:latin typeface="Times New Roman" pitchFamily="18" charset="0"/>
                <a:cs typeface="Times New Roman" pitchFamily="18" charset="0"/>
              </a:rPr>
              <a:t>b</a:t>
            </a:r>
            <a:r>
              <a:rPr lang="en-US" sz="1800" dirty="0">
                <a:solidFill>
                  <a:srgbClr val="0B5ED7"/>
                </a:solidFill>
                <a:latin typeface="Times New Roman" pitchFamily="18" charset="0"/>
                <a:cs typeface="Times New Roman" pitchFamily="18" charset="0"/>
              </a:rPr>
              <a:t> </a:t>
            </a:r>
          </a:p>
          <a:p>
            <a:pPr marL="0" indent="0">
              <a:buNone/>
            </a:pPr>
            <a:r>
              <a:rPr lang="en-US" sz="1800" dirty="0">
                <a:solidFill>
                  <a:srgbClr val="0B5ED7"/>
                </a:solidFill>
                <a:latin typeface="Times New Roman" pitchFamily="18" charset="0"/>
                <a:cs typeface="Times New Roman" pitchFamily="18" charset="0"/>
              </a:rPr>
              <a:t>		              (as if storing one point’s data only!)</a:t>
            </a:r>
          </a:p>
          <a:p>
            <a:pPr marL="0" indent="0">
              <a:buNone/>
            </a:pPr>
            <a:endParaRPr lang="en-US" sz="1800" dirty="0">
              <a:solidFill>
                <a:srgbClr val="0B5ED7"/>
              </a:solidFill>
              <a:latin typeface="Times New Roman" pitchFamily="18" charset="0"/>
              <a:cs typeface="Times New Roman" pitchFamily="18" charset="0"/>
            </a:endParaRPr>
          </a:p>
          <a:p>
            <a:pPr marL="0" indent="0">
              <a:buNone/>
            </a:pPr>
            <a:r>
              <a:rPr lang="en-US" sz="1800" dirty="0">
                <a:solidFill>
                  <a:srgbClr val="CC3300"/>
                </a:solidFill>
                <a:latin typeface="Times New Roman" pitchFamily="18" charset="0"/>
                <a:cs typeface="Times New Roman" pitchFamily="18" charset="0"/>
              </a:rPr>
              <a:t>Note: Here, tricks was to find a relationship among all the points.</a:t>
            </a:r>
          </a:p>
          <a:p>
            <a:pPr marL="0" indent="0">
              <a:buNone/>
            </a:pPr>
            <a:endParaRPr lang="en-US" sz="1800" dirty="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graphicFrame>
        <p:nvGraphicFramePr>
          <p:cNvPr id="5" name="Object 4"/>
          <p:cNvGraphicFramePr>
            <a:graphicFrameLocks noChangeAspect="1"/>
          </p:cNvGraphicFramePr>
          <p:nvPr/>
        </p:nvGraphicFramePr>
        <p:xfrm>
          <a:off x="2195739" y="1453924"/>
          <a:ext cx="4303032" cy="2593049"/>
        </p:xfrm>
        <a:graphic>
          <a:graphicData uri="http://schemas.openxmlformats.org/presentationml/2006/ole">
            <mc:AlternateContent xmlns:mc="http://schemas.openxmlformats.org/markup-compatibility/2006">
              <mc:Choice xmlns:v="urn:schemas-microsoft-com:vml" Requires="v">
                <p:oleObj spid="_x0000_s9255" name="Visio" r:id="rId3" imgW="4865670" imgH="2932712" progId="Visio.Drawing.11">
                  <p:embed/>
                </p:oleObj>
              </mc:Choice>
              <mc:Fallback>
                <p:oleObj name="Visio" r:id="rId3" imgW="4865670" imgH="2932712" progId="Visio.Drawing.11">
                  <p:embed/>
                  <p:pic>
                    <p:nvPicPr>
                      <p:cNvPr id="5" name="Object 4"/>
                      <p:cNvPicPr/>
                      <p:nvPr/>
                    </p:nvPicPr>
                    <p:blipFill>
                      <a:blip r:embed="rId4"/>
                      <a:stretch>
                        <a:fillRect/>
                      </a:stretch>
                    </p:blipFill>
                    <p:spPr>
                      <a:xfrm>
                        <a:off x="2195739" y="1453924"/>
                        <a:ext cx="4303032" cy="2593049"/>
                      </a:xfrm>
                      <a:prstGeom prst="rect">
                        <a:avLst/>
                      </a:prstGeom>
                    </p:spPr>
                  </p:pic>
                </p:oleObj>
              </mc:Fallback>
            </mc:AlternateContent>
          </a:graphicData>
        </a:graphic>
      </p:graphicFrame>
      <p:sp>
        <p:nvSpPr>
          <p:cNvPr id="7" name="Footer Placeholder 6">
            <a:extLst>
              <a:ext uri="{FF2B5EF4-FFF2-40B4-BE49-F238E27FC236}">
                <a16:creationId xmlns:a16="http://schemas.microsoft.com/office/drawing/2014/main" id="{7283A302-FA1D-4F54-B8DE-3F87D9F55BD7}"/>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13415975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60884" y="51523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Measures of Relationship</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85</a:t>
            </a:fld>
            <a:endParaRPr lang="en-US" altLang="en-US" sz="921">
              <a:solidFill>
                <a:srgbClr val="898989"/>
              </a:solidFill>
            </a:endParaRPr>
          </a:p>
        </p:txBody>
      </p:sp>
      <p:cxnSp>
        <p:nvCxnSpPr>
          <p:cNvPr id="7" name="Straight Connector 6"/>
          <p:cNvCxnSpPr/>
          <p:nvPr/>
        </p:nvCxnSpPr>
        <p:spPr>
          <a:xfrm>
            <a:off x="348881" y="1068139"/>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839076F-774C-4424-8EED-FAA044BB94DB}"/>
              </a:ext>
            </a:extLst>
          </p:cNvPr>
          <p:cNvSpPr/>
          <p:nvPr/>
        </p:nvSpPr>
        <p:spPr>
          <a:xfrm>
            <a:off x="319872" y="1729667"/>
            <a:ext cx="6908804" cy="30653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IN" sz="1843" b="1" dirty="0"/>
              <a:t>Univariate Population</a:t>
            </a:r>
          </a:p>
        </p:txBody>
      </p:sp>
      <mc:AlternateContent xmlns:mc="http://schemas.openxmlformats.org/markup-compatibility/2006" xmlns:a14="http://schemas.microsoft.com/office/drawing/2010/main">
        <mc:Choice Requires="a14">
          <p:graphicFrame>
            <p:nvGraphicFramePr>
              <p:cNvPr id="14" name="Table 13">
                <a:extLst>
                  <a:ext uri="{FF2B5EF4-FFF2-40B4-BE49-F238E27FC236}">
                    <a16:creationId xmlns:a16="http://schemas.microsoft.com/office/drawing/2014/main" id="{CFFFD701-8B9E-4ABF-868C-00DBFBA50A3D}"/>
                  </a:ext>
                </a:extLst>
              </p:cNvPr>
              <p:cNvGraphicFramePr>
                <a:graphicFrameLocks noGrp="1"/>
              </p:cNvGraphicFramePr>
              <p:nvPr/>
            </p:nvGraphicFramePr>
            <p:xfrm>
              <a:off x="337648" y="2075942"/>
              <a:ext cx="6891030" cy="284745"/>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pPr/>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rPr>
                                  <m:t>𝑻𝒆𝒎𝒑𝒆𝒓𝒂𝒕𝒖𝒓𝒆</m:t>
                                </m:r>
                              </m:oMath>
                            </m:oMathPara>
                          </a14:m>
                          <a:endParaRPr lang="en-US" sz="1400" b="1"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20</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30</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21</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18</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23</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45</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52</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0000"/>
                      </a:ext>
                    </a:extLst>
                  </a:tr>
                </a:tbl>
              </a:graphicData>
            </a:graphic>
          </p:graphicFrame>
        </mc:Choice>
        <mc:Fallback xmlns="">
          <p:graphicFrame>
            <p:nvGraphicFramePr>
              <p:cNvPr id="14" name="Table 13">
                <a:extLst>
                  <a:ext uri="{FF2B5EF4-FFF2-40B4-BE49-F238E27FC236}">
                    <a16:creationId xmlns:a16="http://schemas.microsoft.com/office/drawing/2014/main" id="{CFFFD701-8B9E-4ABF-868C-00DBFBA50A3D}"/>
                  </a:ext>
                </a:extLst>
              </p:cNvPr>
              <p:cNvGraphicFramePr>
                <a:graphicFrameLocks noGrp="1"/>
              </p:cNvGraphicFramePr>
              <p:nvPr/>
            </p:nvGraphicFramePr>
            <p:xfrm>
              <a:off x="337648" y="2075942"/>
              <a:ext cx="6891030" cy="284745"/>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58" t="-4348" r="-312879"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11111" t="-4348" r="-555556"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316129" t="-4348" r="-464516"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69091" t="-4348" r="-423636"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504839" t="-4348" r="-275806"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681818" t="-4348" r="-210909"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767857" t="-4348" r="-107143" b="-13043"/>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23729" t="-4348" r="-1695" b="-13043"/>
                          </a:stretch>
                        </a:blipFill>
                      </a:tcPr>
                    </a:tc>
                    <a:extLst>
                      <a:ext uri="{0D108BD9-81ED-4DB2-BD59-A6C34878D82A}">
                        <a16:rowId xmlns:a16="http://schemas.microsoft.com/office/drawing/2014/main" val="10000"/>
                      </a:ext>
                    </a:extLst>
                  </a:tr>
                </a:tbl>
              </a:graphicData>
            </a:graphic>
          </p:graphicFrame>
        </mc:Fallback>
      </mc:AlternateContent>
      <p:sp>
        <p:nvSpPr>
          <p:cNvPr id="12" name="Rectangle 11">
            <a:extLst>
              <a:ext uri="{FF2B5EF4-FFF2-40B4-BE49-F238E27FC236}">
                <a16:creationId xmlns:a16="http://schemas.microsoft.com/office/drawing/2014/main" id="{CACA6E12-4734-8FC7-4653-39234E4F04DF}"/>
              </a:ext>
            </a:extLst>
          </p:cNvPr>
          <p:cNvSpPr/>
          <p:nvPr/>
        </p:nvSpPr>
        <p:spPr>
          <a:xfrm>
            <a:off x="319872" y="2951574"/>
            <a:ext cx="6908804" cy="30653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IN" sz="1843" b="1" dirty="0"/>
              <a:t>Bivariate Population</a:t>
            </a:r>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33A33C3-F3FF-876A-9894-0D6540428C03}"/>
                  </a:ext>
                </a:extLst>
              </p:cNvPr>
              <p:cNvGraphicFramePr>
                <a:graphicFrameLocks noGrp="1"/>
              </p:cNvGraphicFramePr>
              <p:nvPr>
                <p:extLst>
                  <p:ext uri="{D42A27DB-BD31-4B8C-83A1-F6EECF244321}">
                    <p14:modId xmlns:p14="http://schemas.microsoft.com/office/powerpoint/2010/main" val="3205030480"/>
                  </p:ext>
                </p:extLst>
              </p:nvPr>
            </p:nvGraphicFramePr>
            <p:xfrm>
              <a:off x="337647" y="3305572"/>
              <a:ext cx="6891030" cy="569490"/>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pPr algn="l"/>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𝑻𝒆𝒎𝒑𝒆𝒓𝒂𝒕𝒖𝒓𝒆</m:t>
                                </m:r>
                              </m:oMath>
                            </m:oMathPara>
                          </a14:m>
                          <a:endParaRPr lang="en-US" sz="1400" b="1"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20</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30</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21</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18</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23</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45</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52</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0000"/>
                      </a:ext>
                    </a:extLst>
                  </a:tr>
                  <a:tr h="284745">
                    <a:tc>
                      <a:txBody>
                        <a:bodyPr/>
                        <a:lstStyle/>
                        <a:p>
                          <a:pPr algn="l"/>
                          <a:r>
                            <a:rPr lang="en-US" sz="1400" b="1" i="1" dirty="0">
                              <a:latin typeface="Cambria Math" panose="02040503050406030204" pitchFamily="18" charset="0"/>
                              <a:ea typeface="Cambria Math" panose="02040503050406030204" pitchFamily="18" charset="0"/>
                            </a:rPr>
                            <a:t>Pressure</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1.05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0.96</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1.2</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2.8</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242182796"/>
                      </a:ext>
                    </a:extLst>
                  </a:tr>
                </a:tbl>
              </a:graphicData>
            </a:graphic>
          </p:graphicFrame>
        </mc:Choice>
        <mc:Fallback xmlns="">
          <p:graphicFrame>
            <p:nvGraphicFramePr>
              <p:cNvPr id="13" name="Table 12">
                <a:extLst>
                  <a:ext uri="{FF2B5EF4-FFF2-40B4-BE49-F238E27FC236}">
                    <a16:creationId xmlns:a16="http://schemas.microsoft.com/office/drawing/2014/main" id="{133A33C3-F3FF-876A-9894-0D6540428C03}"/>
                  </a:ext>
                </a:extLst>
              </p:cNvPr>
              <p:cNvGraphicFramePr>
                <a:graphicFrameLocks noGrp="1"/>
              </p:cNvGraphicFramePr>
              <p:nvPr>
                <p:extLst>
                  <p:ext uri="{D42A27DB-BD31-4B8C-83A1-F6EECF244321}">
                    <p14:modId xmlns:p14="http://schemas.microsoft.com/office/powerpoint/2010/main" val="3205030480"/>
                  </p:ext>
                </p:extLst>
              </p:nvPr>
            </p:nvGraphicFramePr>
            <p:xfrm>
              <a:off x="337647" y="3305572"/>
              <a:ext cx="6891030" cy="569490"/>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58" t="-4348" r="-312879"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11111" t="-4348" r="-555556"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16129" t="-4348" r="-464516"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69091" t="-4348" r="-423636"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504839" t="-4348" r="-275806"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1818" t="-4348" r="-210909"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67857" t="-4348" r="-107143" b="-12608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823729" t="-4348" r="-1695" b="-126087"/>
                          </a:stretch>
                        </a:blipFill>
                      </a:tcPr>
                    </a:tc>
                    <a:extLst>
                      <a:ext uri="{0D108BD9-81ED-4DB2-BD59-A6C34878D82A}">
                        <a16:rowId xmlns:a16="http://schemas.microsoft.com/office/drawing/2014/main" val="10000"/>
                      </a:ext>
                    </a:extLst>
                  </a:tr>
                  <a:tr h="284745">
                    <a:tc>
                      <a:txBody>
                        <a:bodyPr/>
                        <a:lstStyle/>
                        <a:p>
                          <a:pPr algn="l"/>
                          <a:r>
                            <a:rPr lang="en-US" sz="1400" b="1" i="1" dirty="0">
                              <a:latin typeface="Cambria Math" panose="02040503050406030204" pitchFamily="18" charset="0"/>
                              <a:ea typeface="Cambria Math" panose="02040503050406030204" pitchFamily="18" charset="0"/>
                            </a:rPr>
                            <a:t>Pressure</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1.05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0.96</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1.2</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2.8</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242182796"/>
                      </a:ext>
                    </a:extLst>
                  </a:tr>
                </a:tbl>
              </a:graphicData>
            </a:graphic>
          </p:graphicFrame>
        </mc:Fallback>
      </mc:AlternateContent>
      <p:sp>
        <p:nvSpPr>
          <p:cNvPr id="15" name="Rectangle 14">
            <a:extLst>
              <a:ext uri="{FF2B5EF4-FFF2-40B4-BE49-F238E27FC236}">
                <a16:creationId xmlns:a16="http://schemas.microsoft.com/office/drawing/2014/main" id="{517CAA51-7F71-20DF-F39B-CEFA4B9C1574}"/>
              </a:ext>
            </a:extLst>
          </p:cNvPr>
          <p:cNvSpPr/>
          <p:nvPr/>
        </p:nvSpPr>
        <p:spPr>
          <a:xfrm>
            <a:off x="337647" y="4513431"/>
            <a:ext cx="6891029" cy="30653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r>
              <a:rPr lang="en-IN" sz="1843" b="1" dirty="0"/>
              <a:t>Multivariate Population</a:t>
            </a:r>
          </a:p>
        </p:txBody>
      </p:sp>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76611F17-7F1D-88F9-2D27-25AC075902D8}"/>
                  </a:ext>
                </a:extLst>
              </p:cNvPr>
              <p:cNvGraphicFramePr>
                <a:graphicFrameLocks noGrp="1"/>
              </p:cNvGraphicFramePr>
              <p:nvPr>
                <p:extLst>
                  <p:ext uri="{D42A27DB-BD31-4B8C-83A1-F6EECF244321}">
                    <p14:modId xmlns:p14="http://schemas.microsoft.com/office/powerpoint/2010/main" val="1740618675"/>
                  </p:ext>
                </p:extLst>
              </p:nvPr>
            </p:nvGraphicFramePr>
            <p:xfrm>
              <a:off x="348881" y="4915081"/>
              <a:ext cx="6891030" cy="569490"/>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pPr algn="ctr"/>
                          <a14:m>
                            <m:oMathPara xmlns:m="http://schemas.openxmlformats.org/officeDocument/2006/math">
                              <m:oMathParaPr>
                                <m:jc m:val="left"/>
                              </m:oMathParaPr>
                              <m:oMath xmlns:m="http://schemas.openxmlformats.org/officeDocument/2006/math">
                                <m:r>
                                  <a:rPr lang="en-US" sz="1400" b="1" i="1" dirty="0" smtClean="0">
                                    <a:latin typeface="Cambria Math" panose="02040503050406030204" pitchFamily="18" charset="0"/>
                                    <a:ea typeface="Cambria Math" panose="02040503050406030204" pitchFamily="18" charset="0"/>
                                  </a:rPr>
                                  <m:t>𝑻𝒆𝒎𝒑𝒆𝒓𝒂𝒕𝒖𝒓𝒆</m:t>
                                </m:r>
                              </m:oMath>
                            </m:oMathPara>
                          </a14:m>
                          <a:endParaRPr lang="en-US" sz="1400" b="1"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20</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30</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21</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18</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23</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45</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ea typeface="Cambria Math" panose="02040503050406030204" pitchFamily="18" charset="0"/>
                                  </a:rPr>
                                  <m:t>52</m:t>
                                </m:r>
                              </m:oMath>
                            </m:oMathPara>
                          </a14:m>
                          <a:endParaRPr lang="en-US" sz="1400" dirty="0">
                            <a:latin typeface="Cambria Math" panose="02040503050406030204" pitchFamily="18" charset="0"/>
                            <a:ea typeface="Cambria Math" panose="02040503050406030204" pitchFamily="18" charset="0"/>
                          </a:endParaRP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0000"/>
                      </a:ext>
                    </a:extLst>
                  </a:tr>
                  <a:tr h="284745">
                    <a:tc>
                      <a:txBody>
                        <a:bodyPr/>
                        <a:lstStyle/>
                        <a:p>
                          <a:pPr algn="l"/>
                          <a:r>
                            <a:rPr lang="en-US" sz="1400" b="1" i="1" dirty="0">
                              <a:latin typeface="Cambria Math" panose="02040503050406030204" pitchFamily="18" charset="0"/>
                              <a:ea typeface="Cambria Math" panose="02040503050406030204" pitchFamily="18" charset="0"/>
                            </a:rPr>
                            <a:t>Pressure</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1.05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0.96</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1.2</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2.8</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242182796"/>
                      </a:ext>
                    </a:extLst>
                  </a:tr>
                </a:tbl>
              </a:graphicData>
            </a:graphic>
          </p:graphicFrame>
        </mc:Choice>
        <mc:Fallback xmlns="">
          <p:graphicFrame>
            <p:nvGraphicFramePr>
              <p:cNvPr id="16" name="Table 15">
                <a:extLst>
                  <a:ext uri="{FF2B5EF4-FFF2-40B4-BE49-F238E27FC236}">
                    <a16:creationId xmlns:a16="http://schemas.microsoft.com/office/drawing/2014/main" id="{76611F17-7F1D-88F9-2D27-25AC075902D8}"/>
                  </a:ext>
                </a:extLst>
              </p:cNvPr>
              <p:cNvGraphicFramePr>
                <a:graphicFrameLocks noGrp="1"/>
              </p:cNvGraphicFramePr>
              <p:nvPr>
                <p:extLst>
                  <p:ext uri="{D42A27DB-BD31-4B8C-83A1-F6EECF244321}">
                    <p14:modId xmlns:p14="http://schemas.microsoft.com/office/powerpoint/2010/main" val="1740618675"/>
                  </p:ext>
                </p:extLst>
              </p:nvPr>
            </p:nvGraphicFramePr>
            <p:xfrm>
              <a:off x="348881" y="4915081"/>
              <a:ext cx="6891030" cy="569490"/>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58" t="-4348" r="-312879"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11111" t="-4348" r="-555556"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16129" t="-4348" r="-464516"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69091" t="-4348" r="-423636"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504839" t="-4348" r="-275806"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81818" t="-4348" r="-210909"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67857" t="-4348" r="-107143" b="-121739"/>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823729" t="-4348" r="-1695" b="-121739"/>
                          </a:stretch>
                        </a:blipFill>
                      </a:tcPr>
                    </a:tc>
                    <a:extLst>
                      <a:ext uri="{0D108BD9-81ED-4DB2-BD59-A6C34878D82A}">
                        <a16:rowId xmlns:a16="http://schemas.microsoft.com/office/drawing/2014/main" val="10000"/>
                      </a:ext>
                    </a:extLst>
                  </a:tr>
                  <a:tr h="284745">
                    <a:tc>
                      <a:txBody>
                        <a:bodyPr/>
                        <a:lstStyle/>
                        <a:p>
                          <a:pPr algn="l"/>
                          <a:r>
                            <a:rPr lang="en-US" sz="1400" b="1" i="1" dirty="0">
                              <a:latin typeface="Cambria Math" panose="02040503050406030204" pitchFamily="18" charset="0"/>
                              <a:ea typeface="Cambria Math" panose="02040503050406030204" pitchFamily="18" charset="0"/>
                            </a:rPr>
                            <a:t>Pressure</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1.05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0.96</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1.2</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2.5</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lgn="ctr"/>
                          <a:r>
                            <a:rPr lang="en-US" sz="1400" dirty="0">
                              <a:latin typeface="Cambria Math" panose="02040503050406030204" pitchFamily="18" charset="0"/>
                              <a:ea typeface="Cambria Math" panose="02040503050406030204" pitchFamily="18" charset="0"/>
                            </a:rPr>
                            <a:t>2.8</a:t>
                          </a:r>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24218279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AC13CF59-5D63-A3EE-2621-4C388813D963}"/>
                  </a:ext>
                </a:extLst>
              </p:cNvPr>
              <p:cNvGraphicFramePr>
                <a:graphicFrameLocks noGrp="1"/>
              </p:cNvGraphicFramePr>
              <p:nvPr>
                <p:extLst>
                  <p:ext uri="{D42A27DB-BD31-4B8C-83A1-F6EECF244321}">
                    <p14:modId xmlns:p14="http://schemas.microsoft.com/office/powerpoint/2010/main" val="846998939"/>
                  </p:ext>
                </p:extLst>
              </p:nvPr>
            </p:nvGraphicFramePr>
            <p:xfrm>
              <a:off x="360884" y="5485023"/>
              <a:ext cx="6891030" cy="284745"/>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𝑽𝒐𝒍𝒖𝒎𝒆</m:t>
                                </m:r>
                              </m:oMath>
                            </m:oMathPara>
                          </a14:m>
                          <a:endParaRPr lang="en-US" sz="1400" b="1"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20</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30</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21</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18</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23</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45</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tc>
                      <a:txBody>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52</m:t>
                                </m:r>
                              </m:oMath>
                            </m:oMathPara>
                          </a14:m>
                          <a:endParaRPr lang="en-US" sz="1400" dirty="0"/>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tcPr>
                    </a:tc>
                    <a:extLst>
                      <a:ext uri="{0D108BD9-81ED-4DB2-BD59-A6C34878D82A}">
                        <a16:rowId xmlns:a16="http://schemas.microsoft.com/office/drawing/2014/main" val="10000"/>
                      </a:ext>
                    </a:extLst>
                  </a:tr>
                </a:tbl>
              </a:graphicData>
            </a:graphic>
          </p:graphicFrame>
        </mc:Choice>
        <mc:Fallback xmlns="">
          <p:graphicFrame>
            <p:nvGraphicFramePr>
              <p:cNvPr id="17" name="Table 16">
                <a:extLst>
                  <a:ext uri="{FF2B5EF4-FFF2-40B4-BE49-F238E27FC236}">
                    <a16:creationId xmlns:a16="http://schemas.microsoft.com/office/drawing/2014/main" id="{AC13CF59-5D63-A3EE-2621-4C388813D963}"/>
                  </a:ext>
                </a:extLst>
              </p:cNvPr>
              <p:cNvGraphicFramePr>
                <a:graphicFrameLocks noGrp="1"/>
              </p:cNvGraphicFramePr>
              <p:nvPr>
                <p:extLst>
                  <p:ext uri="{D42A27DB-BD31-4B8C-83A1-F6EECF244321}">
                    <p14:modId xmlns:p14="http://schemas.microsoft.com/office/powerpoint/2010/main" val="846998939"/>
                  </p:ext>
                </p:extLst>
              </p:nvPr>
            </p:nvGraphicFramePr>
            <p:xfrm>
              <a:off x="360884" y="5485023"/>
              <a:ext cx="6891030" cy="284745"/>
            </p:xfrm>
            <a:graphic>
              <a:graphicData uri="http://schemas.openxmlformats.org/drawingml/2006/table">
                <a:tbl>
                  <a:tblPr bandRow="1">
                    <a:tableStyleId>{5C22544A-7EE6-4342-B048-85BDC9FD1C3A}</a:tableStyleId>
                  </a:tblPr>
                  <a:tblGrid>
                    <a:gridCol w="1669984">
                      <a:extLst>
                        <a:ext uri="{9D8B030D-6E8A-4147-A177-3AD203B41FA5}">
                          <a16:colId xmlns:a16="http://schemas.microsoft.com/office/drawing/2014/main" val="20000"/>
                        </a:ext>
                      </a:extLst>
                    </a:gridCol>
                    <a:gridCol w="805914">
                      <a:extLst>
                        <a:ext uri="{9D8B030D-6E8A-4147-A177-3AD203B41FA5}">
                          <a16:colId xmlns:a16="http://schemas.microsoft.com/office/drawing/2014/main" val="20001"/>
                        </a:ext>
                      </a:extLst>
                    </a:gridCol>
                    <a:gridCol w="780989">
                      <a:extLst>
                        <a:ext uri="{9D8B030D-6E8A-4147-A177-3AD203B41FA5}">
                          <a16:colId xmlns:a16="http://schemas.microsoft.com/office/drawing/2014/main" val="20002"/>
                        </a:ext>
                      </a:extLst>
                    </a:gridCol>
                    <a:gridCol w="698320">
                      <a:extLst>
                        <a:ext uri="{9D8B030D-6E8A-4147-A177-3AD203B41FA5}">
                          <a16:colId xmlns:a16="http://schemas.microsoft.com/office/drawing/2014/main" val="20003"/>
                        </a:ext>
                      </a:extLst>
                    </a:gridCol>
                    <a:gridCol w="782887">
                      <a:extLst>
                        <a:ext uri="{9D8B030D-6E8A-4147-A177-3AD203B41FA5}">
                          <a16:colId xmlns:a16="http://schemas.microsoft.com/office/drawing/2014/main" val="20004"/>
                        </a:ext>
                      </a:extLst>
                    </a:gridCol>
                    <a:gridCol w="701335">
                      <a:extLst>
                        <a:ext uri="{9D8B030D-6E8A-4147-A177-3AD203B41FA5}">
                          <a16:colId xmlns:a16="http://schemas.microsoft.com/office/drawing/2014/main" val="20005"/>
                        </a:ext>
                      </a:extLst>
                    </a:gridCol>
                    <a:gridCol w="701335">
                      <a:extLst>
                        <a:ext uri="{9D8B030D-6E8A-4147-A177-3AD203B41FA5}">
                          <a16:colId xmlns:a16="http://schemas.microsoft.com/office/drawing/2014/main" val="20006"/>
                        </a:ext>
                      </a:extLst>
                    </a:gridCol>
                    <a:gridCol w="750266">
                      <a:extLst>
                        <a:ext uri="{9D8B030D-6E8A-4147-A177-3AD203B41FA5}">
                          <a16:colId xmlns:a16="http://schemas.microsoft.com/office/drawing/2014/main" val="20007"/>
                        </a:ext>
                      </a:extLst>
                    </a:gridCol>
                  </a:tblGrid>
                  <a:tr h="284745">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58" r="-312879"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11111" r="-555556"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16129" r="-464516"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69091" r="-423636"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4839" r="-275806"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681818" r="-210909"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67857" r="-107143" b="-4167"/>
                          </a:stretch>
                        </a:blipFill>
                      </a:tcPr>
                    </a:tc>
                    <a:tc>
                      <a:txBody>
                        <a:bodyPr/>
                        <a:lstStyle/>
                        <a:p>
                          <a:endParaRPr lang="en-US"/>
                        </a:p>
                      </a:txBody>
                      <a:tcPr marL="70211" marR="70211" marT="35106" marB="3510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23729" r="-1695" b="-4167"/>
                          </a:stretch>
                        </a:blipFill>
                      </a:tcPr>
                    </a:tc>
                    <a:extLst>
                      <a:ext uri="{0D108BD9-81ED-4DB2-BD59-A6C34878D82A}">
                        <a16:rowId xmlns:a16="http://schemas.microsoft.com/office/drawing/2014/main" val="10000"/>
                      </a:ext>
                    </a:extLst>
                  </a:tr>
                </a:tbl>
              </a:graphicData>
            </a:graphic>
          </p:graphicFrame>
        </mc:Fallback>
      </mc:AlternateContent>
      <p:pic>
        <p:nvPicPr>
          <p:cNvPr id="1026" name="Picture 2" descr="Tick Logo Vector Art, Icons, and Graphics for Free Download">
            <a:extLst>
              <a:ext uri="{FF2B5EF4-FFF2-40B4-BE49-F238E27FC236}">
                <a16:creationId xmlns:a16="http://schemas.microsoft.com/office/drawing/2014/main" id="{673938A0-484D-CD92-229E-842612BD8C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51913" y="2969920"/>
            <a:ext cx="744256" cy="744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ck Logo Vector Art, Icons, and Graphics for Free Download">
            <a:extLst>
              <a:ext uri="{FF2B5EF4-FFF2-40B4-BE49-F238E27FC236}">
                <a16:creationId xmlns:a16="http://schemas.microsoft.com/office/drawing/2014/main" id="{C6D51325-83C9-46CF-687D-61FBA2070C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63916" y="4695115"/>
            <a:ext cx="744250" cy="744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Cross Mark Png, Download Free Cross Mark Png png images, Free ClipArts  on Clipart Library">
            <a:extLst>
              <a:ext uri="{FF2B5EF4-FFF2-40B4-BE49-F238E27FC236}">
                <a16:creationId xmlns:a16="http://schemas.microsoft.com/office/drawing/2014/main" id="{6496A07C-CE1C-959D-DA86-FB649DBE04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1561" y="1825247"/>
            <a:ext cx="484959" cy="484959"/>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4B579C52-A289-77B8-8C13-03822CDE0BC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066E177-3544-75E6-78B6-FFA44CF298E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28664523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213316" y="585999"/>
            <a:ext cx="8617932" cy="436382"/>
          </a:xfrm>
        </p:spPr>
        <p:txBody>
          <a:bodyPr>
            <a:noAutofit/>
          </a:bodyPr>
          <a:lstStyle/>
          <a:p>
            <a:r>
              <a:rPr lang="en-US" altLang="en-US" sz="4000" b="1" dirty="0">
                <a:solidFill>
                  <a:srgbClr val="C00000"/>
                </a:solidFill>
              </a:rPr>
              <a:t>Measures of Relationship</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86</a:t>
            </a:fld>
            <a:endParaRPr lang="en-US" altLang="en-US" sz="921">
              <a:solidFill>
                <a:srgbClr val="898989"/>
              </a:solidFill>
            </a:endParaRPr>
          </a:p>
        </p:txBody>
      </p:sp>
      <p:cxnSp>
        <p:nvCxnSpPr>
          <p:cNvPr id="7" name="Straight Connector 6"/>
          <p:cNvCxnSpPr/>
          <p:nvPr/>
        </p:nvCxnSpPr>
        <p:spPr>
          <a:xfrm>
            <a:off x="275482" y="1022381"/>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graphicFrame>
        <p:nvGraphicFramePr>
          <p:cNvPr id="9" name="Diagram 8">
            <a:extLst>
              <a:ext uri="{FF2B5EF4-FFF2-40B4-BE49-F238E27FC236}">
                <a16:creationId xmlns:a16="http://schemas.microsoft.com/office/drawing/2014/main" id="{79E62C67-AF18-4F31-B04A-7EA3FFECD270}"/>
              </a:ext>
            </a:extLst>
          </p:cNvPr>
          <p:cNvGraphicFramePr/>
          <p:nvPr>
            <p:extLst>
              <p:ext uri="{D42A27DB-BD31-4B8C-83A1-F6EECF244321}">
                <p14:modId xmlns:p14="http://schemas.microsoft.com/office/powerpoint/2010/main" val="2365139489"/>
              </p:ext>
            </p:extLst>
          </p:nvPr>
        </p:nvGraphicFramePr>
        <p:xfrm>
          <a:off x="249331" y="1644251"/>
          <a:ext cx="8617931" cy="41913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9DF286A4-E574-EA87-2E66-512BCAF13B40}"/>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717FB155-851A-08CD-547F-56B76B541F22}"/>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798879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A58B0E4A-66AF-47AC-9FAC-A7D8EBC5D85B}"/>
                                            </p:graphicEl>
                                          </p:spTgt>
                                        </p:tgtEl>
                                        <p:attrNameLst>
                                          <p:attrName>style.visibility</p:attrName>
                                        </p:attrNameLst>
                                      </p:cBhvr>
                                      <p:to>
                                        <p:strVal val="visible"/>
                                      </p:to>
                                    </p:set>
                                    <p:animEffect transition="in" filter="fade">
                                      <p:cBhvr>
                                        <p:cTn id="7" dur="500"/>
                                        <p:tgtEl>
                                          <p:spTgt spid="9">
                                            <p:graphicEl>
                                              <a:dgm id="{A58B0E4A-66AF-47AC-9FAC-A7D8EBC5D85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graphicEl>
                                              <a:dgm id="{64C5479A-055E-4F0B-B3A5-955E9CA3E8EA}"/>
                                            </p:graphicEl>
                                          </p:spTgt>
                                        </p:tgtEl>
                                        <p:attrNameLst>
                                          <p:attrName>style.visibility</p:attrName>
                                        </p:attrNameLst>
                                      </p:cBhvr>
                                      <p:to>
                                        <p:strVal val="visible"/>
                                      </p:to>
                                    </p:set>
                                    <p:animEffect transition="in" filter="fade">
                                      <p:cBhvr>
                                        <p:cTn id="12" dur="500"/>
                                        <p:tgtEl>
                                          <p:spTgt spid="9">
                                            <p:graphicEl>
                                              <a:dgm id="{64C5479A-055E-4F0B-B3A5-955E9CA3E8EA}"/>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graphicEl>
                                              <a:dgm id="{2610E952-FEE1-45B6-A93E-B14CEAE158D8}"/>
                                            </p:graphicEl>
                                          </p:spTgt>
                                        </p:tgtEl>
                                        <p:attrNameLst>
                                          <p:attrName>style.visibility</p:attrName>
                                        </p:attrNameLst>
                                      </p:cBhvr>
                                      <p:to>
                                        <p:strVal val="visible"/>
                                      </p:to>
                                    </p:set>
                                    <p:animEffect transition="in" filter="fade">
                                      <p:cBhvr>
                                        <p:cTn id="15" dur="500"/>
                                        <p:tgtEl>
                                          <p:spTgt spid="9">
                                            <p:graphicEl>
                                              <a:dgm id="{2610E952-FEE1-45B6-A93E-B14CEAE158D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graphicEl>
                                              <a:dgm id="{D3F3113E-C4D1-496C-BF8C-AC47F5A0F703}"/>
                                            </p:graphicEl>
                                          </p:spTgt>
                                        </p:tgtEl>
                                        <p:attrNameLst>
                                          <p:attrName>style.visibility</p:attrName>
                                        </p:attrNameLst>
                                      </p:cBhvr>
                                      <p:to>
                                        <p:strVal val="visible"/>
                                      </p:to>
                                    </p:set>
                                    <p:animEffect transition="in" filter="fade">
                                      <p:cBhvr>
                                        <p:cTn id="18" dur="500"/>
                                        <p:tgtEl>
                                          <p:spTgt spid="9">
                                            <p:graphicEl>
                                              <a:dgm id="{D3F3113E-C4D1-496C-BF8C-AC47F5A0F703}"/>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1350520D-AE68-4F41-9B2C-C02903C9A1BA}"/>
                                            </p:graphicEl>
                                          </p:spTgt>
                                        </p:tgtEl>
                                        <p:attrNameLst>
                                          <p:attrName>style.visibility</p:attrName>
                                        </p:attrNameLst>
                                      </p:cBhvr>
                                      <p:to>
                                        <p:strVal val="visible"/>
                                      </p:to>
                                    </p:set>
                                    <p:animEffect transition="in" filter="fade">
                                      <p:cBhvr>
                                        <p:cTn id="21" dur="500"/>
                                        <p:tgtEl>
                                          <p:spTgt spid="9">
                                            <p:graphicEl>
                                              <a:dgm id="{1350520D-AE68-4F41-9B2C-C02903C9A1BA}"/>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graphicEl>
                                              <a:dgm id="{575352A3-429A-43C9-9BFB-73359DD3D6BC}"/>
                                            </p:graphicEl>
                                          </p:spTgt>
                                        </p:tgtEl>
                                        <p:attrNameLst>
                                          <p:attrName>style.visibility</p:attrName>
                                        </p:attrNameLst>
                                      </p:cBhvr>
                                      <p:to>
                                        <p:strVal val="visible"/>
                                      </p:to>
                                    </p:set>
                                    <p:animEffect transition="in" filter="fade">
                                      <p:cBhvr>
                                        <p:cTn id="26" dur="500"/>
                                        <p:tgtEl>
                                          <p:spTgt spid="9">
                                            <p:graphicEl>
                                              <a:dgm id="{575352A3-429A-43C9-9BFB-73359DD3D6BC}"/>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graphicEl>
                                              <a:dgm id="{0C292C4A-B608-4272-8F97-20391CB65ED6}"/>
                                            </p:graphicEl>
                                          </p:spTgt>
                                        </p:tgtEl>
                                        <p:attrNameLst>
                                          <p:attrName>style.visibility</p:attrName>
                                        </p:attrNameLst>
                                      </p:cBhvr>
                                      <p:to>
                                        <p:strVal val="visible"/>
                                      </p:to>
                                    </p:set>
                                    <p:animEffect transition="in" filter="fade">
                                      <p:cBhvr>
                                        <p:cTn id="29" dur="500"/>
                                        <p:tgtEl>
                                          <p:spTgt spid="9">
                                            <p:graphicEl>
                                              <a:dgm id="{0C292C4A-B608-4272-8F97-20391CB65ED6}"/>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CB77A304-B7B4-436E-96A3-2D02C352E6E8}"/>
                                            </p:graphicEl>
                                          </p:spTgt>
                                        </p:tgtEl>
                                        <p:attrNameLst>
                                          <p:attrName>style.visibility</p:attrName>
                                        </p:attrNameLst>
                                      </p:cBhvr>
                                      <p:to>
                                        <p:strVal val="visible"/>
                                      </p:to>
                                    </p:set>
                                    <p:animEffect transition="in" filter="fade">
                                      <p:cBhvr>
                                        <p:cTn id="32" dur="500"/>
                                        <p:tgtEl>
                                          <p:spTgt spid="9">
                                            <p:graphicEl>
                                              <a:dgm id="{CB77A304-B7B4-436E-96A3-2D02C352E6E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graphicEl>
                                              <a:dgm id="{FB68E429-2682-4511-A10F-7020BB588536}"/>
                                            </p:graphicEl>
                                          </p:spTgt>
                                        </p:tgtEl>
                                        <p:attrNameLst>
                                          <p:attrName>style.visibility</p:attrName>
                                        </p:attrNameLst>
                                      </p:cBhvr>
                                      <p:to>
                                        <p:strVal val="visible"/>
                                      </p:to>
                                    </p:set>
                                    <p:animEffect transition="in" filter="fade">
                                      <p:cBhvr>
                                        <p:cTn id="35" dur="500"/>
                                        <p:tgtEl>
                                          <p:spTgt spid="9">
                                            <p:graphicEl>
                                              <a:dgm id="{FB68E429-2682-4511-A10F-7020BB588536}"/>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graphicEl>
                                              <a:dgm id="{8D6B8974-8D46-4427-A984-263154B774B7}"/>
                                            </p:graphicEl>
                                          </p:spTgt>
                                        </p:tgtEl>
                                        <p:attrNameLst>
                                          <p:attrName>style.visibility</p:attrName>
                                        </p:attrNameLst>
                                      </p:cBhvr>
                                      <p:to>
                                        <p:strVal val="visible"/>
                                      </p:to>
                                    </p:set>
                                    <p:animEffect transition="in" filter="fade">
                                      <p:cBhvr>
                                        <p:cTn id="38" dur="500"/>
                                        <p:tgtEl>
                                          <p:spTgt spid="9">
                                            <p:graphicEl>
                                              <a:dgm id="{8D6B8974-8D46-4427-A984-263154B774B7}"/>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graphicEl>
                                              <a:dgm id="{8AB554DA-4706-46F2-BBE1-DB0909D48846}"/>
                                            </p:graphicEl>
                                          </p:spTgt>
                                        </p:tgtEl>
                                        <p:attrNameLst>
                                          <p:attrName>style.visibility</p:attrName>
                                        </p:attrNameLst>
                                      </p:cBhvr>
                                      <p:to>
                                        <p:strVal val="visible"/>
                                      </p:to>
                                    </p:set>
                                    <p:animEffect transition="in" filter="fade">
                                      <p:cBhvr>
                                        <p:cTn id="41" dur="500"/>
                                        <p:tgtEl>
                                          <p:spTgt spid="9">
                                            <p:graphicEl>
                                              <a:dgm id="{8AB554DA-4706-46F2-BBE1-DB0909D48846}"/>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graphicEl>
                                              <a:dgm id="{AAFB3D18-1B3A-4D77-971F-FBA331874402}"/>
                                            </p:graphicEl>
                                          </p:spTgt>
                                        </p:tgtEl>
                                        <p:attrNameLst>
                                          <p:attrName>style.visibility</p:attrName>
                                        </p:attrNameLst>
                                      </p:cBhvr>
                                      <p:to>
                                        <p:strVal val="visible"/>
                                      </p:to>
                                    </p:set>
                                    <p:animEffect transition="in" filter="fade">
                                      <p:cBhvr>
                                        <p:cTn id="44" dur="500"/>
                                        <p:tgtEl>
                                          <p:spTgt spid="9">
                                            <p:graphicEl>
                                              <a:dgm id="{AAFB3D18-1B3A-4D77-971F-FBA331874402}"/>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
                                            <p:graphicEl>
                                              <a:dgm id="{254DE19E-6644-4770-A466-1C30AC1A2148}"/>
                                            </p:graphicEl>
                                          </p:spTgt>
                                        </p:tgtEl>
                                        <p:attrNameLst>
                                          <p:attrName>style.visibility</p:attrName>
                                        </p:attrNameLst>
                                      </p:cBhvr>
                                      <p:to>
                                        <p:strVal val="visible"/>
                                      </p:to>
                                    </p:set>
                                    <p:animEffect transition="in" filter="fade">
                                      <p:cBhvr>
                                        <p:cTn id="47" dur="500"/>
                                        <p:tgtEl>
                                          <p:spTgt spid="9">
                                            <p:graphicEl>
                                              <a:dgm id="{254DE19E-6644-4770-A466-1C30AC1A2148}"/>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
                                            <p:graphicEl>
                                              <a:dgm id="{C171D95C-A9A6-4186-9B68-3F860CEF612C}"/>
                                            </p:graphicEl>
                                          </p:spTgt>
                                        </p:tgtEl>
                                        <p:attrNameLst>
                                          <p:attrName>style.visibility</p:attrName>
                                        </p:attrNameLst>
                                      </p:cBhvr>
                                      <p:to>
                                        <p:strVal val="visible"/>
                                      </p:to>
                                    </p:set>
                                    <p:animEffect transition="in" filter="fade">
                                      <p:cBhvr>
                                        <p:cTn id="50" dur="500"/>
                                        <p:tgtEl>
                                          <p:spTgt spid="9">
                                            <p:graphicEl>
                                              <a:dgm id="{C171D95C-A9A6-4186-9B68-3F860CEF612C}"/>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
                                            <p:graphicEl>
                                              <a:dgm id="{5B9E5210-1773-4B55-87DA-F2343B307672}"/>
                                            </p:graphicEl>
                                          </p:spTgt>
                                        </p:tgtEl>
                                        <p:attrNameLst>
                                          <p:attrName>style.visibility</p:attrName>
                                        </p:attrNameLst>
                                      </p:cBhvr>
                                      <p:to>
                                        <p:strVal val="visible"/>
                                      </p:to>
                                    </p:set>
                                    <p:animEffect transition="in" filter="fade">
                                      <p:cBhvr>
                                        <p:cTn id="53" dur="500"/>
                                        <p:tgtEl>
                                          <p:spTgt spid="9">
                                            <p:graphicEl>
                                              <a:dgm id="{5B9E5210-1773-4B55-87DA-F2343B307672}"/>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9">
                                            <p:graphicEl>
                                              <a:dgm id="{06DD52A6-52B8-440A-BF8C-3FBF3806885D}"/>
                                            </p:graphicEl>
                                          </p:spTgt>
                                        </p:tgtEl>
                                        <p:attrNameLst>
                                          <p:attrName>style.visibility</p:attrName>
                                        </p:attrNameLst>
                                      </p:cBhvr>
                                      <p:to>
                                        <p:strVal val="visible"/>
                                      </p:to>
                                    </p:set>
                                    <p:animEffect transition="in" filter="fade">
                                      <p:cBhvr>
                                        <p:cTn id="58" dur="500"/>
                                        <p:tgtEl>
                                          <p:spTgt spid="9">
                                            <p:graphicEl>
                                              <a:dgm id="{06DD52A6-52B8-440A-BF8C-3FBF3806885D}"/>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graphicEl>
                                              <a:dgm id="{0181E7F0-007B-4BB9-B78B-E14A2867BD79}"/>
                                            </p:graphicEl>
                                          </p:spTgt>
                                        </p:tgtEl>
                                        <p:attrNameLst>
                                          <p:attrName>style.visibility</p:attrName>
                                        </p:attrNameLst>
                                      </p:cBhvr>
                                      <p:to>
                                        <p:strVal val="visible"/>
                                      </p:to>
                                    </p:set>
                                    <p:animEffect transition="in" filter="fade">
                                      <p:cBhvr>
                                        <p:cTn id="61" dur="500"/>
                                        <p:tgtEl>
                                          <p:spTgt spid="9">
                                            <p:graphicEl>
                                              <a:dgm id="{0181E7F0-007B-4BB9-B78B-E14A2867BD79}"/>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9">
                                            <p:graphicEl>
                                              <a:dgm id="{4DE42042-1DDB-4055-85FC-E4306E9A00D3}"/>
                                            </p:graphicEl>
                                          </p:spTgt>
                                        </p:tgtEl>
                                        <p:attrNameLst>
                                          <p:attrName>style.visibility</p:attrName>
                                        </p:attrNameLst>
                                      </p:cBhvr>
                                      <p:to>
                                        <p:strVal val="visible"/>
                                      </p:to>
                                    </p:set>
                                    <p:animEffect transition="in" filter="fade">
                                      <p:cBhvr>
                                        <p:cTn id="64" dur="500"/>
                                        <p:tgtEl>
                                          <p:spTgt spid="9">
                                            <p:graphicEl>
                                              <a:dgm id="{4DE42042-1DDB-4055-85FC-E4306E9A00D3}"/>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
                                            <p:graphicEl>
                                              <a:dgm id="{B73345F1-6A5A-4CAC-BE06-83652E9718A4}"/>
                                            </p:graphicEl>
                                          </p:spTgt>
                                        </p:tgtEl>
                                        <p:attrNameLst>
                                          <p:attrName>style.visibility</p:attrName>
                                        </p:attrNameLst>
                                      </p:cBhvr>
                                      <p:to>
                                        <p:strVal val="visible"/>
                                      </p:to>
                                    </p:set>
                                    <p:animEffect transition="in" filter="fade">
                                      <p:cBhvr>
                                        <p:cTn id="67" dur="500"/>
                                        <p:tgtEl>
                                          <p:spTgt spid="9">
                                            <p:graphicEl>
                                              <a:dgm id="{B73345F1-6A5A-4CAC-BE06-83652E9718A4}"/>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graphicEl>
                                              <a:dgm id="{D3FF9603-D2CE-47FC-BA22-A68BB9ECC33C}"/>
                                            </p:graphicEl>
                                          </p:spTgt>
                                        </p:tgtEl>
                                        <p:attrNameLst>
                                          <p:attrName>style.visibility</p:attrName>
                                        </p:attrNameLst>
                                      </p:cBhvr>
                                      <p:to>
                                        <p:strVal val="visible"/>
                                      </p:to>
                                    </p:set>
                                    <p:animEffect transition="in" filter="fade">
                                      <p:cBhvr>
                                        <p:cTn id="70" dur="500"/>
                                        <p:tgtEl>
                                          <p:spTgt spid="9">
                                            <p:graphicEl>
                                              <a:dgm id="{D3FF9603-D2CE-47FC-BA22-A68BB9ECC33C}"/>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
                                            <p:graphicEl>
                                              <a:dgm id="{7B52BE0D-CD8E-4896-B637-633307F02078}"/>
                                            </p:graphicEl>
                                          </p:spTgt>
                                        </p:tgtEl>
                                        <p:attrNameLst>
                                          <p:attrName>style.visibility</p:attrName>
                                        </p:attrNameLst>
                                      </p:cBhvr>
                                      <p:to>
                                        <p:strVal val="visible"/>
                                      </p:to>
                                    </p:set>
                                    <p:animEffect transition="in" filter="fade">
                                      <p:cBhvr>
                                        <p:cTn id="73" dur="500"/>
                                        <p:tgtEl>
                                          <p:spTgt spid="9">
                                            <p:graphicEl>
                                              <a:dgm id="{7B52BE0D-CD8E-4896-B637-633307F02078}"/>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9">
                                            <p:graphicEl>
                                              <a:dgm id="{F379247E-BCD7-46CB-B419-95D0BFC787B3}"/>
                                            </p:graphicEl>
                                          </p:spTgt>
                                        </p:tgtEl>
                                        <p:attrNameLst>
                                          <p:attrName>style.visibility</p:attrName>
                                        </p:attrNameLst>
                                      </p:cBhvr>
                                      <p:to>
                                        <p:strVal val="visible"/>
                                      </p:to>
                                    </p:set>
                                    <p:animEffect transition="in" filter="fade">
                                      <p:cBhvr>
                                        <p:cTn id="76" dur="500"/>
                                        <p:tgtEl>
                                          <p:spTgt spid="9">
                                            <p:graphicEl>
                                              <a:dgm id="{F379247E-BCD7-46CB-B419-95D0BFC787B3}"/>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9">
                                            <p:graphicEl>
                                              <a:dgm id="{70437E99-78A5-4883-B572-4174C2467C21}"/>
                                            </p:graphicEl>
                                          </p:spTgt>
                                        </p:tgtEl>
                                        <p:attrNameLst>
                                          <p:attrName>style.visibility</p:attrName>
                                        </p:attrNameLst>
                                      </p:cBhvr>
                                      <p:to>
                                        <p:strVal val="visible"/>
                                      </p:to>
                                    </p:set>
                                    <p:animEffect transition="in" filter="fade">
                                      <p:cBhvr>
                                        <p:cTn id="79" dur="500"/>
                                        <p:tgtEl>
                                          <p:spTgt spid="9">
                                            <p:graphicEl>
                                              <a:dgm id="{70437E99-78A5-4883-B572-4174C2467C2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AtOnce"/>
        </p:bldSub>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
          <p:cNvSpPr txBox="1">
            <a:spLocks noGrp="1"/>
          </p:cNvSpPr>
          <p:nvPr>
            <p:ph type="title"/>
          </p:nvPr>
        </p:nvSpPr>
        <p:spPr>
          <a:xfrm>
            <a:off x="337648" y="550734"/>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Regression Analysis</a:t>
            </a:r>
            <a:endParaRPr sz="4000" dirty="0">
              <a:latin typeface="Times New Roman" panose="02020603050405020304" pitchFamily="18" charset="0"/>
              <a:cs typeface="Times New Roman" panose="02020603050405020304" pitchFamily="18" charset="0"/>
            </a:endParaRPr>
          </a:p>
        </p:txBody>
      </p:sp>
      <p:sp>
        <p:nvSpPr>
          <p:cNvPr id="365" name="Google Shape;365;p6"/>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87</a:t>
            </a:fld>
            <a:endParaRPr sz="921">
              <a:solidFill>
                <a:srgbClr val="898989"/>
              </a:solidFill>
              <a:latin typeface="Calibri"/>
              <a:ea typeface="Calibri"/>
              <a:cs typeface="Calibri"/>
              <a:sym typeface="Calibri"/>
            </a:endParaRPr>
          </a:p>
        </p:txBody>
      </p:sp>
      <p:cxnSp>
        <p:nvCxnSpPr>
          <p:cNvPr id="368" name="Google Shape;368;p6"/>
          <p:cNvCxnSpPr/>
          <p:nvPr/>
        </p:nvCxnSpPr>
        <p:spPr>
          <a:xfrm>
            <a:off x="337648" y="1195460"/>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369" name="Google Shape;369;p6"/>
          <p:cNvSpPr/>
          <p:nvPr/>
        </p:nvSpPr>
        <p:spPr>
          <a:xfrm>
            <a:off x="455654" y="2057015"/>
            <a:ext cx="8005440" cy="1731139"/>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70200" tIns="35090" rIns="70200" bIns="35090" anchor="ctr" anchorCtr="0">
            <a:noAutofit/>
          </a:bodyPr>
          <a:lstStyle/>
          <a:p>
            <a:r>
              <a:rPr lang="en-US" sz="1843" dirty="0">
                <a:solidFill>
                  <a:schemeClr val="dk1"/>
                </a:solidFill>
                <a:latin typeface="Calibri"/>
                <a:ea typeface="Calibri"/>
                <a:cs typeface="Calibri"/>
                <a:sym typeface="Calibri"/>
              </a:rPr>
              <a:t>The regression analysis is a statistical method to deal with the formulation of mathematical model depicting relationship amongst variables, which can be used for the purpose of prediction of the values of </a:t>
            </a:r>
            <a:r>
              <a:rPr lang="en-US" sz="1843" dirty="0">
                <a:solidFill>
                  <a:srgbClr val="FF0000"/>
                </a:solidFill>
                <a:latin typeface="Calibri"/>
                <a:ea typeface="Calibri"/>
                <a:cs typeface="Calibri"/>
                <a:sym typeface="Calibri"/>
              </a:rPr>
              <a:t>dependent variable</a:t>
            </a:r>
            <a:r>
              <a:rPr lang="en-US" sz="1843" dirty="0">
                <a:solidFill>
                  <a:schemeClr val="dk1"/>
                </a:solidFill>
                <a:latin typeface="Calibri"/>
                <a:ea typeface="Calibri"/>
                <a:cs typeface="Calibri"/>
                <a:sym typeface="Calibri"/>
              </a:rPr>
              <a:t>, given the values of </a:t>
            </a:r>
            <a:r>
              <a:rPr lang="en-US" sz="1843" dirty="0">
                <a:solidFill>
                  <a:srgbClr val="FF0000"/>
                </a:solidFill>
                <a:latin typeface="Calibri"/>
                <a:ea typeface="Calibri"/>
                <a:cs typeface="Calibri"/>
                <a:sym typeface="Calibri"/>
              </a:rPr>
              <a:t>independent variable(s)</a:t>
            </a:r>
            <a:r>
              <a:rPr lang="en-US" sz="1843" dirty="0">
                <a:solidFill>
                  <a:schemeClr val="dk1"/>
                </a:solidFill>
                <a:latin typeface="Calibri"/>
                <a:ea typeface="Calibri"/>
                <a:cs typeface="Calibri"/>
                <a:sym typeface="Calibri"/>
              </a:rPr>
              <a:t>.</a:t>
            </a:r>
            <a:endParaRPr sz="1843" dirty="0">
              <a:solidFill>
                <a:schemeClr val="dk1"/>
              </a:solidFill>
              <a:latin typeface="Calibri"/>
              <a:ea typeface="Calibri"/>
              <a:cs typeface="Calibri"/>
              <a:sym typeface="Calibri"/>
            </a:endParaRPr>
          </a:p>
        </p:txBody>
      </p:sp>
      <p:sp>
        <p:nvSpPr>
          <p:cNvPr id="370" name="Google Shape;370;p6"/>
          <p:cNvSpPr/>
          <p:nvPr/>
        </p:nvSpPr>
        <p:spPr>
          <a:xfrm>
            <a:off x="643319" y="1832436"/>
            <a:ext cx="1598654" cy="362739"/>
          </a:xfrm>
          <a:prstGeom prst="rect">
            <a:avLst/>
          </a:prstGeom>
          <a:solidFill>
            <a:srgbClr val="92D050"/>
          </a:solidFill>
          <a:ln w="12700" cap="flat" cmpd="sng">
            <a:solidFill>
              <a:srgbClr val="42719B"/>
            </a:solidFill>
            <a:prstDash val="solid"/>
            <a:miter lim="800000"/>
            <a:headEnd type="none" w="sm" len="sm"/>
            <a:tailEnd type="none" w="sm" len="sm"/>
          </a:ln>
        </p:spPr>
        <p:txBody>
          <a:bodyPr spcFirstLastPara="1" wrap="square" lIns="70200" tIns="35090" rIns="70200" bIns="35090" anchor="ctr" anchorCtr="0">
            <a:noAutofit/>
          </a:bodyPr>
          <a:lstStyle/>
          <a:p>
            <a:pPr algn="ctr"/>
            <a:r>
              <a:rPr lang="en-US" sz="1843" b="1" dirty="0">
                <a:solidFill>
                  <a:schemeClr val="lt1"/>
                </a:solidFill>
                <a:latin typeface="Calibri"/>
                <a:ea typeface="Calibri"/>
                <a:cs typeface="Calibri"/>
                <a:sym typeface="Calibri"/>
              </a:rPr>
              <a:t>Definition</a:t>
            </a:r>
            <a:endParaRPr sz="1382" dirty="0"/>
          </a:p>
        </p:txBody>
      </p:sp>
      <p:sp>
        <p:nvSpPr>
          <p:cNvPr id="2" name="Date Placeholder 1">
            <a:extLst>
              <a:ext uri="{FF2B5EF4-FFF2-40B4-BE49-F238E27FC236}">
                <a16:creationId xmlns:a16="http://schemas.microsoft.com/office/drawing/2014/main" id="{5904B7F3-8096-3DEB-8C79-24359ACA510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753EE45-52A7-6D5E-3AA4-CC564699AAB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
          <p:cNvSpPr txBox="1">
            <a:spLocks noGrp="1"/>
          </p:cNvSpPr>
          <p:nvPr>
            <p:ph type="title"/>
          </p:nvPr>
        </p:nvSpPr>
        <p:spPr>
          <a:xfrm>
            <a:off x="371778" y="573056"/>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A Simple Example</a:t>
            </a:r>
            <a:endParaRPr sz="4000" dirty="0">
              <a:latin typeface="Times New Roman" panose="02020603050405020304" pitchFamily="18" charset="0"/>
              <a:cs typeface="Times New Roman" panose="02020603050405020304" pitchFamily="18" charset="0"/>
            </a:endParaRPr>
          </a:p>
        </p:txBody>
      </p:sp>
      <p:sp>
        <p:nvSpPr>
          <p:cNvPr id="353" name="Google Shape;353;p5"/>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88</a:t>
            </a:fld>
            <a:endParaRPr sz="921">
              <a:solidFill>
                <a:srgbClr val="898989"/>
              </a:solidFill>
              <a:latin typeface="Calibri"/>
              <a:ea typeface="Calibri"/>
              <a:cs typeface="Calibri"/>
              <a:sym typeface="Calibri"/>
            </a:endParaRPr>
          </a:p>
        </p:txBody>
      </p:sp>
      <p:cxnSp>
        <p:nvCxnSpPr>
          <p:cNvPr id="356" name="Google Shape;356;p5"/>
          <p:cNvCxnSpPr/>
          <p:nvPr/>
        </p:nvCxnSpPr>
        <p:spPr>
          <a:xfrm>
            <a:off x="279775" y="1207035"/>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359" name="Google Shape;359;p5"/>
          <p:cNvSpPr/>
          <p:nvPr/>
        </p:nvSpPr>
        <p:spPr>
          <a:xfrm>
            <a:off x="371778" y="1514184"/>
            <a:ext cx="8024740" cy="362740"/>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70200" tIns="35090" rIns="70200" bIns="35090" anchor="ctr" anchorCtr="0">
            <a:noAutofit/>
          </a:bodyPr>
          <a:lstStyle/>
          <a:p>
            <a:r>
              <a:rPr lang="en-US" dirty="0">
                <a:solidFill>
                  <a:schemeClr val="dk1"/>
                </a:solidFill>
                <a:latin typeface="Calibri"/>
                <a:ea typeface="Calibri"/>
                <a:cs typeface="Calibri"/>
                <a:sym typeface="Calibri"/>
              </a:rPr>
              <a:t>How Exam Score is related to Hours of Study?</a:t>
            </a:r>
            <a:endParaRPr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7BF7D4B8-F570-01A0-E684-70460D321844}"/>
                  </a:ext>
                </a:extLst>
              </p:cNvPr>
              <p:cNvGraphicFramePr>
                <a:graphicFrameLocks noGrp="1"/>
              </p:cNvGraphicFramePr>
              <p:nvPr>
                <p:extLst>
                  <p:ext uri="{D42A27DB-BD31-4B8C-83A1-F6EECF244321}">
                    <p14:modId xmlns:p14="http://schemas.microsoft.com/office/powerpoint/2010/main" val="227914729"/>
                  </p:ext>
                </p:extLst>
              </p:nvPr>
            </p:nvGraphicFramePr>
            <p:xfrm>
              <a:off x="2152889" y="2106784"/>
              <a:ext cx="3634452" cy="3789852"/>
            </p:xfrm>
            <a:graphic>
              <a:graphicData uri="http://schemas.openxmlformats.org/drawingml/2006/table">
                <a:tbl>
                  <a:tblPr firstRow="1" bandRow="1">
                    <a:tableStyleId>{5C22544A-7EE6-4342-B048-85BDC9FD1C3A}</a:tableStyleId>
                  </a:tblPr>
                  <a:tblGrid>
                    <a:gridCol w="1817226">
                      <a:extLst>
                        <a:ext uri="{9D8B030D-6E8A-4147-A177-3AD203B41FA5}">
                          <a16:colId xmlns:a16="http://schemas.microsoft.com/office/drawing/2014/main" val="20000"/>
                        </a:ext>
                      </a:extLst>
                    </a:gridCol>
                    <a:gridCol w="1817226">
                      <a:extLst>
                        <a:ext uri="{9D8B030D-6E8A-4147-A177-3AD203B41FA5}">
                          <a16:colId xmlns:a16="http://schemas.microsoft.com/office/drawing/2014/main" val="20001"/>
                        </a:ext>
                      </a:extLst>
                    </a:gridCol>
                  </a:tblGrid>
                  <a:tr h="280845">
                    <a:tc>
                      <a:txBody>
                        <a:bodyPr/>
                        <a:lstStyle/>
                        <a:p>
                          <a:pPr/>
                          <a14:m>
                            <m:oMathPara xmlns:m="http://schemas.openxmlformats.org/officeDocument/2006/math">
                              <m:oMathParaPr>
                                <m:jc m:val="centerGroup"/>
                              </m:oMathParaPr>
                              <m:oMath xmlns:m="http://schemas.openxmlformats.org/officeDocument/2006/math">
                                <m:r>
                                  <a:rPr lang="en-US" sz="1800" b="1" i="1" dirty="0" smtClean="0">
                                    <a:solidFill>
                                      <a:schemeClr val="bg1"/>
                                    </a:solidFill>
                                    <a:latin typeface="Cambria Math" panose="02040503050406030204" pitchFamily="18" charset="0"/>
                                  </a:rPr>
                                  <m:t>𝑯𝒐𝒖𝒓𝒔</m:t>
                                </m:r>
                                <m:r>
                                  <a:rPr lang="en-US" sz="1800" b="1" i="1" dirty="0" smtClean="0">
                                    <a:solidFill>
                                      <a:schemeClr val="bg1"/>
                                    </a:solidFill>
                                    <a:latin typeface="Cambria Math" panose="02040503050406030204" pitchFamily="18" charset="0"/>
                                  </a:rPr>
                                  <m:t> </m:t>
                                </m:r>
                                <m:r>
                                  <a:rPr lang="en-US" sz="1800" b="1" i="1" dirty="0" smtClean="0">
                                    <a:solidFill>
                                      <a:schemeClr val="bg1"/>
                                    </a:solidFill>
                                    <a:latin typeface="Cambria Math" panose="02040503050406030204" pitchFamily="18" charset="0"/>
                                  </a:rPr>
                                  <m:t>𝑺𝒕𝒖𝒅𝒚</m:t>
                                </m:r>
                              </m:oMath>
                            </m:oMathPara>
                          </a14:m>
                          <a:endParaRPr lang="en-US" sz="1800" b="1" dirty="0">
                            <a:solidFill>
                              <a:schemeClr val="bg1"/>
                            </a:solidFill>
                          </a:endParaRPr>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1" i="1" dirty="0" smtClean="0">
                                    <a:latin typeface="Cambria Math" panose="02040503050406030204" pitchFamily="18" charset="0"/>
                                  </a:rPr>
                                  <m:t>𝑬𝒙𝒂𝒎</m:t>
                                </m:r>
                                <m:r>
                                  <a:rPr lang="en-US" sz="1800" b="1" i="1" dirty="0" smtClean="0">
                                    <a:latin typeface="Cambria Math" panose="02040503050406030204" pitchFamily="18" charset="0"/>
                                  </a:rPr>
                                  <m:t> </m:t>
                                </m:r>
                                <m:r>
                                  <a:rPr lang="en-US" sz="1800" b="1" i="1" dirty="0" smtClean="0">
                                    <a:latin typeface="Cambria Math" panose="02040503050406030204" pitchFamily="18" charset="0"/>
                                  </a:rPr>
                                  <m:t>𝑺𝒄𝒐𝒓𝒆</m:t>
                                </m:r>
                              </m:oMath>
                            </m:oMathPara>
                          </a14:m>
                          <a:endParaRPr lang="en-US" sz="1800" b="1" dirty="0"/>
                        </a:p>
                      </a:txBody>
                      <a:tcPr marL="70211" marR="70211" marT="35106" marB="35106"/>
                    </a:tc>
                    <a:extLst>
                      <a:ext uri="{0D108BD9-81ED-4DB2-BD59-A6C34878D82A}">
                        <a16:rowId xmlns:a16="http://schemas.microsoft.com/office/drawing/2014/main" val="10000"/>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3</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80</m:t>
                                </m:r>
                              </m:oMath>
                            </m:oMathPara>
                          </a14:m>
                          <a:endParaRPr lang="en-US" sz="1800" dirty="0"/>
                        </a:p>
                      </a:txBody>
                      <a:tcPr marL="70211" marR="70211" marT="35106" marB="35106"/>
                    </a:tc>
                    <a:extLst>
                      <a:ext uri="{0D108BD9-81ED-4DB2-BD59-A6C34878D82A}">
                        <a16:rowId xmlns:a16="http://schemas.microsoft.com/office/drawing/2014/main" val="10001"/>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90</m:t>
                                </m:r>
                              </m:oMath>
                            </m:oMathPara>
                          </a14:m>
                          <a:endParaRPr lang="en-US" sz="1800" dirty="0"/>
                        </a:p>
                      </a:txBody>
                      <a:tcPr marL="70211" marR="70211" marT="35106" marB="35106"/>
                    </a:tc>
                    <a:extLst>
                      <a:ext uri="{0D108BD9-81ED-4DB2-BD59-A6C34878D82A}">
                        <a16:rowId xmlns:a16="http://schemas.microsoft.com/office/drawing/2014/main" val="10002"/>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75</m:t>
                                </m:r>
                              </m:oMath>
                            </m:oMathPara>
                          </a14:m>
                          <a:endParaRPr lang="en-US" sz="1800" dirty="0"/>
                        </a:p>
                      </a:txBody>
                      <a:tcPr marL="70211" marR="70211" marT="35106" marB="35106"/>
                    </a:tc>
                    <a:extLst>
                      <a:ext uri="{0D108BD9-81ED-4DB2-BD59-A6C34878D82A}">
                        <a16:rowId xmlns:a16="http://schemas.microsoft.com/office/drawing/2014/main" val="10003"/>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6</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80</m:t>
                                </m:r>
                              </m:oMath>
                            </m:oMathPara>
                          </a14:m>
                          <a:endParaRPr lang="en-US" sz="1800" dirty="0"/>
                        </a:p>
                      </a:txBody>
                      <a:tcPr marL="70211" marR="70211" marT="35106" marB="35106"/>
                    </a:tc>
                    <a:extLst>
                      <a:ext uri="{0D108BD9-81ED-4DB2-BD59-A6C34878D82A}">
                        <a16:rowId xmlns:a16="http://schemas.microsoft.com/office/drawing/2014/main" val="10004"/>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90</m:t>
                                </m:r>
                              </m:oMath>
                            </m:oMathPara>
                          </a14:m>
                          <a:endParaRPr lang="en-US" sz="1800" dirty="0"/>
                        </a:p>
                      </a:txBody>
                      <a:tcPr marL="70211" marR="70211" marT="35106" marB="35106"/>
                    </a:tc>
                    <a:extLst>
                      <a:ext uri="{0D108BD9-81ED-4DB2-BD59-A6C34878D82A}">
                        <a16:rowId xmlns:a16="http://schemas.microsoft.com/office/drawing/2014/main" val="10005"/>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50</m:t>
                                </m:r>
                              </m:oMath>
                            </m:oMathPara>
                          </a14:m>
                          <a:endParaRPr lang="en-US" sz="1800" dirty="0"/>
                        </a:p>
                      </a:txBody>
                      <a:tcPr marL="70211" marR="70211" marT="35106" marB="35106"/>
                    </a:tc>
                    <a:extLst>
                      <a:ext uri="{0D108BD9-81ED-4DB2-BD59-A6C34878D82A}">
                        <a16:rowId xmlns:a16="http://schemas.microsoft.com/office/drawing/2014/main" val="10006"/>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2</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65</m:t>
                                </m:r>
                              </m:oMath>
                            </m:oMathPara>
                          </a14:m>
                          <a:endParaRPr lang="en-US" sz="1800" dirty="0"/>
                        </a:p>
                      </a:txBody>
                      <a:tcPr marL="70211" marR="70211" marT="35106" marB="35106"/>
                    </a:tc>
                    <a:extLst>
                      <a:ext uri="{0D108BD9-81ED-4DB2-BD59-A6C34878D82A}">
                        <a16:rowId xmlns:a16="http://schemas.microsoft.com/office/drawing/2014/main" val="10007"/>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85</m:t>
                                </m:r>
                              </m:oMath>
                            </m:oMathPara>
                          </a14:m>
                          <a:endParaRPr lang="en-US" sz="1800" dirty="0"/>
                        </a:p>
                      </a:txBody>
                      <a:tcPr marL="70211" marR="70211" marT="35106" marB="35106"/>
                    </a:tc>
                    <a:extLst>
                      <a:ext uri="{0D108BD9-81ED-4DB2-BD59-A6C34878D82A}">
                        <a16:rowId xmlns:a16="http://schemas.microsoft.com/office/drawing/2014/main" val="10008"/>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40</m:t>
                                </m:r>
                              </m:oMath>
                            </m:oMathPara>
                          </a14:m>
                          <a:endParaRPr lang="en-US" sz="1800" dirty="0"/>
                        </a:p>
                      </a:txBody>
                      <a:tcPr marL="70211" marR="70211" marT="35106" marB="35106"/>
                    </a:tc>
                    <a:extLst>
                      <a:ext uri="{0D108BD9-81ED-4DB2-BD59-A6C34878D82A}">
                        <a16:rowId xmlns:a16="http://schemas.microsoft.com/office/drawing/2014/main" val="10009"/>
                      </a:ext>
                    </a:extLst>
                  </a:tr>
                  <a:tr h="280845">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7</m:t>
                                </m:r>
                              </m:oMath>
                            </m:oMathPara>
                          </a14:m>
                          <a:endParaRPr lang="en-US" sz="1800" dirty="0"/>
                        </a:p>
                      </a:txBody>
                      <a:tcPr marL="70211" marR="70211" marT="35106" marB="35106"/>
                    </a:tc>
                    <a:tc>
                      <a:txBody>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100</m:t>
                                </m:r>
                              </m:oMath>
                            </m:oMathPara>
                          </a14:m>
                          <a:endParaRPr lang="en-US" sz="1800" dirty="0"/>
                        </a:p>
                      </a:txBody>
                      <a:tcPr marL="70211" marR="70211" marT="35106" marB="35106"/>
                    </a:tc>
                    <a:extLst>
                      <a:ext uri="{0D108BD9-81ED-4DB2-BD59-A6C34878D82A}">
                        <a16:rowId xmlns:a16="http://schemas.microsoft.com/office/drawing/2014/main" val="10010"/>
                      </a:ext>
                    </a:extLst>
                  </a:tr>
                </a:tbl>
              </a:graphicData>
            </a:graphic>
          </p:graphicFrame>
        </mc:Choice>
        <mc:Fallback xmlns="">
          <p:graphicFrame>
            <p:nvGraphicFramePr>
              <p:cNvPr id="2" name="Table 1">
                <a:extLst>
                  <a:ext uri="{FF2B5EF4-FFF2-40B4-BE49-F238E27FC236}">
                    <a16:creationId xmlns:a16="http://schemas.microsoft.com/office/drawing/2014/main" id="{7BF7D4B8-F570-01A0-E684-70460D321844}"/>
                  </a:ext>
                </a:extLst>
              </p:cNvPr>
              <p:cNvGraphicFramePr>
                <a:graphicFrameLocks noGrp="1"/>
              </p:cNvGraphicFramePr>
              <p:nvPr>
                <p:extLst>
                  <p:ext uri="{D42A27DB-BD31-4B8C-83A1-F6EECF244321}">
                    <p14:modId xmlns:p14="http://schemas.microsoft.com/office/powerpoint/2010/main" val="227914729"/>
                  </p:ext>
                </p:extLst>
              </p:nvPr>
            </p:nvGraphicFramePr>
            <p:xfrm>
              <a:off x="2152889" y="2106784"/>
              <a:ext cx="3634452" cy="3789852"/>
            </p:xfrm>
            <a:graphic>
              <a:graphicData uri="http://schemas.openxmlformats.org/drawingml/2006/table">
                <a:tbl>
                  <a:tblPr firstRow="1" bandRow="1">
                    <a:tableStyleId>{5C22544A-7EE6-4342-B048-85BDC9FD1C3A}</a:tableStyleId>
                  </a:tblPr>
                  <a:tblGrid>
                    <a:gridCol w="1817226">
                      <a:extLst>
                        <a:ext uri="{9D8B030D-6E8A-4147-A177-3AD203B41FA5}">
                          <a16:colId xmlns:a16="http://schemas.microsoft.com/office/drawing/2014/main" val="20000"/>
                        </a:ext>
                      </a:extLst>
                    </a:gridCol>
                    <a:gridCol w="1817226">
                      <a:extLst>
                        <a:ext uri="{9D8B030D-6E8A-4147-A177-3AD203B41FA5}">
                          <a16:colId xmlns:a16="http://schemas.microsoft.com/office/drawing/2014/main" val="20001"/>
                        </a:ext>
                      </a:extLst>
                    </a:gridCol>
                  </a:tblGrid>
                  <a:tr h="344532">
                    <a:tc>
                      <a:txBody>
                        <a:bodyPr/>
                        <a:lstStyle/>
                        <a:p>
                          <a:endParaRPr lang="en-US"/>
                        </a:p>
                      </a:txBody>
                      <a:tcPr marL="70211" marR="70211" marT="35106" marB="35106">
                        <a:blipFill>
                          <a:blip r:embed="rId3"/>
                          <a:stretch>
                            <a:fillRect l="-694" r="-100694" b="-1014815"/>
                          </a:stretch>
                        </a:blipFill>
                      </a:tcPr>
                    </a:tc>
                    <a:tc>
                      <a:txBody>
                        <a:bodyPr/>
                        <a:lstStyle/>
                        <a:p>
                          <a:endParaRPr lang="en-US"/>
                        </a:p>
                      </a:txBody>
                      <a:tcPr marL="70211" marR="70211" marT="35106" marB="35106">
                        <a:blipFill>
                          <a:blip r:embed="rId3"/>
                          <a:stretch>
                            <a:fillRect l="-101399" r="-1399" b="-1014815"/>
                          </a:stretch>
                        </a:blipFill>
                      </a:tcPr>
                    </a:tc>
                    <a:extLst>
                      <a:ext uri="{0D108BD9-81ED-4DB2-BD59-A6C34878D82A}">
                        <a16:rowId xmlns:a16="http://schemas.microsoft.com/office/drawing/2014/main" val="10000"/>
                      </a:ext>
                    </a:extLst>
                  </a:tr>
                  <a:tr h="344532">
                    <a:tc>
                      <a:txBody>
                        <a:bodyPr/>
                        <a:lstStyle/>
                        <a:p>
                          <a:endParaRPr lang="en-US"/>
                        </a:p>
                      </a:txBody>
                      <a:tcPr marL="70211" marR="70211" marT="35106" marB="35106">
                        <a:blipFill>
                          <a:blip r:embed="rId3"/>
                          <a:stretch>
                            <a:fillRect l="-694" t="-96429" r="-100694" b="-878571"/>
                          </a:stretch>
                        </a:blipFill>
                      </a:tcPr>
                    </a:tc>
                    <a:tc>
                      <a:txBody>
                        <a:bodyPr/>
                        <a:lstStyle/>
                        <a:p>
                          <a:endParaRPr lang="en-US"/>
                        </a:p>
                      </a:txBody>
                      <a:tcPr marL="70211" marR="70211" marT="35106" marB="35106">
                        <a:blipFill>
                          <a:blip r:embed="rId3"/>
                          <a:stretch>
                            <a:fillRect l="-101399" t="-96429" r="-1399" b="-878571"/>
                          </a:stretch>
                        </a:blipFill>
                      </a:tcPr>
                    </a:tc>
                    <a:extLst>
                      <a:ext uri="{0D108BD9-81ED-4DB2-BD59-A6C34878D82A}">
                        <a16:rowId xmlns:a16="http://schemas.microsoft.com/office/drawing/2014/main" val="10001"/>
                      </a:ext>
                    </a:extLst>
                  </a:tr>
                  <a:tr h="344532">
                    <a:tc>
                      <a:txBody>
                        <a:bodyPr/>
                        <a:lstStyle/>
                        <a:p>
                          <a:endParaRPr lang="en-US"/>
                        </a:p>
                      </a:txBody>
                      <a:tcPr marL="70211" marR="70211" marT="35106" marB="35106">
                        <a:blipFill>
                          <a:blip r:embed="rId3"/>
                          <a:stretch>
                            <a:fillRect l="-694" t="-203704" r="-100694" b="-811111"/>
                          </a:stretch>
                        </a:blipFill>
                      </a:tcPr>
                    </a:tc>
                    <a:tc>
                      <a:txBody>
                        <a:bodyPr/>
                        <a:lstStyle/>
                        <a:p>
                          <a:endParaRPr lang="en-US"/>
                        </a:p>
                      </a:txBody>
                      <a:tcPr marL="70211" marR="70211" marT="35106" marB="35106">
                        <a:blipFill>
                          <a:blip r:embed="rId3"/>
                          <a:stretch>
                            <a:fillRect l="-101399" t="-203704" r="-1399" b="-811111"/>
                          </a:stretch>
                        </a:blipFill>
                      </a:tcPr>
                    </a:tc>
                    <a:extLst>
                      <a:ext uri="{0D108BD9-81ED-4DB2-BD59-A6C34878D82A}">
                        <a16:rowId xmlns:a16="http://schemas.microsoft.com/office/drawing/2014/main" val="10002"/>
                      </a:ext>
                    </a:extLst>
                  </a:tr>
                  <a:tr h="344532">
                    <a:tc>
                      <a:txBody>
                        <a:bodyPr/>
                        <a:lstStyle/>
                        <a:p>
                          <a:endParaRPr lang="en-US"/>
                        </a:p>
                      </a:txBody>
                      <a:tcPr marL="70211" marR="70211" marT="35106" marB="35106">
                        <a:blipFill>
                          <a:blip r:embed="rId3"/>
                          <a:stretch>
                            <a:fillRect l="-694" t="-303704" r="-100694" b="-711111"/>
                          </a:stretch>
                        </a:blipFill>
                      </a:tcPr>
                    </a:tc>
                    <a:tc>
                      <a:txBody>
                        <a:bodyPr/>
                        <a:lstStyle/>
                        <a:p>
                          <a:endParaRPr lang="en-US"/>
                        </a:p>
                      </a:txBody>
                      <a:tcPr marL="70211" marR="70211" marT="35106" marB="35106">
                        <a:blipFill>
                          <a:blip r:embed="rId3"/>
                          <a:stretch>
                            <a:fillRect l="-101399" t="-303704" r="-1399" b="-711111"/>
                          </a:stretch>
                        </a:blipFill>
                      </a:tcPr>
                    </a:tc>
                    <a:extLst>
                      <a:ext uri="{0D108BD9-81ED-4DB2-BD59-A6C34878D82A}">
                        <a16:rowId xmlns:a16="http://schemas.microsoft.com/office/drawing/2014/main" val="10003"/>
                      </a:ext>
                    </a:extLst>
                  </a:tr>
                  <a:tr h="344532">
                    <a:tc>
                      <a:txBody>
                        <a:bodyPr/>
                        <a:lstStyle/>
                        <a:p>
                          <a:endParaRPr lang="en-US"/>
                        </a:p>
                      </a:txBody>
                      <a:tcPr marL="70211" marR="70211" marT="35106" marB="35106">
                        <a:blipFill>
                          <a:blip r:embed="rId3"/>
                          <a:stretch>
                            <a:fillRect l="-694" t="-403704" r="-100694" b="-611111"/>
                          </a:stretch>
                        </a:blipFill>
                      </a:tcPr>
                    </a:tc>
                    <a:tc>
                      <a:txBody>
                        <a:bodyPr/>
                        <a:lstStyle/>
                        <a:p>
                          <a:endParaRPr lang="en-US"/>
                        </a:p>
                      </a:txBody>
                      <a:tcPr marL="70211" marR="70211" marT="35106" marB="35106">
                        <a:blipFill>
                          <a:blip r:embed="rId3"/>
                          <a:stretch>
                            <a:fillRect l="-101399" t="-403704" r="-1399" b="-611111"/>
                          </a:stretch>
                        </a:blipFill>
                      </a:tcPr>
                    </a:tc>
                    <a:extLst>
                      <a:ext uri="{0D108BD9-81ED-4DB2-BD59-A6C34878D82A}">
                        <a16:rowId xmlns:a16="http://schemas.microsoft.com/office/drawing/2014/main" val="10004"/>
                      </a:ext>
                    </a:extLst>
                  </a:tr>
                  <a:tr h="344532">
                    <a:tc>
                      <a:txBody>
                        <a:bodyPr/>
                        <a:lstStyle/>
                        <a:p>
                          <a:endParaRPr lang="en-US"/>
                        </a:p>
                      </a:txBody>
                      <a:tcPr marL="70211" marR="70211" marT="35106" marB="35106">
                        <a:blipFill>
                          <a:blip r:embed="rId3"/>
                          <a:stretch>
                            <a:fillRect l="-694" t="-485714" r="-100694" b="-489286"/>
                          </a:stretch>
                        </a:blipFill>
                      </a:tcPr>
                    </a:tc>
                    <a:tc>
                      <a:txBody>
                        <a:bodyPr/>
                        <a:lstStyle/>
                        <a:p>
                          <a:endParaRPr lang="en-US"/>
                        </a:p>
                      </a:txBody>
                      <a:tcPr marL="70211" marR="70211" marT="35106" marB="35106">
                        <a:blipFill>
                          <a:blip r:embed="rId3"/>
                          <a:stretch>
                            <a:fillRect l="-101399" t="-485714" r="-1399" b="-489286"/>
                          </a:stretch>
                        </a:blipFill>
                      </a:tcPr>
                    </a:tc>
                    <a:extLst>
                      <a:ext uri="{0D108BD9-81ED-4DB2-BD59-A6C34878D82A}">
                        <a16:rowId xmlns:a16="http://schemas.microsoft.com/office/drawing/2014/main" val="10005"/>
                      </a:ext>
                    </a:extLst>
                  </a:tr>
                  <a:tr h="344532">
                    <a:tc>
                      <a:txBody>
                        <a:bodyPr/>
                        <a:lstStyle/>
                        <a:p>
                          <a:endParaRPr lang="en-US"/>
                        </a:p>
                      </a:txBody>
                      <a:tcPr marL="70211" marR="70211" marT="35106" marB="35106">
                        <a:blipFill>
                          <a:blip r:embed="rId3"/>
                          <a:stretch>
                            <a:fillRect l="-694" t="-607407" r="-100694" b="-407407"/>
                          </a:stretch>
                        </a:blipFill>
                      </a:tcPr>
                    </a:tc>
                    <a:tc>
                      <a:txBody>
                        <a:bodyPr/>
                        <a:lstStyle/>
                        <a:p>
                          <a:endParaRPr lang="en-US"/>
                        </a:p>
                      </a:txBody>
                      <a:tcPr marL="70211" marR="70211" marT="35106" marB="35106">
                        <a:blipFill>
                          <a:blip r:embed="rId3"/>
                          <a:stretch>
                            <a:fillRect l="-101399" t="-607407" r="-1399" b="-407407"/>
                          </a:stretch>
                        </a:blipFill>
                      </a:tcPr>
                    </a:tc>
                    <a:extLst>
                      <a:ext uri="{0D108BD9-81ED-4DB2-BD59-A6C34878D82A}">
                        <a16:rowId xmlns:a16="http://schemas.microsoft.com/office/drawing/2014/main" val="10006"/>
                      </a:ext>
                    </a:extLst>
                  </a:tr>
                  <a:tr h="344532">
                    <a:tc>
                      <a:txBody>
                        <a:bodyPr/>
                        <a:lstStyle/>
                        <a:p>
                          <a:endParaRPr lang="en-US"/>
                        </a:p>
                      </a:txBody>
                      <a:tcPr marL="70211" marR="70211" marT="35106" marB="35106">
                        <a:blipFill>
                          <a:blip r:embed="rId3"/>
                          <a:stretch>
                            <a:fillRect l="-694" t="-707407" r="-100694" b="-307407"/>
                          </a:stretch>
                        </a:blipFill>
                      </a:tcPr>
                    </a:tc>
                    <a:tc>
                      <a:txBody>
                        <a:bodyPr/>
                        <a:lstStyle/>
                        <a:p>
                          <a:endParaRPr lang="en-US"/>
                        </a:p>
                      </a:txBody>
                      <a:tcPr marL="70211" marR="70211" marT="35106" marB="35106">
                        <a:blipFill>
                          <a:blip r:embed="rId3"/>
                          <a:stretch>
                            <a:fillRect l="-101399" t="-707407" r="-1399" b="-307407"/>
                          </a:stretch>
                        </a:blipFill>
                      </a:tcPr>
                    </a:tc>
                    <a:extLst>
                      <a:ext uri="{0D108BD9-81ED-4DB2-BD59-A6C34878D82A}">
                        <a16:rowId xmlns:a16="http://schemas.microsoft.com/office/drawing/2014/main" val="10007"/>
                      </a:ext>
                    </a:extLst>
                  </a:tr>
                  <a:tr h="344532">
                    <a:tc>
                      <a:txBody>
                        <a:bodyPr/>
                        <a:lstStyle/>
                        <a:p>
                          <a:endParaRPr lang="en-US"/>
                        </a:p>
                      </a:txBody>
                      <a:tcPr marL="70211" marR="70211" marT="35106" marB="35106">
                        <a:blipFill>
                          <a:blip r:embed="rId3"/>
                          <a:stretch>
                            <a:fillRect l="-694" t="-807407" r="-100694" b="-207407"/>
                          </a:stretch>
                        </a:blipFill>
                      </a:tcPr>
                    </a:tc>
                    <a:tc>
                      <a:txBody>
                        <a:bodyPr/>
                        <a:lstStyle/>
                        <a:p>
                          <a:endParaRPr lang="en-US"/>
                        </a:p>
                      </a:txBody>
                      <a:tcPr marL="70211" marR="70211" marT="35106" marB="35106">
                        <a:blipFill>
                          <a:blip r:embed="rId3"/>
                          <a:stretch>
                            <a:fillRect l="-101399" t="-807407" r="-1399" b="-207407"/>
                          </a:stretch>
                        </a:blipFill>
                      </a:tcPr>
                    </a:tc>
                    <a:extLst>
                      <a:ext uri="{0D108BD9-81ED-4DB2-BD59-A6C34878D82A}">
                        <a16:rowId xmlns:a16="http://schemas.microsoft.com/office/drawing/2014/main" val="10008"/>
                      </a:ext>
                    </a:extLst>
                  </a:tr>
                  <a:tr h="344532">
                    <a:tc>
                      <a:txBody>
                        <a:bodyPr/>
                        <a:lstStyle/>
                        <a:p>
                          <a:endParaRPr lang="en-US"/>
                        </a:p>
                      </a:txBody>
                      <a:tcPr marL="70211" marR="70211" marT="35106" marB="35106">
                        <a:blipFill>
                          <a:blip r:embed="rId3"/>
                          <a:stretch>
                            <a:fillRect l="-694" t="-875000" r="-100694" b="-100000"/>
                          </a:stretch>
                        </a:blipFill>
                      </a:tcPr>
                    </a:tc>
                    <a:tc>
                      <a:txBody>
                        <a:bodyPr/>
                        <a:lstStyle/>
                        <a:p>
                          <a:endParaRPr lang="en-US"/>
                        </a:p>
                      </a:txBody>
                      <a:tcPr marL="70211" marR="70211" marT="35106" marB="35106">
                        <a:blipFill>
                          <a:blip r:embed="rId3"/>
                          <a:stretch>
                            <a:fillRect l="-101399" t="-875000" r="-1399" b="-100000"/>
                          </a:stretch>
                        </a:blipFill>
                      </a:tcPr>
                    </a:tc>
                    <a:extLst>
                      <a:ext uri="{0D108BD9-81ED-4DB2-BD59-A6C34878D82A}">
                        <a16:rowId xmlns:a16="http://schemas.microsoft.com/office/drawing/2014/main" val="10009"/>
                      </a:ext>
                    </a:extLst>
                  </a:tr>
                  <a:tr h="344532">
                    <a:tc>
                      <a:txBody>
                        <a:bodyPr/>
                        <a:lstStyle/>
                        <a:p>
                          <a:endParaRPr lang="en-US"/>
                        </a:p>
                      </a:txBody>
                      <a:tcPr marL="70211" marR="70211" marT="35106" marB="35106">
                        <a:blipFill>
                          <a:blip r:embed="rId3"/>
                          <a:stretch>
                            <a:fillRect l="-694" t="-1011111" r="-100694" b="-3704"/>
                          </a:stretch>
                        </a:blipFill>
                      </a:tcPr>
                    </a:tc>
                    <a:tc>
                      <a:txBody>
                        <a:bodyPr/>
                        <a:lstStyle/>
                        <a:p>
                          <a:endParaRPr lang="en-US"/>
                        </a:p>
                      </a:txBody>
                      <a:tcPr marL="70211" marR="70211" marT="35106" marB="35106">
                        <a:blipFill>
                          <a:blip r:embed="rId3"/>
                          <a:stretch>
                            <a:fillRect l="-101399" t="-1011111" r="-1399" b="-3704"/>
                          </a:stretch>
                        </a:blipFill>
                      </a:tcPr>
                    </a:tc>
                    <a:extLst>
                      <a:ext uri="{0D108BD9-81ED-4DB2-BD59-A6C34878D82A}">
                        <a16:rowId xmlns:a16="http://schemas.microsoft.com/office/drawing/2014/main" val="10010"/>
                      </a:ext>
                    </a:extLst>
                  </a:tr>
                </a:tbl>
              </a:graphicData>
            </a:graphic>
          </p:graphicFrame>
        </mc:Fallback>
      </mc:AlternateContent>
      <p:sp>
        <p:nvSpPr>
          <p:cNvPr id="5" name="Date Placeholder 4">
            <a:extLst>
              <a:ext uri="{FF2B5EF4-FFF2-40B4-BE49-F238E27FC236}">
                <a16:creationId xmlns:a16="http://schemas.microsoft.com/office/drawing/2014/main" id="{E72B97A7-D6D6-27DB-BD5F-F0AC214A323F}"/>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6" name="Footer Placeholder 5">
            <a:extLst>
              <a:ext uri="{FF2B5EF4-FFF2-40B4-BE49-F238E27FC236}">
                <a16:creationId xmlns:a16="http://schemas.microsoft.com/office/drawing/2014/main" id="{F4AD9B7D-F9A5-8F5D-27C6-B380ABED0614}"/>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7"/>
          <p:cNvSpPr txBox="1">
            <a:spLocks noGrp="1"/>
          </p:cNvSpPr>
          <p:nvPr>
            <p:ph type="title"/>
          </p:nvPr>
        </p:nvSpPr>
        <p:spPr>
          <a:xfrm>
            <a:off x="337648" y="517620"/>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Regression Analyses</a:t>
            </a:r>
            <a:endParaRPr sz="4000" dirty="0">
              <a:latin typeface="Times New Roman" panose="02020603050405020304" pitchFamily="18" charset="0"/>
              <a:cs typeface="Times New Roman" panose="02020603050405020304" pitchFamily="18" charset="0"/>
            </a:endParaRPr>
          </a:p>
        </p:txBody>
      </p:sp>
      <p:sp>
        <p:nvSpPr>
          <p:cNvPr id="376" name="Google Shape;376;p7"/>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89</a:t>
            </a:fld>
            <a:endParaRPr sz="921">
              <a:solidFill>
                <a:srgbClr val="898989"/>
              </a:solidFill>
              <a:latin typeface="Calibri"/>
              <a:ea typeface="Calibri"/>
              <a:cs typeface="Calibri"/>
              <a:sym typeface="Calibri"/>
            </a:endParaRPr>
          </a:p>
        </p:txBody>
      </p:sp>
      <p:cxnSp>
        <p:nvCxnSpPr>
          <p:cNvPr id="379" name="Google Shape;379;p7"/>
          <p:cNvCxnSpPr/>
          <p:nvPr/>
        </p:nvCxnSpPr>
        <p:spPr>
          <a:xfrm>
            <a:off x="337648" y="1149162"/>
            <a:ext cx="8617932" cy="0"/>
          </a:xfrm>
          <a:prstGeom prst="straightConnector1">
            <a:avLst/>
          </a:prstGeom>
          <a:noFill/>
          <a:ln w="19050" cap="flat" cmpd="sng">
            <a:solidFill>
              <a:schemeClr val="accent1"/>
            </a:solidFill>
            <a:prstDash val="solid"/>
            <a:miter lim="800000"/>
            <a:headEnd type="none" w="sm" len="sm"/>
            <a:tailEnd type="none" w="sm" len="sm"/>
          </a:ln>
        </p:spPr>
      </p:cxnSp>
      <p:grpSp>
        <p:nvGrpSpPr>
          <p:cNvPr id="380" name="Google Shape;380;p7"/>
          <p:cNvGrpSpPr/>
          <p:nvPr/>
        </p:nvGrpSpPr>
        <p:grpSpPr>
          <a:xfrm>
            <a:off x="863575" y="1922842"/>
            <a:ext cx="6306378" cy="1407755"/>
            <a:chOff x="1228922" y="3014998"/>
            <a:chExt cx="7984137" cy="2862733"/>
          </a:xfrm>
        </p:grpSpPr>
        <p:sp>
          <p:nvSpPr>
            <p:cNvPr id="381" name="Google Shape;381;p7"/>
            <p:cNvSpPr/>
            <p:nvPr/>
          </p:nvSpPr>
          <p:spPr>
            <a:xfrm>
              <a:off x="1228922" y="4223124"/>
              <a:ext cx="2101088" cy="1050544"/>
            </a:xfrm>
            <a:custGeom>
              <a:avLst/>
              <a:gdLst/>
              <a:ahLst/>
              <a:cxnLst/>
              <a:rect l="l" t="t" r="r" b="b"/>
              <a:pathLst>
                <a:path w="2101088" h="1050544" extrusionOk="0">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rgbClr val="9CC2E5"/>
            </a:solidFill>
            <a:ln w="12700" cap="flat" cmpd="sng">
              <a:solidFill>
                <a:schemeClr val="lt1"/>
              </a:solidFill>
              <a:prstDash val="solid"/>
              <a:miter lim="800000"/>
              <a:headEnd type="none" w="sm" len="sm"/>
              <a:tailEnd type="none" w="sm" len="sm"/>
            </a:ln>
          </p:spPr>
          <p:txBody>
            <a:bodyPr spcFirstLastPara="1" wrap="square" lIns="34342" tIns="34342" rIns="34342" bIns="34342" anchor="ctr" anchorCtr="0">
              <a:noAutofit/>
            </a:bodyPr>
            <a:lstStyle/>
            <a:p>
              <a:pPr algn="ctr">
                <a:lnSpc>
                  <a:spcPct val="90000"/>
                </a:lnSpc>
                <a:buClr>
                  <a:srgbClr val="C55A11"/>
                </a:buClr>
                <a:buSzPts val="2400"/>
              </a:pPr>
              <a:r>
                <a:rPr lang="en-US" sz="1843">
                  <a:solidFill>
                    <a:srgbClr val="C55A11"/>
                  </a:solidFill>
                  <a:latin typeface="Calibri"/>
                  <a:ea typeface="Calibri"/>
                  <a:cs typeface="Calibri"/>
                  <a:sym typeface="Calibri"/>
                </a:rPr>
                <a:t>Regression Analysis</a:t>
              </a:r>
              <a:endParaRPr sz="1382"/>
            </a:p>
          </p:txBody>
        </p:sp>
        <p:sp>
          <p:nvSpPr>
            <p:cNvPr id="382" name="Google Shape;382;p7"/>
            <p:cNvSpPr/>
            <p:nvPr/>
          </p:nvSpPr>
          <p:spPr>
            <a:xfrm rot="-2142401">
              <a:off x="3232729" y="4418284"/>
              <a:ext cx="1034999" cy="56162"/>
            </a:xfrm>
            <a:custGeom>
              <a:avLst/>
              <a:gdLst/>
              <a:ahLst/>
              <a:cxnLst/>
              <a:rect l="l" t="t" r="r" b="b"/>
              <a:pathLst>
                <a:path w="1034999" h="56162" extrusionOk="0">
                  <a:moveTo>
                    <a:pt x="0" y="28081"/>
                  </a:moveTo>
                  <a:lnTo>
                    <a:pt x="1034999" y="28081"/>
                  </a:lnTo>
                </a:path>
              </a:pathLst>
            </a:custGeom>
            <a:noFill/>
            <a:ln w="28575" cap="flat" cmpd="sng">
              <a:solidFill>
                <a:schemeClr val="accent4"/>
              </a:solidFill>
              <a:prstDash val="solid"/>
              <a:miter lim="800000"/>
              <a:headEnd type="none" w="sm" len="sm"/>
              <a:tailEnd type="none" w="sm" len="sm"/>
            </a:ln>
          </p:spPr>
          <p:txBody>
            <a:bodyPr spcFirstLastPara="1" wrap="square" lIns="387240" tIns="1689" rIns="387221" bIns="1689" anchor="ctr" anchorCtr="0">
              <a:noAutofit/>
            </a:bodyPr>
            <a:lstStyle/>
            <a:p>
              <a:pPr algn="ctr">
                <a:lnSpc>
                  <a:spcPct val="90000"/>
                </a:lnSpc>
                <a:buClr>
                  <a:schemeClr val="dk1"/>
                </a:buClr>
                <a:buSzPts val="500"/>
              </a:pPr>
              <a:endParaRPr sz="384">
                <a:solidFill>
                  <a:schemeClr val="dk1"/>
                </a:solidFill>
                <a:latin typeface="Calibri"/>
                <a:ea typeface="Calibri"/>
                <a:cs typeface="Calibri"/>
                <a:sym typeface="Calibri"/>
              </a:endParaRPr>
            </a:p>
          </p:txBody>
        </p:sp>
        <p:sp>
          <p:nvSpPr>
            <p:cNvPr id="383" name="Google Shape;383;p7"/>
            <p:cNvSpPr/>
            <p:nvPr/>
          </p:nvSpPr>
          <p:spPr>
            <a:xfrm>
              <a:off x="4170447" y="3619061"/>
              <a:ext cx="2101088" cy="1050544"/>
            </a:xfrm>
            <a:custGeom>
              <a:avLst/>
              <a:gdLst/>
              <a:ahLst/>
              <a:cxnLst/>
              <a:rect l="l" t="t" r="r" b="b"/>
              <a:pathLst>
                <a:path w="2101088" h="1050544" extrusionOk="0">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rgbClr val="2E75B5"/>
            </a:solidFill>
            <a:ln w="12700" cap="flat" cmpd="sng">
              <a:solidFill>
                <a:schemeClr val="lt1"/>
              </a:solidFill>
              <a:prstDash val="solid"/>
              <a:miter lim="800000"/>
              <a:headEnd type="none" w="sm" len="sm"/>
              <a:tailEnd type="none" w="sm" len="sm"/>
            </a:ln>
          </p:spPr>
          <p:txBody>
            <a:bodyPr spcFirstLastPara="1" wrap="square" lIns="34342" tIns="34342" rIns="34342" bIns="34342" anchor="ctr" anchorCtr="0">
              <a:noAutofit/>
            </a:bodyPr>
            <a:lstStyle/>
            <a:p>
              <a:pPr algn="ctr">
                <a:lnSpc>
                  <a:spcPct val="90000"/>
                </a:lnSpc>
                <a:buClr>
                  <a:schemeClr val="lt1"/>
                </a:buClr>
                <a:buSzPts val="2000"/>
              </a:pPr>
              <a:r>
                <a:rPr lang="en-US" sz="1536">
                  <a:solidFill>
                    <a:schemeClr val="lt1"/>
                  </a:solidFill>
                  <a:latin typeface="Calibri"/>
                  <a:ea typeface="Calibri"/>
                  <a:cs typeface="Calibri"/>
                  <a:sym typeface="Calibri"/>
                </a:rPr>
                <a:t>Linear Regression Models </a:t>
              </a:r>
              <a:endParaRPr sz="1382"/>
            </a:p>
          </p:txBody>
        </p:sp>
        <p:sp>
          <p:nvSpPr>
            <p:cNvPr id="384" name="Google Shape;384;p7"/>
            <p:cNvSpPr/>
            <p:nvPr/>
          </p:nvSpPr>
          <p:spPr>
            <a:xfrm rot="-2142401">
              <a:off x="6174253" y="3814221"/>
              <a:ext cx="1034999" cy="56162"/>
            </a:xfrm>
            <a:custGeom>
              <a:avLst/>
              <a:gdLst/>
              <a:ahLst/>
              <a:cxnLst/>
              <a:rect l="l" t="t" r="r" b="b"/>
              <a:pathLst>
                <a:path w="1034999" h="56162" extrusionOk="0">
                  <a:moveTo>
                    <a:pt x="0" y="28081"/>
                  </a:moveTo>
                  <a:lnTo>
                    <a:pt x="1034999" y="28081"/>
                  </a:lnTo>
                </a:path>
              </a:pathLst>
            </a:custGeom>
            <a:noFill/>
            <a:ln w="28575" cap="flat" cmpd="sng">
              <a:solidFill>
                <a:srgbClr val="4372C3"/>
              </a:solidFill>
              <a:prstDash val="solid"/>
              <a:miter lim="800000"/>
              <a:headEnd type="none" w="sm" len="sm"/>
              <a:tailEnd type="none" w="sm" len="sm"/>
            </a:ln>
          </p:spPr>
          <p:txBody>
            <a:bodyPr spcFirstLastPara="1" wrap="square" lIns="387240" tIns="1689" rIns="387221" bIns="1689" anchor="ctr" anchorCtr="0">
              <a:noAutofit/>
            </a:bodyPr>
            <a:lstStyle/>
            <a:p>
              <a:pPr algn="ctr">
                <a:lnSpc>
                  <a:spcPct val="90000"/>
                </a:lnSpc>
                <a:buClr>
                  <a:schemeClr val="dk1"/>
                </a:buClr>
                <a:buSzPts val="1800"/>
              </a:pPr>
              <a:endParaRPr sz="1382">
                <a:solidFill>
                  <a:schemeClr val="dk1"/>
                </a:solidFill>
                <a:latin typeface="Calibri"/>
                <a:ea typeface="Calibri"/>
                <a:cs typeface="Calibri"/>
                <a:sym typeface="Calibri"/>
              </a:endParaRPr>
            </a:p>
          </p:txBody>
        </p:sp>
        <p:sp>
          <p:nvSpPr>
            <p:cNvPr id="385" name="Google Shape;385;p7"/>
            <p:cNvSpPr/>
            <p:nvPr/>
          </p:nvSpPr>
          <p:spPr>
            <a:xfrm>
              <a:off x="7111971" y="3014998"/>
              <a:ext cx="2101088" cy="1050544"/>
            </a:xfrm>
            <a:custGeom>
              <a:avLst/>
              <a:gdLst/>
              <a:ahLst/>
              <a:cxnLst/>
              <a:rect l="l" t="t" r="r" b="b"/>
              <a:pathLst>
                <a:path w="2101088" h="1050544" extrusionOk="0">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rgbClr val="1E4E79"/>
            </a:solidFill>
            <a:ln w="12700" cap="flat" cmpd="sng">
              <a:solidFill>
                <a:schemeClr val="lt1"/>
              </a:solidFill>
              <a:prstDash val="solid"/>
              <a:miter lim="800000"/>
              <a:headEnd type="none" w="sm" len="sm"/>
              <a:tailEnd type="none" w="sm" len="sm"/>
            </a:ln>
          </p:spPr>
          <p:txBody>
            <a:bodyPr spcFirstLastPara="1" wrap="square" lIns="34342" tIns="34342" rIns="34342" bIns="34342" anchor="ctr" anchorCtr="0">
              <a:noAutofit/>
            </a:bodyPr>
            <a:lstStyle/>
            <a:p>
              <a:pPr algn="ctr">
                <a:lnSpc>
                  <a:spcPct val="90000"/>
                </a:lnSpc>
                <a:buClr>
                  <a:schemeClr val="lt1"/>
                </a:buClr>
                <a:buSzPts val="2000"/>
              </a:pPr>
              <a:r>
                <a:rPr lang="en-US" sz="1536">
                  <a:solidFill>
                    <a:schemeClr val="lt1"/>
                  </a:solidFill>
                  <a:latin typeface="Calibri"/>
                  <a:ea typeface="Calibri"/>
                  <a:cs typeface="Calibri"/>
                  <a:sym typeface="Calibri"/>
                </a:rPr>
                <a:t>Simple Linear Regression</a:t>
              </a:r>
              <a:endParaRPr sz="1382"/>
            </a:p>
          </p:txBody>
        </p:sp>
        <p:sp>
          <p:nvSpPr>
            <p:cNvPr id="386" name="Google Shape;386;p7"/>
            <p:cNvSpPr/>
            <p:nvPr/>
          </p:nvSpPr>
          <p:spPr>
            <a:xfrm rot="2142401">
              <a:off x="6174253" y="4418284"/>
              <a:ext cx="1034999" cy="56162"/>
            </a:xfrm>
            <a:custGeom>
              <a:avLst/>
              <a:gdLst/>
              <a:ahLst/>
              <a:cxnLst/>
              <a:rect l="l" t="t" r="r" b="b"/>
              <a:pathLst>
                <a:path w="1034999" h="56162" extrusionOk="0">
                  <a:moveTo>
                    <a:pt x="0" y="28081"/>
                  </a:moveTo>
                  <a:lnTo>
                    <a:pt x="1034999" y="28081"/>
                  </a:lnTo>
                </a:path>
              </a:pathLst>
            </a:custGeom>
            <a:noFill/>
            <a:ln w="28575" cap="flat" cmpd="sng">
              <a:solidFill>
                <a:srgbClr val="4372C3"/>
              </a:solidFill>
              <a:prstDash val="solid"/>
              <a:miter lim="800000"/>
              <a:headEnd type="none" w="sm" len="sm"/>
              <a:tailEnd type="none" w="sm" len="sm"/>
            </a:ln>
          </p:spPr>
          <p:txBody>
            <a:bodyPr spcFirstLastPara="1" wrap="square" lIns="387221" tIns="1689" rIns="387240" bIns="1689" anchor="ctr" anchorCtr="0">
              <a:noAutofit/>
            </a:bodyPr>
            <a:lstStyle/>
            <a:p>
              <a:pPr algn="ctr">
                <a:lnSpc>
                  <a:spcPct val="90000"/>
                </a:lnSpc>
                <a:buClr>
                  <a:schemeClr val="dk1"/>
                </a:buClr>
                <a:buSzPts val="1800"/>
              </a:pPr>
              <a:endParaRPr sz="1382">
                <a:solidFill>
                  <a:schemeClr val="dk1"/>
                </a:solidFill>
                <a:latin typeface="Calibri"/>
                <a:ea typeface="Calibri"/>
                <a:cs typeface="Calibri"/>
                <a:sym typeface="Calibri"/>
              </a:endParaRPr>
            </a:p>
          </p:txBody>
        </p:sp>
        <p:sp>
          <p:nvSpPr>
            <p:cNvPr id="387" name="Google Shape;387;p7"/>
            <p:cNvSpPr/>
            <p:nvPr/>
          </p:nvSpPr>
          <p:spPr>
            <a:xfrm>
              <a:off x="7111971" y="4223124"/>
              <a:ext cx="2101088" cy="1050544"/>
            </a:xfrm>
            <a:custGeom>
              <a:avLst/>
              <a:gdLst/>
              <a:ahLst/>
              <a:cxnLst/>
              <a:rect l="l" t="t" r="r" b="b"/>
              <a:pathLst>
                <a:path w="2101088" h="1050544" extrusionOk="0">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rgbClr val="1E4E79"/>
            </a:solidFill>
            <a:ln w="12700" cap="flat" cmpd="sng">
              <a:solidFill>
                <a:schemeClr val="lt1"/>
              </a:solidFill>
              <a:prstDash val="solid"/>
              <a:miter lim="800000"/>
              <a:headEnd type="none" w="sm" len="sm"/>
              <a:tailEnd type="none" w="sm" len="sm"/>
            </a:ln>
          </p:spPr>
          <p:txBody>
            <a:bodyPr spcFirstLastPara="1" wrap="square" lIns="34342" tIns="34342" rIns="34342" bIns="34342" anchor="ctr" anchorCtr="0">
              <a:noAutofit/>
            </a:bodyPr>
            <a:lstStyle/>
            <a:p>
              <a:pPr algn="ctr">
                <a:lnSpc>
                  <a:spcPct val="90000"/>
                </a:lnSpc>
                <a:buClr>
                  <a:schemeClr val="lt1"/>
                </a:buClr>
                <a:buSzPts val="2000"/>
              </a:pPr>
              <a:r>
                <a:rPr lang="en-US" sz="1536">
                  <a:solidFill>
                    <a:schemeClr val="lt1"/>
                  </a:solidFill>
                  <a:latin typeface="Calibri"/>
                  <a:ea typeface="Calibri"/>
                  <a:cs typeface="Calibri"/>
                  <a:sym typeface="Calibri"/>
                </a:rPr>
                <a:t>Multiple Linear Regression</a:t>
              </a:r>
              <a:endParaRPr sz="1382"/>
            </a:p>
          </p:txBody>
        </p:sp>
        <p:sp>
          <p:nvSpPr>
            <p:cNvPr id="388" name="Google Shape;388;p7"/>
            <p:cNvSpPr/>
            <p:nvPr/>
          </p:nvSpPr>
          <p:spPr>
            <a:xfrm rot="2142401">
              <a:off x="3232729" y="5022347"/>
              <a:ext cx="1034999" cy="56162"/>
            </a:xfrm>
            <a:custGeom>
              <a:avLst/>
              <a:gdLst/>
              <a:ahLst/>
              <a:cxnLst/>
              <a:rect l="l" t="t" r="r" b="b"/>
              <a:pathLst>
                <a:path w="1034999" h="56162" extrusionOk="0">
                  <a:moveTo>
                    <a:pt x="0" y="28081"/>
                  </a:moveTo>
                  <a:lnTo>
                    <a:pt x="1034999" y="28081"/>
                  </a:lnTo>
                </a:path>
              </a:pathLst>
            </a:custGeom>
            <a:noFill/>
            <a:ln w="28575" cap="flat" cmpd="sng">
              <a:solidFill>
                <a:schemeClr val="accent4"/>
              </a:solidFill>
              <a:prstDash val="solid"/>
              <a:miter lim="800000"/>
              <a:headEnd type="none" w="sm" len="sm"/>
              <a:tailEnd type="none" w="sm" len="sm"/>
            </a:ln>
          </p:spPr>
          <p:txBody>
            <a:bodyPr spcFirstLastPara="1" wrap="square" lIns="387221" tIns="1689" rIns="387240" bIns="1689" anchor="ctr" anchorCtr="0">
              <a:noAutofit/>
            </a:bodyPr>
            <a:lstStyle/>
            <a:p>
              <a:pPr algn="ctr">
                <a:lnSpc>
                  <a:spcPct val="90000"/>
                </a:lnSpc>
                <a:buClr>
                  <a:schemeClr val="dk1"/>
                </a:buClr>
                <a:buSzPts val="500"/>
              </a:pPr>
              <a:endParaRPr sz="384">
                <a:solidFill>
                  <a:schemeClr val="dk1"/>
                </a:solidFill>
                <a:latin typeface="Calibri"/>
                <a:ea typeface="Calibri"/>
                <a:cs typeface="Calibri"/>
                <a:sym typeface="Calibri"/>
              </a:endParaRPr>
            </a:p>
          </p:txBody>
        </p:sp>
        <p:sp>
          <p:nvSpPr>
            <p:cNvPr id="389" name="Google Shape;389;p7"/>
            <p:cNvSpPr/>
            <p:nvPr/>
          </p:nvSpPr>
          <p:spPr>
            <a:xfrm>
              <a:off x="4170447" y="4827187"/>
              <a:ext cx="2101088" cy="1050544"/>
            </a:xfrm>
            <a:custGeom>
              <a:avLst/>
              <a:gdLst/>
              <a:ahLst/>
              <a:cxnLst/>
              <a:rect l="l" t="t" r="r" b="b"/>
              <a:pathLst>
                <a:path w="2101088" h="1050544" extrusionOk="0">
                  <a:moveTo>
                    <a:pt x="0" y="105054"/>
                  </a:moveTo>
                  <a:cubicBezTo>
                    <a:pt x="0" y="47034"/>
                    <a:pt x="47034" y="0"/>
                    <a:pt x="105054" y="0"/>
                  </a:cubicBezTo>
                  <a:lnTo>
                    <a:pt x="1996034" y="0"/>
                  </a:lnTo>
                  <a:cubicBezTo>
                    <a:pt x="2054054" y="0"/>
                    <a:pt x="2101088" y="47034"/>
                    <a:pt x="2101088" y="105054"/>
                  </a:cubicBezTo>
                  <a:lnTo>
                    <a:pt x="2101088" y="945490"/>
                  </a:lnTo>
                  <a:cubicBezTo>
                    <a:pt x="2101088" y="1003510"/>
                    <a:pt x="2054054" y="1050544"/>
                    <a:pt x="1996034" y="1050544"/>
                  </a:cubicBezTo>
                  <a:lnTo>
                    <a:pt x="105054" y="1050544"/>
                  </a:lnTo>
                  <a:cubicBezTo>
                    <a:pt x="47034" y="1050544"/>
                    <a:pt x="0" y="1003510"/>
                    <a:pt x="0" y="945490"/>
                  </a:cubicBezTo>
                  <a:lnTo>
                    <a:pt x="0" y="105054"/>
                  </a:lnTo>
                  <a:close/>
                </a:path>
              </a:pathLst>
            </a:custGeom>
            <a:solidFill>
              <a:srgbClr val="2E75B5"/>
            </a:solidFill>
            <a:ln w="12700" cap="flat" cmpd="sng">
              <a:solidFill>
                <a:schemeClr val="lt1"/>
              </a:solidFill>
              <a:prstDash val="solid"/>
              <a:miter lim="800000"/>
              <a:headEnd type="none" w="sm" len="sm"/>
              <a:tailEnd type="none" w="sm" len="sm"/>
            </a:ln>
          </p:spPr>
          <p:txBody>
            <a:bodyPr spcFirstLastPara="1" wrap="square" lIns="34342" tIns="34342" rIns="34342" bIns="34342" anchor="ctr" anchorCtr="0">
              <a:noAutofit/>
            </a:bodyPr>
            <a:lstStyle/>
            <a:p>
              <a:pPr algn="ctr">
                <a:lnSpc>
                  <a:spcPct val="90000"/>
                </a:lnSpc>
                <a:buClr>
                  <a:schemeClr val="lt1"/>
                </a:buClr>
                <a:buSzPts val="2000"/>
              </a:pPr>
              <a:r>
                <a:rPr lang="en-US" sz="1536">
                  <a:solidFill>
                    <a:schemeClr val="lt1"/>
                  </a:solidFill>
                  <a:latin typeface="Calibri"/>
                  <a:ea typeface="Calibri"/>
                  <a:cs typeface="Calibri"/>
                  <a:sym typeface="Calibri"/>
                </a:rPr>
                <a:t>Non-linear Regression Models</a:t>
              </a:r>
              <a:endParaRPr sz="1382"/>
            </a:p>
          </p:txBody>
        </p:sp>
      </p:grpSp>
      <p:graphicFrame>
        <p:nvGraphicFramePr>
          <p:cNvPr id="390" name="Google Shape;390;p7"/>
          <p:cNvGraphicFramePr/>
          <p:nvPr>
            <p:extLst>
              <p:ext uri="{D42A27DB-BD31-4B8C-83A1-F6EECF244321}">
                <p14:modId xmlns:p14="http://schemas.microsoft.com/office/powerpoint/2010/main" val="703119749"/>
              </p:ext>
            </p:extLst>
          </p:nvPr>
        </p:nvGraphicFramePr>
        <p:xfrm>
          <a:off x="1025566" y="3799802"/>
          <a:ext cx="7007264" cy="2286811"/>
        </p:xfrm>
        <a:graphic>
          <a:graphicData uri="http://schemas.openxmlformats.org/presentationml/2006/ole">
            <mc:AlternateContent xmlns:mc="http://schemas.openxmlformats.org/markup-compatibility/2006">
              <mc:Choice xmlns:v="urn:schemas-microsoft-com:vml" Requires="v">
                <p:oleObj spid="_x0000_s10279" r:id="rId4" imgW="7578725" imgH="2141537" progId="Visio.Drawing.11">
                  <p:embed/>
                </p:oleObj>
              </mc:Choice>
              <mc:Fallback>
                <p:oleObj r:id="rId4" imgW="7578725" imgH="2141537" progId="Visio.Drawing.11">
                  <p:embed/>
                  <p:pic>
                    <p:nvPicPr>
                      <p:cNvPr id="390" name="Google Shape;390;p7"/>
                      <p:cNvPicPr preferRelativeResize="0"/>
                      <p:nvPr/>
                    </p:nvPicPr>
                    <p:blipFill rotWithShape="1">
                      <a:blip r:embed="rId5">
                        <a:alphaModFix/>
                      </a:blip>
                      <a:srcRect/>
                      <a:stretch/>
                    </p:blipFill>
                    <p:spPr>
                      <a:xfrm>
                        <a:off x="1025566" y="3799802"/>
                        <a:ext cx="7007264" cy="2286811"/>
                      </a:xfrm>
                      <a:prstGeom prst="rect">
                        <a:avLst/>
                      </a:prstGeom>
                      <a:noFill/>
                      <a:ln>
                        <a:noFill/>
                      </a:ln>
                    </p:spPr>
                  </p:pic>
                </p:oleObj>
              </mc:Fallback>
            </mc:AlternateContent>
          </a:graphicData>
        </a:graphic>
      </p:graphicFrame>
      <p:sp>
        <p:nvSpPr>
          <p:cNvPr id="2" name="Date Placeholder 1">
            <a:extLst>
              <a:ext uri="{FF2B5EF4-FFF2-40B4-BE49-F238E27FC236}">
                <a16:creationId xmlns:a16="http://schemas.microsoft.com/office/drawing/2014/main" id="{1D1F4C45-4B4D-130E-F524-E1E5701D066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25373E1-BAFE-2ABC-FDDB-E704F4E8170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37648" y="509678"/>
            <a:ext cx="8617932" cy="436382"/>
          </a:xfrm>
        </p:spPr>
        <p:txBody>
          <a:bodyPr>
            <a:noAutofit/>
          </a:bodyPr>
          <a:lstStyle/>
          <a:p>
            <a:r>
              <a:rPr lang="en-US" altLang="en-US" sz="4000" b="1" dirty="0">
                <a:solidFill>
                  <a:srgbClr val="C00000"/>
                </a:solidFill>
                <a:latin typeface="Times New Roman" panose="02020603050405020304" pitchFamily="18" charset="0"/>
                <a:cs typeface="Times New Roman" panose="02020603050405020304" pitchFamily="18" charset="0"/>
              </a:rPr>
              <a:t>Data for Relationship Analysis</a:t>
            </a:r>
          </a:p>
        </p:txBody>
      </p:sp>
      <p:sp>
        <p:nvSpPr>
          <p:cNvPr id="2253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768"/>
              </a:spcBef>
              <a:buFont typeface="Arial" panose="020B0604020202020204" pitchFamily="34" charset="0"/>
              <a:buChar char="•"/>
              <a:defRPr sz="2150">
                <a:solidFill>
                  <a:schemeClr val="tx1"/>
                </a:solidFill>
                <a:latin typeface="Calibri" panose="020F0502020204030204" pitchFamily="34" charset="0"/>
              </a:defRPr>
            </a:lvl1pPr>
            <a:lvl2pPr marL="570437" indent="-219399">
              <a:lnSpc>
                <a:spcPct val="90000"/>
              </a:lnSpc>
              <a:spcBef>
                <a:spcPts val="384"/>
              </a:spcBef>
              <a:buFont typeface="Arial" panose="020B0604020202020204" pitchFamily="34" charset="0"/>
              <a:buChar char="•"/>
              <a:defRPr sz="1843">
                <a:solidFill>
                  <a:schemeClr val="tx1"/>
                </a:solidFill>
                <a:latin typeface="Calibri" panose="020F0502020204030204" pitchFamily="34" charset="0"/>
              </a:defRPr>
            </a:lvl2pPr>
            <a:lvl3pPr marL="877595"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3pPr>
            <a:lvl4pPr marL="1228634"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4pPr>
            <a:lvl5pPr marL="1579672" indent="-175519">
              <a:lnSpc>
                <a:spcPct val="90000"/>
              </a:lnSpc>
              <a:spcBef>
                <a:spcPts val="384"/>
              </a:spcBef>
              <a:buFont typeface="Arial" panose="020B0604020202020204" pitchFamily="34" charset="0"/>
              <a:buChar char="•"/>
              <a:defRPr sz="1536">
                <a:solidFill>
                  <a:schemeClr val="tx1"/>
                </a:solidFill>
                <a:latin typeface="Calibri" panose="020F0502020204030204" pitchFamily="34" charset="0"/>
              </a:defRPr>
            </a:lvl5pPr>
            <a:lvl6pPr marL="1930710"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6pPr>
            <a:lvl7pPr marL="2281748"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7pPr>
            <a:lvl8pPr marL="2632786"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8pPr>
            <a:lvl9pPr marL="2983824" indent="-175519" eaLnBrk="0" fontAlgn="base" hangingPunct="0">
              <a:lnSpc>
                <a:spcPct val="90000"/>
              </a:lnSpc>
              <a:spcBef>
                <a:spcPts val="384"/>
              </a:spcBef>
              <a:spcAft>
                <a:spcPct val="0"/>
              </a:spcAft>
              <a:buFont typeface="Arial" panose="020B0604020202020204" pitchFamily="34" charset="0"/>
              <a:buChar char="•"/>
              <a:defRPr sz="1536">
                <a:solidFill>
                  <a:schemeClr val="tx1"/>
                </a:solidFill>
                <a:latin typeface="Calibri" panose="020F0502020204030204" pitchFamily="34" charset="0"/>
              </a:defRPr>
            </a:lvl9pPr>
          </a:lstStyle>
          <a:p>
            <a:pPr>
              <a:lnSpc>
                <a:spcPct val="100000"/>
              </a:lnSpc>
              <a:spcBef>
                <a:spcPct val="0"/>
              </a:spcBef>
              <a:buFontTx/>
              <a:buNone/>
            </a:pPr>
            <a:fld id="{C3D658C1-780A-4444-936B-0A28993D5F35}" type="slidenum">
              <a:rPr lang="en-US" altLang="en-US" sz="921">
                <a:solidFill>
                  <a:srgbClr val="898989"/>
                </a:solidFill>
              </a:rPr>
              <a:pPr>
                <a:lnSpc>
                  <a:spcPct val="100000"/>
                </a:lnSpc>
                <a:spcBef>
                  <a:spcPct val="0"/>
                </a:spcBef>
                <a:buFontTx/>
                <a:buNone/>
              </a:pPr>
              <a:t>9</a:t>
            </a:fld>
            <a:endParaRPr lang="en-US" altLang="en-US" sz="921">
              <a:solidFill>
                <a:srgbClr val="898989"/>
              </a:solidFill>
            </a:endParaRPr>
          </a:p>
        </p:txBody>
      </p:sp>
      <p:cxnSp>
        <p:nvCxnSpPr>
          <p:cNvPr id="7" name="Straight Connector 6"/>
          <p:cNvCxnSpPr/>
          <p:nvPr/>
        </p:nvCxnSpPr>
        <p:spPr>
          <a:xfrm>
            <a:off x="337648" y="984052"/>
            <a:ext cx="8617932"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7C9D956-483C-486B-8B11-F58B216F6326}"/>
              </a:ext>
            </a:extLst>
          </p:cNvPr>
          <p:cNvSpPr/>
          <p:nvPr/>
        </p:nvSpPr>
        <p:spPr>
          <a:xfrm>
            <a:off x="337646" y="1504711"/>
            <a:ext cx="8053999" cy="634850"/>
          </a:xfrm>
          <a:prstGeom prst="rect">
            <a:avLst/>
          </a:prstGeom>
        </p:spPr>
        <p:style>
          <a:lnRef idx="0">
            <a:schemeClr val="accent5"/>
          </a:lnRef>
          <a:fillRef idx="3">
            <a:schemeClr val="accent5"/>
          </a:fillRef>
          <a:effectRef idx="3">
            <a:schemeClr val="accent5"/>
          </a:effectRef>
          <a:fontRef idx="minor">
            <a:schemeClr val="lt1"/>
          </a:fontRef>
        </p:style>
        <p:txBody>
          <a:bodyPr wrap="square">
            <a:noAutofit/>
          </a:bodyPr>
          <a:lstStyle/>
          <a:p>
            <a:r>
              <a:rPr lang="en-US" sz="2000" i="1" dirty="0">
                <a:latin typeface="Times New Roman" pitchFamily="18" charset="0"/>
                <a:cs typeface="Times New Roman" pitchFamily="18" charset="0"/>
              </a:rPr>
              <a:t>Multivariate population: </a:t>
            </a:r>
            <a:r>
              <a:rPr lang="en-US" sz="2000" dirty="0">
                <a:latin typeface="Times New Roman" pitchFamily="18" charset="0"/>
                <a:cs typeface="Times New Roman" pitchFamily="18" charset="0"/>
              </a:rPr>
              <a:t>If the data happen to be one more than two variable.</a:t>
            </a:r>
          </a:p>
          <a:p>
            <a:r>
              <a:rPr lang="en-US" sz="1536" dirty="0">
                <a:latin typeface="Times New Roman" pitchFamily="18" charset="0"/>
                <a:cs typeface="Times New Roman" pitchFamily="18" charset="0"/>
              </a:rPr>
              <a:t>.</a:t>
            </a:r>
          </a:p>
        </p:txBody>
      </p:sp>
      <p:sp>
        <p:nvSpPr>
          <p:cNvPr id="13" name="Freeform: Shape 3">
            <a:extLst>
              <a:ext uri="{FF2B5EF4-FFF2-40B4-BE49-F238E27FC236}">
                <a16:creationId xmlns:a16="http://schemas.microsoft.com/office/drawing/2014/main" id="{10465B23-4649-F982-FC61-6E0044295FAB}"/>
              </a:ext>
            </a:extLst>
          </p:cNvPr>
          <p:cNvSpPr/>
          <p:nvPr/>
        </p:nvSpPr>
        <p:spPr>
          <a:xfrm>
            <a:off x="336175" y="2191945"/>
            <a:ext cx="1165072" cy="387499"/>
          </a:xfrm>
          <a:custGeom>
            <a:avLst/>
            <a:gdLst>
              <a:gd name="connsiteX0" fmla="*/ 0 w 4172550"/>
              <a:gd name="connsiteY0" fmla="*/ 0 h 1660957"/>
              <a:gd name="connsiteX1" fmla="*/ 4172550 w 4172550"/>
              <a:gd name="connsiteY1" fmla="*/ 0 h 1660957"/>
              <a:gd name="connsiteX2" fmla="*/ 4172550 w 4172550"/>
              <a:gd name="connsiteY2" fmla="*/ 1660957 h 1660957"/>
              <a:gd name="connsiteX3" fmla="*/ 0 w 4172550"/>
              <a:gd name="connsiteY3" fmla="*/ 1660957 h 1660957"/>
              <a:gd name="connsiteX4" fmla="*/ 0 w 4172550"/>
              <a:gd name="connsiteY4" fmla="*/ 0 h 1660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2550" h="1660957">
                <a:moveTo>
                  <a:pt x="0" y="0"/>
                </a:moveTo>
                <a:lnTo>
                  <a:pt x="4172550" y="0"/>
                </a:lnTo>
                <a:lnTo>
                  <a:pt x="4172550" y="1660957"/>
                </a:lnTo>
                <a:lnTo>
                  <a:pt x="0" y="1660957"/>
                </a:lnTo>
                <a:lnTo>
                  <a:pt x="0" y="0"/>
                </a:lnTo>
                <a:close/>
              </a:path>
            </a:pathLst>
          </a:custGeom>
          <a:ln>
            <a:noFill/>
          </a:ln>
          <a:effectLst>
            <a:outerShdw blurRad="50800" dist="38100" dir="5400000" algn="t"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spcFirstLastPara="0" vert="horz" wrap="square" lIns="109217" tIns="62410" rIns="109217" bIns="62410" numCol="1" spcCol="1270" anchor="t" anchorCtr="0">
            <a:noAutofit/>
          </a:bodyPr>
          <a:lstStyle/>
          <a:p>
            <a:pPr defTabSz="682574">
              <a:lnSpc>
                <a:spcPct val="90000"/>
              </a:lnSpc>
              <a:spcBef>
                <a:spcPct val="0"/>
              </a:spcBef>
              <a:spcAft>
                <a:spcPct val="35000"/>
              </a:spcAft>
            </a:pPr>
            <a:r>
              <a:rPr lang="en-US" sz="1536" b="1" dirty="0"/>
              <a:t>Example: </a:t>
            </a:r>
          </a:p>
          <a:p>
            <a:pPr defTabSz="682574">
              <a:lnSpc>
                <a:spcPct val="90000"/>
              </a:lnSpc>
              <a:spcBef>
                <a:spcPct val="0"/>
              </a:spcBef>
              <a:spcAft>
                <a:spcPct val="35000"/>
              </a:spcAft>
            </a:pPr>
            <a:endParaRPr lang="en-US" sz="1536" b="1" dirty="0"/>
          </a:p>
        </p:txBody>
      </p:sp>
      <p:graphicFrame>
        <p:nvGraphicFramePr>
          <p:cNvPr id="19" name="Object 18">
            <a:extLst>
              <a:ext uri="{FF2B5EF4-FFF2-40B4-BE49-F238E27FC236}">
                <a16:creationId xmlns:a16="http://schemas.microsoft.com/office/drawing/2014/main" id="{8837D33F-8C36-4B26-BEF5-49128096B32E}"/>
              </a:ext>
            </a:extLst>
          </p:cNvPr>
          <p:cNvGraphicFramePr>
            <a:graphicFrameLocks noChangeAspect="1"/>
          </p:cNvGraphicFramePr>
          <p:nvPr>
            <p:extLst>
              <p:ext uri="{D42A27DB-BD31-4B8C-83A1-F6EECF244321}">
                <p14:modId xmlns:p14="http://schemas.microsoft.com/office/powerpoint/2010/main" val="3067125302"/>
              </p:ext>
            </p:extLst>
          </p:nvPr>
        </p:nvGraphicFramePr>
        <p:xfrm>
          <a:off x="2234973" y="2314196"/>
          <a:ext cx="3945908" cy="2474553"/>
        </p:xfrm>
        <a:graphic>
          <a:graphicData uri="http://schemas.openxmlformats.org/presentationml/2006/ole">
            <mc:AlternateContent xmlns:mc="http://schemas.openxmlformats.org/markup-compatibility/2006">
              <mc:Choice xmlns:v="urn:schemas-microsoft-com:vml" Requires="v">
                <p:oleObj spid="_x0000_s1063" name="Visio" r:id="rId3" imgW="4506300" imgH="2824073" progId="Visio.Drawing.11">
                  <p:embed/>
                </p:oleObj>
              </mc:Choice>
              <mc:Fallback>
                <p:oleObj name="Visio" r:id="rId3" imgW="4506300" imgH="2824073" progId="Visio.Drawing.11">
                  <p:embed/>
                  <p:pic>
                    <p:nvPicPr>
                      <p:cNvPr id="19" name="Object 18">
                        <a:extLst>
                          <a:ext uri="{FF2B5EF4-FFF2-40B4-BE49-F238E27FC236}">
                            <a16:creationId xmlns:a16="http://schemas.microsoft.com/office/drawing/2014/main" id="{8837D33F-8C36-4B26-BEF5-49128096B32E}"/>
                          </a:ext>
                        </a:extLst>
                      </p:cNvPr>
                      <p:cNvPicPr/>
                      <p:nvPr/>
                    </p:nvPicPr>
                    <p:blipFill>
                      <a:blip r:embed="rId4"/>
                      <a:stretch>
                        <a:fillRect/>
                      </a:stretch>
                    </p:blipFill>
                    <p:spPr>
                      <a:xfrm>
                        <a:off x="2234973" y="2314196"/>
                        <a:ext cx="3945908" cy="2474553"/>
                      </a:xfrm>
                      <a:prstGeom prst="rect">
                        <a:avLst/>
                      </a:prstGeom>
                    </p:spPr>
                  </p:pic>
                </p:oleObj>
              </mc:Fallback>
            </mc:AlternateContent>
          </a:graphicData>
        </a:graphic>
      </p:graphicFrame>
      <p:sp>
        <p:nvSpPr>
          <p:cNvPr id="20" name="TextBox 19">
            <a:extLst>
              <a:ext uri="{FF2B5EF4-FFF2-40B4-BE49-F238E27FC236}">
                <a16:creationId xmlns:a16="http://schemas.microsoft.com/office/drawing/2014/main" id="{C5A4C5D3-E355-F8B0-8211-45A23B89C1E5}"/>
              </a:ext>
            </a:extLst>
          </p:cNvPr>
          <p:cNvSpPr txBox="1"/>
          <p:nvPr/>
        </p:nvSpPr>
        <p:spPr>
          <a:xfrm>
            <a:off x="487406" y="4913407"/>
            <a:ext cx="7904239" cy="646331"/>
          </a:xfrm>
          <a:prstGeom prst="rect">
            <a:avLst/>
          </a:prstGeom>
          <a:noFill/>
        </p:spPr>
        <p:txBody>
          <a:bodyPr wrap="square">
            <a:spAutoFit/>
          </a:bodyPr>
          <a:lstStyle/>
          <a:p>
            <a:r>
              <a:rPr lang="en-US" dirty="0">
                <a:latin typeface="Times New Roman" pitchFamily="18" charset="0"/>
                <a:cs typeface="Times New Roman" pitchFamily="18" charset="0"/>
              </a:rPr>
              <a:t>? If we add another variable say viscosity in addition to Pressure, Volume or Temperature?</a:t>
            </a:r>
          </a:p>
        </p:txBody>
      </p:sp>
      <p:sp>
        <p:nvSpPr>
          <p:cNvPr id="2" name="Date Placeholder 1">
            <a:extLst>
              <a:ext uri="{FF2B5EF4-FFF2-40B4-BE49-F238E27FC236}">
                <a16:creationId xmlns:a16="http://schemas.microsoft.com/office/drawing/2014/main" id="{14D1F16A-0A6F-F1E6-99A4-0D9D76691E4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410067F2-9CC5-A931-A0B4-45A89F2EF41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extLst>
      <p:ext uri="{BB962C8B-B14F-4D97-AF65-F5344CB8AC3E}">
        <p14:creationId xmlns:p14="http://schemas.microsoft.com/office/powerpoint/2010/main" val="34894802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7" name="Google Shape;397;p8"/>
          <p:cNvSpPr/>
          <p:nvPr/>
        </p:nvSpPr>
        <p:spPr>
          <a:xfrm>
            <a:off x="1733083" y="2527649"/>
            <a:ext cx="5582118" cy="1616089"/>
          </a:xfrm>
          <a:prstGeom prst="roundRect">
            <a:avLst>
              <a:gd name="adj" fmla="val 16667"/>
            </a:avLst>
          </a:prstGeom>
          <a:gradFill>
            <a:gsLst>
              <a:gs pos="0">
                <a:srgbClr val="5F82CA"/>
              </a:gs>
              <a:gs pos="50000">
                <a:srgbClr val="3C70CA"/>
              </a:gs>
              <a:gs pos="100000">
                <a:srgbClr val="2E60B9"/>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noAutofit/>
          </a:bodyPr>
          <a:lstStyle/>
          <a:p>
            <a:pPr marL="0" lvl="1" algn="ctr"/>
            <a:r>
              <a:rPr lang="en-US" sz="3600" b="1" dirty="0">
                <a:solidFill>
                  <a:schemeClr val="lt1"/>
                </a:solidFill>
                <a:latin typeface="Times New Roman"/>
                <a:ea typeface="Times New Roman"/>
                <a:cs typeface="Times New Roman"/>
                <a:sym typeface="Times New Roman"/>
              </a:rPr>
              <a:t>Simple Linear Regression</a:t>
            </a:r>
            <a:endParaRPr sz="3600" dirty="0"/>
          </a:p>
        </p:txBody>
      </p:sp>
      <p:sp>
        <p:nvSpPr>
          <p:cNvPr id="399" name="Google Shape;399;p8"/>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fld id="{00000000-1234-1234-1234-123412341234}" type="slidenum">
              <a:rPr lang="en-US"/>
              <a:pPr/>
              <a:t>90</a:t>
            </a:fld>
            <a:endParaRPr/>
          </a:p>
        </p:txBody>
      </p:sp>
      <p:sp>
        <p:nvSpPr>
          <p:cNvPr id="2" name="Date Placeholder 1">
            <a:extLst>
              <a:ext uri="{FF2B5EF4-FFF2-40B4-BE49-F238E27FC236}">
                <a16:creationId xmlns:a16="http://schemas.microsoft.com/office/drawing/2014/main" id="{47D6077B-4FBA-DC07-7023-BFCFB71E526E}"/>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B0A78515-B3C1-645C-064E-B575C11709C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9"/>
          <p:cNvSpPr txBox="1">
            <a:spLocks noGrp="1"/>
          </p:cNvSpPr>
          <p:nvPr>
            <p:ph type="title"/>
          </p:nvPr>
        </p:nvSpPr>
        <p:spPr>
          <a:xfrm>
            <a:off x="337648" y="532229"/>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Simple Linear Regression Model</a:t>
            </a:r>
            <a:endParaRPr sz="4000" dirty="0">
              <a:latin typeface="Times New Roman" panose="02020603050405020304" pitchFamily="18" charset="0"/>
              <a:cs typeface="Times New Roman" panose="02020603050405020304" pitchFamily="18" charset="0"/>
            </a:endParaRPr>
          </a:p>
        </p:txBody>
      </p:sp>
      <p:sp>
        <p:nvSpPr>
          <p:cNvPr id="405" name="Google Shape;405;p9"/>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91</a:t>
            </a:fld>
            <a:endParaRPr sz="921">
              <a:solidFill>
                <a:srgbClr val="898989"/>
              </a:solidFill>
              <a:latin typeface="Calibri"/>
              <a:ea typeface="Calibri"/>
              <a:cs typeface="Calibri"/>
              <a:sym typeface="Calibri"/>
            </a:endParaRPr>
          </a:p>
        </p:txBody>
      </p:sp>
      <p:cxnSp>
        <p:nvCxnSpPr>
          <p:cNvPr id="408" name="Google Shape;408;p9"/>
          <p:cNvCxnSpPr/>
          <p:nvPr/>
        </p:nvCxnSpPr>
        <p:spPr>
          <a:xfrm>
            <a:off x="337647" y="1137587"/>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09" name="Google Shape;409;p9"/>
          <p:cNvSpPr/>
          <p:nvPr/>
        </p:nvSpPr>
        <p:spPr>
          <a:xfrm>
            <a:off x="337647" y="2468598"/>
            <a:ext cx="3975552" cy="1833372"/>
          </a:xfrm>
          <a:prstGeom prst="rect">
            <a:avLst/>
          </a:prstGeom>
          <a:blipFill rotWithShape="1">
            <a:blip r:embed="rId4">
              <a:alphaModFix/>
            </a:blip>
            <a:stretch>
              <a:fillRect/>
            </a:stretch>
          </a:blipFill>
          <a:ln>
            <a:noFill/>
          </a:ln>
          <a:effectLst>
            <a:outerShdw blurRad="50800" dist="38100" dir="5400000" algn="t" rotWithShape="0">
              <a:srgbClr val="000000">
                <a:alpha val="40000"/>
              </a:srgbClr>
            </a:outerShdw>
          </a:effectLst>
        </p:spPr>
        <p:txBody>
          <a:bodyPr spcFirstLastPara="1" wrap="square" lIns="70200" tIns="35090" rIns="70200" bIns="35090" anchor="t" anchorCtr="0">
            <a:noAutofit/>
          </a:bodyPr>
          <a:lstStyle/>
          <a:p>
            <a:r>
              <a:rPr lang="en-US">
                <a:latin typeface="Calibri"/>
                <a:ea typeface="Calibri"/>
                <a:cs typeface="Calibri"/>
                <a:sym typeface="Calibri"/>
              </a:rPr>
              <a:t> </a:t>
            </a:r>
            <a:endParaRPr/>
          </a:p>
        </p:txBody>
      </p:sp>
      <p:sp>
        <p:nvSpPr>
          <p:cNvPr id="410" name="Google Shape;410;p9"/>
          <p:cNvSpPr/>
          <p:nvPr/>
        </p:nvSpPr>
        <p:spPr>
          <a:xfrm>
            <a:off x="337648" y="1785818"/>
            <a:ext cx="8158170" cy="347864"/>
          </a:xfrm>
          <a:prstGeom prst="rect">
            <a:avLst/>
          </a:prstGeom>
          <a:gradFill>
            <a:gsLst>
              <a:gs pos="0">
                <a:srgbClr val="7FB75F"/>
              </a:gs>
              <a:gs pos="50000">
                <a:srgbClr val="6EB141"/>
              </a:gs>
              <a:gs pos="100000">
                <a:srgbClr val="5FA134"/>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spAutoFit/>
          </a:bodyPr>
          <a:lstStyle/>
          <a:p>
            <a:pPr marL="70208" lvl="2" algn="just"/>
            <a:r>
              <a:rPr lang="en-US" b="1" dirty="0">
                <a:solidFill>
                  <a:schemeClr val="lt1"/>
                </a:solidFill>
                <a:latin typeface="Calibri"/>
                <a:ea typeface="Calibri"/>
                <a:cs typeface="Calibri"/>
                <a:sym typeface="Calibri"/>
              </a:rPr>
              <a:t>In simple linear regression, we have only two variables:</a:t>
            </a:r>
            <a:endParaRPr dirty="0"/>
          </a:p>
        </p:txBody>
      </p:sp>
      <p:sp>
        <p:nvSpPr>
          <p:cNvPr id="411" name="Google Shape;411;p9"/>
          <p:cNvSpPr/>
          <p:nvPr/>
        </p:nvSpPr>
        <p:spPr>
          <a:xfrm>
            <a:off x="337647" y="5451585"/>
            <a:ext cx="8262343" cy="960772"/>
          </a:xfrm>
          <a:prstGeom prst="rect">
            <a:avLst/>
          </a:prstGeom>
          <a:blipFill rotWithShape="1">
            <a:blip r:embed="rId5">
              <a:alphaModFix/>
            </a:blip>
            <a:stretch>
              <a:fillRect/>
            </a:stretch>
          </a:blipFill>
          <a:ln>
            <a:noFill/>
          </a:ln>
          <a:effectLst>
            <a:outerShdw blurRad="50800" dist="38100" dir="5400000" algn="t" rotWithShape="0">
              <a:srgbClr val="000000">
                <a:alpha val="40000"/>
              </a:srgbClr>
            </a:outerShdw>
          </a:effectLst>
        </p:spPr>
        <p:txBody>
          <a:bodyPr spcFirstLastPara="1" wrap="square" lIns="70200" tIns="35090" rIns="70200" bIns="35090" anchor="t" anchorCtr="0">
            <a:noAutofit/>
          </a:bodyPr>
          <a:lstStyle/>
          <a:p>
            <a:r>
              <a:rPr lang="en-US" dirty="0">
                <a:latin typeface="Calibri"/>
                <a:ea typeface="Calibri"/>
                <a:cs typeface="Calibri"/>
                <a:sym typeface="Calibri"/>
              </a:rPr>
              <a:t> </a:t>
            </a:r>
            <a:endParaRPr dirty="0"/>
          </a:p>
        </p:txBody>
      </p:sp>
      <p:graphicFrame>
        <p:nvGraphicFramePr>
          <p:cNvPr id="412" name="Google Shape;412;p9"/>
          <p:cNvGraphicFramePr/>
          <p:nvPr>
            <p:extLst>
              <p:ext uri="{D42A27DB-BD31-4B8C-83A1-F6EECF244321}">
                <p14:modId xmlns:p14="http://schemas.microsoft.com/office/powerpoint/2010/main" val="3436397399"/>
              </p:ext>
            </p:extLst>
          </p:nvPr>
        </p:nvGraphicFramePr>
        <p:xfrm>
          <a:off x="4313199" y="2388482"/>
          <a:ext cx="3765930" cy="1913488"/>
        </p:xfrm>
        <a:graphic>
          <a:graphicData uri="http://schemas.openxmlformats.org/presentationml/2006/ole">
            <mc:AlternateContent xmlns:mc="http://schemas.openxmlformats.org/markup-compatibility/2006">
              <mc:Choice xmlns:v="urn:schemas-microsoft-com:vml" Requires="v">
                <p:oleObj spid="_x0000_s11303" r:id="rId6" imgW="3822097" imgH="2387708" progId="Visio.Drawing.11">
                  <p:embed/>
                </p:oleObj>
              </mc:Choice>
              <mc:Fallback>
                <p:oleObj r:id="rId6" imgW="3822097" imgH="2387708" progId="Visio.Drawing.11">
                  <p:embed/>
                  <p:pic>
                    <p:nvPicPr>
                      <p:cNvPr id="412" name="Google Shape;412;p9"/>
                      <p:cNvPicPr preferRelativeResize="0"/>
                      <p:nvPr/>
                    </p:nvPicPr>
                    <p:blipFill rotWithShape="1">
                      <a:blip r:embed="rId7">
                        <a:alphaModFix/>
                      </a:blip>
                      <a:srcRect/>
                      <a:stretch/>
                    </p:blipFill>
                    <p:spPr>
                      <a:xfrm>
                        <a:off x="4313199" y="2388482"/>
                        <a:ext cx="3765930" cy="1913488"/>
                      </a:xfrm>
                      <a:prstGeom prst="rect">
                        <a:avLst/>
                      </a:prstGeom>
                      <a:noFill/>
                      <a:ln>
                        <a:noFill/>
                      </a:ln>
                    </p:spPr>
                  </p:pic>
                </p:oleObj>
              </mc:Fallback>
            </mc:AlternateContent>
          </a:graphicData>
        </a:graphic>
      </p:graphicFrame>
      <p:sp>
        <p:nvSpPr>
          <p:cNvPr id="413" name="Google Shape;413;p9"/>
          <p:cNvSpPr/>
          <p:nvPr/>
        </p:nvSpPr>
        <p:spPr>
          <a:xfrm>
            <a:off x="422665" y="5041391"/>
            <a:ext cx="2401558" cy="347864"/>
          </a:xfrm>
          <a:prstGeom prst="rect">
            <a:avLst/>
          </a:prstGeom>
          <a:gradFill>
            <a:gsLst>
              <a:gs pos="0">
                <a:srgbClr val="7FB75F"/>
              </a:gs>
              <a:gs pos="50000">
                <a:srgbClr val="6EB141"/>
              </a:gs>
              <a:gs pos="100000">
                <a:srgbClr val="5FA134"/>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spAutoFit/>
          </a:bodyPr>
          <a:lstStyle/>
          <a:p>
            <a:pPr marL="70208" lvl="2" algn="just"/>
            <a:r>
              <a:rPr lang="en-US" b="1">
                <a:solidFill>
                  <a:schemeClr val="lt1"/>
                </a:solidFill>
                <a:latin typeface="Calibri"/>
                <a:ea typeface="Calibri"/>
                <a:cs typeface="Calibri"/>
                <a:sym typeface="Calibri"/>
              </a:rPr>
              <a:t>Linear regression</a:t>
            </a:r>
            <a:endParaRPr/>
          </a:p>
        </p:txBody>
      </p:sp>
      <p:sp>
        <p:nvSpPr>
          <p:cNvPr id="414" name="Google Shape;414;p9"/>
          <p:cNvSpPr txBox="1"/>
          <p:nvPr/>
        </p:nvSpPr>
        <p:spPr>
          <a:xfrm>
            <a:off x="6245274" y="2468598"/>
            <a:ext cx="1152046" cy="283587"/>
          </a:xfrm>
          <a:prstGeom prst="rect">
            <a:avLst/>
          </a:prstGeom>
          <a:blipFill rotWithShape="1">
            <a:blip r:embed="rId8">
              <a:alphaModFix/>
            </a:blip>
            <a:stretch>
              <a:fillRect b="-13332"/>
            </a:stretch>
          </a:blipFill>
          <a:ln>
            <a:noFill/>
          </a:ln>
        </p:spPr>
        <p:txBody>
          <a:bodyPr spcFirstLastPara="1" wrap="square" lIns="70200" tIns="35090" rIns="70200" bIns="35090" anchor="t" anchorCtr="0">
            <a:noAutofit/>
          </a:bodyPr>
          <a:lstStyle/>
          <a:p>
            <a:r>
              <a:rPr lang="en-US">
                <a:latin typeface="Calibri"/>
                <a:ea typeface="Calibri"/>
                <a:cs typeface="Calibri"/>
                <a:sym typeface="Calibri"/>
              </a:rPr>
              <a:t> </a:t>
            </a:r>
            <a:endParaRPr/>
          </a:p>
        </p:txBody>
      </p:sp>
      <p:sp>
        <p:nvSpPr>
          <p:cNvPr id="2" name="Date Placeholder 1">
            <a:extLst>
              <a:ext uri="{FF2B5EF4-FFF2-40B4-BE49-F238E27FC236}">
                <a16:creationId xmlns:a16="http://schemas.microsoft.com/office/drawing/2014/main" id="{084EEA3F-9F27-C9DC-3D83-A3688AAC46E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4F7F6F05-E3AF-57EC-48BB-AAACCD68D491}"/>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0"/>
          <p:cNvSpPr txBox="1">
            <a:spLocks noGrp="1"/>
          </p:cNvSpPr>
          <p:nvPr>
            <p:ph type="title"/>
          </p:nvPr>
        </p:nvSpPr>
        <p:spPr>
          <a:xfrm>
            <a:off x="371778" y="472731"/>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Simple Linear Regression Model</a:t>
            </a:r>
            <a:endParaRPr sz="4000" dirty="0">
              <a:latin typeface="Times New Roman" panose="02020603050405020304" pitchFamily="18" charset="0"/>
              <a:cs typeface="Times New Roman" panose="02020603050405020304" pitchFamily="18" charset="0"/>
            </a:endParaRPr>
          </a:p>
        </p:txBody>
      </p:sp>
      <p:sp>
        <p:nvSpPr>
          <p:cNvPr id="420" name="Google Shape;420;p10"/>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92</a:t>
            </a:fld>
            <a:endParaRPr sz="921">
              <a:solidFill>
                <a:srgbClr val="898989"/>
              </a:solidFill>
              <a:latin typeface="Calibri"/>
              <a:ea typeface="Calibri"/>
              <a:cs typeface="Calibri"/>
              <a:sym typeface="Calibri"/>
            </a:endParaRPr>
          </a:p>
        </p:txBody>
      </p:sp>
      <p:cxnSp>
        <p:nvCxnSpPr>
          <p:cNvPr id="423" name="Google Shape;423;p10"/>
          <p:cNvCxnSpPr/>
          <p:nvPr/>
        </p:nvCxnSpPr>
        <p:spPr>
          <a:xfrm>
            <a:off x="337646" y="1114437"/>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24" name="Google Shape;424;p10"/>
          <p:cNvSpPr/>
          <p:nvPr/>
        </p:nvSpPr>
        <p:spPr>
          <a:xfrm>
            <a:off x="337646" y="1413614"/>
            <a:ext cx="8135022" cy="347864"/>
          </a:xfrm>
          <a:prstGeom prst="rect">
            <a:avLst/>
          </a:prstGeom>
          <a:gradFill>
            <a:gsLst>
              <a:gs pos="0">
                <a:srgbClr val="7FB75F"/>
              </a:gs>
              <a:gs pos="50000">
                <a:srgbClr val="6EB141"/>
              </a:gs>
              <a:gs pos="100000">
                <a:srgbClr val="5FA134"/>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spAutoFit/>
          </a:bodyPr>
          <a:lstStyle/>
          <a:p>
            <a:pPr marL="70208" lvl="2" algn="just"/>
            <a:r>
              <a:rPr lang="en-US" b="1" dirty="0">
                <a:solidFill>
                  <a:schemeClr val="lt1"/>
                </a:solidFill>
                <a:latin typeface="Calibri"/>
                <a:ea typeface="Calibri"/>
                <a:cs typeface="Calibri"/>
                <a:sym typeface="Calibri"/>
              </a:rPr>
              <a:t>In simple linear regression, we have only two variables:</a:t>
            </a:r>
            <a:endParaRPr dirty="0"/>
          </a:p>
        </p:txBody>
      </p:sp>
      <p:graphicFrame>
        <p:nvGraphicFramePr>
          <p:cNvPr id="426" name="Google Shape;426;p10"/>
          <p:cNvGraphicFramePr/>
          <p:nvPr>
            <p:extLst>
              <p:ext uri="{D42A27DB-BD31-4B8C-83A1-F6EECF244321}">
                <p14:modId xmlns:p14="http://schemas.microsoft.com/office/powerpoint/2010/main" val="2946425699"/>
              </p:ext>
            </p:extLst>
          </p:nvPr>
        </p:nvGraphicFramePr>
        <p:xfrm>
          <a:off x="1988935" y="2308073"/>
          <a:ext cx="4122498" cy="1923978"/>
        </p:xfrm>
        <a:graphic>
          <a:graphicData uri="http://schemas.openxmlformats.org/presentationml/2006/ole">
            <mc:AlternateContent xmlns:mc="http://schemas.openxmlformats.org/markup-compatibility/2006">
              <mc:Choice xmlns:v="urn:schemas-microsoft-com:vml" Requires="v">
                <p:oleObj spid="_x0000_s12327" r:id="rId4" imgW="3219284" imgH="1769051" progId="Visio.Drawing.11">
                  <p:embed/>
                </p:oleObj>
              </mc:Choice>
              <mc:Fallback>
                <p:oleObj r:id="rId4" imgW="3219284" imgH="1769051" progId="Visio.Drawing.11">
                  <p:embed/>
                  <p:pic>
                    <p:nvPicPr>
                      <p:cNvPr id="426" name="Google Shape;426;p10"/>
                      <p:cNvPicPr preferRelativeResize="0"/>
                      <p:nvPr/>
                    </p:nvPicPr>
                    <p:blipFill rotWithShape="1">
                      <a:blip r:embed="rId5">
                        <a:alphaModFix/>
                      </a:blip>
                      <a:srcRect/>
                      <a:stretch/>
                    </p:blipFill>
                    <p:spPr>
                      <a:xfrm>
                        <a:off x="1988935" y="2308073"/>
                        <a:ext cx="4122498" cy="1923978"/>
                      </a:xfrm>
                      <a:prstGeom prst="rect">
                        <a:avLst/>
                      </a:prstGeom>
                      <a:noFill/>
                      <a:ln>
                        <a:noFill/>
                      </a:ln>
                    </p:spPr>
                  </p:pic>
                </p:oleObj>
              </mc:Fallback>
            </mc:AlternateContent>
          </a:graphicData>
        </a:graphic>
      </p:graphicFrame>
      <p:sp>
        <p:nvSpPr>
          <p:cNvPr id="427" name="Google Shape;427;p10"/>
          <p:cNvSpPr/>
          <p:nvPr/>
        </p:nvSpPr>
        <p:spPr>
          <a:xfrm>
            <a:off x="547698" y="4856759"/>
            <a:ext cx="7924970" cy="1175253"/>
          </a:xfrm>
          <a:prstGeom prst="rect">
            <a:avLst/>
          </a:prstGeom>
          <a:blipFill rotWithShape="1">
            <a:blip r:embed="rId6">
              <a:alphaModFix/>
            </a:blip>
            <a:stretch>
              <a:fillRect/>
            </a:stretch>
          </a:blipFill>
          <a:ln>
            <a:noFill/>
          </a:ln>
          <a:effectLst>
            <a:outerShdw blurRad="50800" dist="38100" dir="5400000" algn="t" rotWithShape="0">
              <a:srgbClr val="000000">
                <a:alpha val="40000"/>
              </a:srgbClr>
            </a:outerShdw>
          </a:effectLst>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sp>
        <p:nvSpPr>
          <p:cNvPr id="428" name="Google Shape;428;p10"/>
          <p:cNvSpPr/>
          <p:nvPr/>
        </p:nvSpPr>
        <p:spPr>
          <a:xfrm>
            <a:off x="651870" y="4486647"/>
            <a:ext cx="955618" cy="347864"/>
          </a:xfrm>
          <a:prstGeom prst="rect">
            <a:avLst/>
          </a:prstGeom>
          <a:gradFill>
            <a:gsLst>
              <a:gs pos="0">
                <a:srgbClr val="7FB75F"/>
              </a:gs>
              <a:gs pos="50000">
                <a:srgbClr val="6EB141"/>
              </a:gs>
              <a:gs pos="100000">
                <a:srgbClr val="5FA134"/>
              </a:gs>
            </a:gsLst>
            <a:lin ang="5400000" scaled="0"/>
          </a:gradFill>
          <a:ln>
            <a:noFill/>
          </a:ln>
          <a:effectLst>
            <a:outerShdw blurRad="57150" dist="19050" dir="5400000" algn="ctr" rotWithShape="0">
              <a:srgbClr val="000000">
                <a:alpha val="62745"/>
              </a:srgbClr>
            </a:outerShdw>
          </a:effectLst>
        </p:spPr>
        <p:txBody>
          <a:bodyPr spcFirstLastPara="1" wrap="square" lIns="70200" tIns="35090" rIns="70200" bIns="35090" anchor="ctr" anchorCtr="0">
            <a:spAutoFit/>
          </a:bodyPr>
          <a:lstStyle/>
          <a:p>
            <a:pPr marL="70208" lvl="2" algn="just"/>
            <a:r>
              <a:rPr lang="en-US" b="1" dirty="0">
                <a:solidFill>
                  <a:schemeClr val="lt1"/>
                </a:solidFill>
                <a:latin typeface="Calibri"/>
                <a:ea typeface="Calibri"/>
                <a:cs typeface="Calibri"/>
                <a:sym typeface="Calibri"/>
              </a:rPr>
              <a:t>Note</a:t>
            </a:r>
            <a:endParaRPr dirty="0"/>
          </a:p>
        </p:txBody>
      </p:sp>
      <p:sp>
        <p:nvSpPr>
          <p:cNvPr id="429" name="Google Shape;429;p10"/>
          <p:cNvSpPr txBox="1"/>
          <p:nvPr/>
        </p:nvSpPr>
        <p:spPr>
          <a:xfrm>
            <a:off x="4322310" y="2400030"/>
            <a:ext cx="1152046" cy="283587"/>
          </a:xfrm>
          <a:prstGeom prst="rect">
            <a:avLst/>
          </a:prstGeom>
          <a:blipFill rotWithShape="1">
            <a:blip r:embed="rId7">
              <a:alphaModFix/>
            </a:blip>
            <a:stretch>
              <a:fillRect b="-13332"/>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2" name="Date Placeholder 1">
            <a:extLst>
              <a:ext uri="{FF2B5EF4-FFF2-40B4-BE49-F238E27FC236}">
                <a16:creationId xmlns:a16="http://schemas.microsoft.com/office/drawing/2014/main" id="{5E9B8F69-6A59-E7D4-6E4F-17B8E723D82A}"/>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70DD8758-CC0F-0DBE-A650-4502F4975E8D}"/>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par>
                                <p:cTn id="8" presetID="10" presetClass="entr" presetSubtype="0" fill="hold" nodeType="withEffect">
                                  <p:stCondLst>
                                    <p:cond delay="0"/>
                                  </p:stCondLst>
                                  <p:childTnLst>
                                    <p:set>
                                      <p:cBhvr>
                                        <p:cTn id="9" dur="1" fill="hold">
                                          <p:stCondLst>
                                            <p:cond delay="0"/>
                                          </p:stCondLst>
                                        </p:cTn>
                                        <p:tgtEl>
                                          <p:spTgt spid="428"/>
                                        </p:tgtEl>
                                        <p:attrNameLst>
                                          <p:attrName>style.visibility</p:attrName>
                                        </p:attrNameLst>
                                      </p:cBhvr>
                                      <p:to>
                                        <p:strVal val="visible"/>
                                      </p:to>
                                    </p:set>
                                    <p:animEffect transition="in" filter="fade">
                                      <p:cBhvr>
                                        <p:cTn id="10"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11"/>
          <p:cNvSpPr txBox="1">
            <a:spLocks noGrp="1"/>
          </p:cNvSpPr>
          <p:nvPr>
            <p:ph type="title"/>
          </p:nvPr>
        </p:nvSpPr>
        <p:spPr>
          <a:xfrm>
            <a:off x="371778" y="572862"/>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rPr>
              <a:t>Regression Analysis</a:t>
            </a:r>
            <a:endParaRPr sz="4000" dirty="0"/>
          </a:p>
        </p:txBody>
      </p:sp>
      <p:sp>
        <p:nvSpPr>
          <p:cNvPr id="435" name="Google Shape;435;p11"/>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93</a:t>
            </a:fld>
            <a:endParaRPr sz="921">
              <a:solidFill>
                <a:srgbClr val="898989"/>
              </a:solidFill>
              <a:latin typeface="Calibri"/>
              <a:ea typeface="Calibri"/>
              <a:cs typeface="Calibri"/>
              <a:sym typeface="Calibri"/>
            </a:endParaRPr>
          </a:p>
        </p:txBody>
      </p:sp>
      <p:cxnSp>
        <p:nvCxnSpPr>
          <p:cNvPr id="438" name="Google Shape;438;p11"/>
          <p:cNvCxnSpPr/>
          <p:nvPr/>
        </p:nvCxnSpPr>
        <p:spPr>
          <a:xfrm>
            <a:off x="337648" y="1195460"/>
            <a:ext cx="8617932" cy="0"/>
          </a:xfrm>
          <a:prstGeom prst="straightConnector1">
            <a:avLst/>
          </a:prstGeom>
          <a:noFill/>
          <a:ln w="19050" cap="flat" cmpd="sng">
            <a:solidFill>
              <a:schemeClr val="accent1"/>
            </a:solidFill>
            <a:prstDash val="solid"/>
            <a:miter lim="800000"/>
            <a:headEnd type="none" w="sm" len="sm"/>
            <a:tailEnd type="none" w="sm" len="sm"/>
          </a:ln>
        </p:spPr>
      </p:cxnSp>
      <p:pic>
        <p:nvPicPr>
          <p:cNvPr id="439" name="Google Shape;439;p11"/>
          <p:cNvPicPr preferRelativeResize="0"/>
          <p:nvPr/>
        </p:nvPicPr>
        <p:blipFill rotWithShape="1">
          <a:blip r:embed="rId3">
            <a:alphaModFix/>
          </a:blip>
          <a:srcRect/>
          <a:stretch/>
        </p:blipFill>
        <p:spPr>
          <a:xfrm>
            <a:off x="4686949" y="1554406"/>
            <a:ext cx="3849204" cy="2158752"/>
          </a:xfrm>
          <a:prstGeom prst="rect">
            <a:avLst/>
          </a:prstGeom>
          <a:noFill/>
          <a:ln>
            <a:noFill/>
          </a:ln>
        </p:spPr>
      </p:pic>
      <p:sp>
        <p:nvSpPr>
          <p:cNvPr id="440" name="Google Shape;440;p11"/>
          <p:cNvSpPr/>
          <p:nvPr/>
        </p:nvSpPr>
        <p:spPr>
          <a:xfrm>
            <a:off x="324417" y="4118748"/>
            <a:ext cx="6996718" cy="717890"/>
          </a:xfrm>
          <a:prstGeom prst="rect">
            <a:avLst/>
          </a:prstGeom>
          <a:blipFill rotWithShape="1">
            <a:blip r:embed="rId4">
              <a:alphaModFix/>
            </a:blip>
            <a:stretch>
              <a:fillRect l="-1112" r="-972" b="-6666"/>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441" name="Google Shape;441;p11"/>
          <p:cNvSpPr/>
          <p:nvPr/>
        </p:nvSpPr>
        <p:spPr>
          <a:xfrm>
            <a:off x="324417" y="1596043"/>
            <a:ext cx="4201284" cy="1461647"/>
          </a:xfrm>
          <a:prstGeom prst="rect">
            <a:avLst/>
          </a:prstGeom>
          <a:blipFill rotWithShape="1">
            <a:blip r:embed="rId5">
              <a:alphaModFix/>
            </a:blip>
            <a:stretch>
              <a:fillRect l="-1373" t="-1324" r="-1372"/>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2" name="Date Placeholder 1">
            <a:extLst>
              <a:ext uri="{FF2B5EF4-FFF2-40B4-BE49-F238E27FC236}">
                <a16:creationId xmlns:a16="http://schemas.microsoft.com/office/drawing/2014/main" id="{906AF806-4055-B7E8-0908-484D95E387A1}"/>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00EDC0B-7AFB-F48A-80E4-396BA1FC7E26}"/>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2"/>
          <p:cNvSpPr txBox="1">
            <a:spLocks noGrp="1"/>
          </p:cNvSpPr>
          <p:nvPr>
            <p:ph type="title"/>
          </p:nvPr>
        </p:nvSpPr>
        <p:spPr>
          <a:xfrm>
            <a:off x="371778" y="633962"/>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rPr>
              <a:t>Regression Analysis</a:t>
            </a:r>
            <a:endParaRPr sz="4000" dirty="0"/>
          </a:p>
        </p:txBody>
      </p:sp>
      <p:sp>
        <p:nvSpPr>
          <p:cNvPr id="447" name="Google Shape;447;p12"/>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94</a:t>
            </a:fld>
            <a:endParaRPr sz="921">
              <a:solidFill>
                <a:srgbClr val="898989"/>
              </a:solidFill>
              <a:latin typeface="Calibri"/>
              <a:ea typeface="Calibri"/>
              <a:cs typeface="Calibri"/>
              <a:sym typeface="Calibri"/>
            </a:endParaRPr>
          </a:p>
        </p:txBody>
      </p:sp>
      <p:cxnSp>
        <p:nvCxnSpPr>
          <p:cNvPr id="450" name="Google Shape;450;p12"/>
          <p:cNvCxnSpPr/>
          <p:nvPr/>
        </p:nvCxnSpPr>
        <p:spPr>
          <a:xfrm>
            <a:off x="337647" y="1264909"/>
            <a:ext cx="8617932" cy="0"/>
          </a:xfrm>
          <a:prstGeom prst="straightConnector1">
            <a:avLst/>
          </a:prstGeom>
          <a:noFill/>
          <a:ln w="19050" cap="flat" cmpd="sng">
            <a:solidFill>
              <a:schemeClr val="accent1"/>
            </a:solidFill>
            <a:prstDash val="solid"/>
            <a:miter lim="800000"/>
            <a:headEnd type="none" w="sm" len="sm"/>
            <a:tailEnd type="none" w="sm" len="sm"/>
          </a:ln>
        </p:spPr>
      </p:cxnSp>
      <p:pic>
        <p:nvPicPr>
          <p:cNvPr id="451" name="Google Shape;451;p12"/>
          <p:cNvPicPr preferRelativeResize="0"/>
          <p:nvPr/>
        </p:nvPicPr>
        <p:blipFill rotWithShape="1">
          <a:blip r:embed="rId3">
            <a:alphaModFix/>
          </a:blip>
          <a:srcRect/>
          <a:stretch/>
        </p:blipFill>
        <p:spPr>
          <a:xfrm>
            <a:off x="2506617" y="1739139"/>
            <a:ext cx="3283103" cy="1930936"/>
          </a:xfrm>
          <a:prstGeom prst="rect">
            <a:avLst/>
          </a:prstGeom>
          <a:noFill/>
          <a:ln>
            <a:noFill/>
          </a:ln>
        </p:spPr>
      </p:pic>
      <p:sp>
        <p:nvSpPr>
          <p:cNvPr id="452" name="Google Shape;452;p12"/>
          <p:cNvSpPr/>
          <p:nvPr/>
        </p:nvSpPr>
        <p:spPr>
          <a:xfrm>
            <a:off x="457521" y="4157870"/>
            <a:ext cx="7301644" cy="1490487"/>
          </a:xfrm>
          <a:prstGeom prst="rect">
            <a:avLst/>
          </a:prstGeom>
          <a:blipFill rotWithShape="1">
            <a:blip r:embed="rId4">
              <a:alphaModFix/>
            </a:blip>
            <a:stretch>
              <a:fillRect t="-2596" r="-746"/>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453" name="Google Shape;453;p12"/>
          <p:cNvSpPr/>
          <p:nvPr/>
        </p:nvSpPr>
        <p:spPr>
          <a:xfrm>
            <a:off x="457521" y="3821304"/>
            <a:ext cx="820445" cy="2840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70200" tIns="35090" rIns="70200" bIns="35090" anchor="ctr" anchorCtr="0">
            <a:noAutofit/>
          </a:bodyPr>
          <a:lstStyle/>
          <a:p>
            <a:pPr algn="ctr"/>
            <a:r>
              <a:rPr lang="en-US" sz="1843" b="1" dirty="0">
                <a:solidFill>
                  <a:schemeClr val="lt1"/>
                </a:solidFill>
                <a:latin typeface="Calibri"/>
                <a:ea typeface="Calibri"/>
                <a:cs typeface="Calibri"/>
                <a:sym typeface="Calibri"/>
              </a:rPr>
              <a:t>Note</a:t>
            </a:r>
            <a:endParaRPr sz="1382" dirty="0"/>
          </a:p>
        </p:txBody>
      </p:sp>
      <p:sp>
        <p:nvSpPr>
          <p:cNvPr id="2" name="Date Placeholder 1">
            <a:extLst>
              <a:ext uri="{FF2B5EF4-FFF2-40B4-BE49-F238E27FC236}">
                <a16:creationId xmlns:a16="http://schemas.microsoft.com/office/drawing/2014/main" id="{F8AD8531-7897-5D41-3C7A-FD8705227047}"/>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D6ECB111-1B9B-BA0A-789C-3093537E17D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3"/>
          <p:cNvSpPr txBox="1">
            <a:spLocks noGrp="1"/>
          </p:cNvSpPr>
          <p:nvPr>
            <p:ph type="title"/>
          </p:nvPr>
        </p:nvSpPr>
        <p:spPr>
          <a:xfrm>
            <a:off x="337648" y="554099"/>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4000" b="1" dirty="0">
                <a:solidFill>
                  <a:srgbClr val="C00000"/>
                </a:solidFill>
                <a:latin typeface="Times New Roman" panose="02020603050405020304" pitchFamily="18" charset="0"/>
                <a:cs typeface="Times New Roman" panose="02020603050405020304" pitchFamily="18" charset="0"/>
              </a:rPr>
              <a:t>True versus Fitted Regression Line</a:t>
            </a:r>
            <a:endParaRPr sz="4000" dirty="0">
              <a:latin typeface="Times New Roman" panose="02020603050405020304" pitchFamily="18" charset="0"/>
              <a:cs typeface="Times New Roman" panose="02020603050405020304" pitchFamily="18" charset="0"/>
            </a:endParaRPr>
          </a:p>
        </p:txBody>
      </p:sp>
      <p:sp>
        <p:nvSpPr>
          <p:cNvPr id="459" name="Google Shape;459;p13"/>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95</a:t>
            </a:fld>
            <a:endParaRPr sz="921">
              <a:solidFill>
                <a:srgbClr val="898989"/>
              </a:solidFill>
              <a:latin typeface="Calibri"/>
              <a:ea typeface="Calibri"/>
              <a:cs typeface="Calibri"/>
              <a:sym typeface="Calibri"/>
            </a:endParaRPr>
          </a:p>
        </p:txBody>
      </p:sp>
      <p:cxnSp>
        <p:nvCxnSpPr>
          <p:cNvPr id="462" name="Google Shape;462;p13"/>
          <p:cNvCxnSpPr/>
          <p:nvPr/>
        </p:nvCxnSpPr>
        <p:spPr>
          <a:xfrm>
            <a:off x="337648" y="1577425"/>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63" name="Google Shape;463;p13"/>
          <p:cNvSpPr/>
          <p:nvPr/>
        </p:nvSpPr>
        <p:spPr>
          <a:xfrm>
            <a:off x="360697" y="2103063"/>
            <a:ext cx="2896798" cy="3573670"/>
          </a:xfrm>
          <a:prstGeom prst="rect">
            <a:avLst/>
          </a:prstGeom>
          <a:blipFill rotWithShape="1">
            <a:blip r:embed="rId4">
              <a:alphaModFix/>
            </a:blip>
            <a:stretch>
              <a:fillRect l="-1671" t="-814" r="-1336"/>
            </a:stretch>
          </a:blipFill>
          <a:ln>
            <a:noFill/>
          </a:ln>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graphicFrame>
        <p:nvGraphicFramePr>
          <p:cNvPr id="464" name="Google Shape;464;p13"/>
          <p:cNvGraphicFramePr/>
          <p:nvPr>
            <p:extLst>
              <p:ext uri="{D42A27DB-BD31-4B8C-83A1-F6EECF244321}">
                <p14:modId xmlns:p14="http://schemas.microsoft.com/office/powerpoint/2010/main" val="839303575"/>
              </p:ext>
            </p:extLst>
          </p:nvPr>
        </p:nvGraphicFramePr>
        <p:xfrm>
          <a:off x="3711278" y="2746007"/>
          <a:ext cx="4553046" cy="2427867"/>
        </p:xfrm>
        <a:graphic>
          <a:graphicData uri="http://schemas.openxmlformats.org/presentationml/2006/ole">
            <mc:AlternateContent xmlns:mc="http://schemas.openxmlformats.org/markup-compatibility/2006">
              <mc:Choice xmlns:v="urn:schemas-microsoft-com:vml" Requires="v">
                <p:oleObj spid="_x0000_s13351" r:id="rId5" imgW="5364288" imgH="2979506" progId="Visio.Drawing.11">
                  <p:embed/>
                </p:oleObj>
              </mc:Choice>
              <mc:Fallback>
                <p:oleObj r:id="rId5" imgW="5364288" imgH="2979506" progId="Visio.Drawing.11">
                  <p:embed/>
                  <p:pic>
                    <p:nvPicPr>
                      <p:cNvPr id="464" name="Google Shape;464;p13"/>
                      <p:cNvPicPr preferRelativeResize="0"/>
                      <p:nvPr/>
                    </p:nvPicPr>
                    <p:blipFill rotWithShape="1">
                      <a:blip r:embed="rId6">
                        <a:alphaModFix/>
                      </a:blip>
                      <a:srcRect/>
                      <a:stretch/>
                    </p:blipFill>
                    <p:spPr>
                      <a:xfrm>
                        <a:off x="3711278" y="2746007"/>
                        <a:ext cx="4553046" cy="2427867"/>
                      </a:xfrm>
                      <a:prstGeom prst="rect">
                        <a:avLst/>
                      </a:prstGeom>
                      <a:noFill/>
                      <a:ln>
                        <a:noFill/>
                      </a:ln>
                    </p:spPr>
                  </p:pic>
                </p:oleObj>
              </mc:Fallback>
            </mc:AlternateContent>
          </a:graphicData>
        </a:graphic>
      </p:graphicFrame>
      <p:sp>
        <p:nvSpPr>
          <p:cNvPr id="2" name="Date Placeholder 1">
            <a:extLst>
              <a:ext uri="{FF2B5EF4-FFF2-40B4-BE49-F238E27FC236}">
                <a16:creationId xmlns:a16="http://schemas.microsoft.com/office/drawing/2014/main" id="{AA298EB5-6A6D-06F7-BACD-8C99E74149E6}"/>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645C0AFA-1843-E293-C8C1-E44684E064BA}"/>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213316" y="508313"/>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rPr>
              <a:t>Least Square Method to estimate 𝛼 and 𝛽</a:t>
            </a:r>
            <a:endParaRPr sz="3600" dirty="0"/>
          </a:p>
        </p:txBody>
      </p:sp>
      <p:sp>
        <p:nvSpPr>
          <p:cNvPr id="470" name="Google Shape;470;p14"/>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96</a:t>
            </a:fld>
            <a:endParaRPr sz="921">
              <a:solidFill>
                <a:srgbClr val="898989"/>
              </a:solidFill>
              <a:latin typeface="Calibri"/>
              <a:ea typeface="Calibri"/>
              <a:cs typeface="Calibri"/>
              <a:sym typeface="Calibri"/>
            </a:endParaRPr>
          </a:p>
        </p:txBody>
      </p:sp>
      <p:cxnSp>
        <p:nvCxnSpPr>
          <p:cNvPr id="473" name="Google Shape;473;p14"/>
          <p:cNvCxnSpPr/>
          <p:nvPr/>
        </p:nvCxnSpPr>
        <p:spPr>
          <a:xfrm>
            <a:off x="273995" y="1091288"/>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74" name="Google Shape;474;p14"/>
          <p:cNvSpPr/>
          <p:nvPr/>
        </p:nvSpPr>
        <p:spPr>
          <a:xfrm>
            <a:off x="273995" y="2071232"/>
            <a:ext cx="8094500" cy="1262224"/>
          </a:xfrm>
          <a:prstGeom prst="rect">
            <a:avLst/>
          </a:prstGeom>
          <a:blipFill rotWithShape="1">
            <a:blip r:embed="rId4">
              <a:alphaModFix/>
            </a:blip>
            <a:stretch>
              <a:fillRect l="-861" t="-2289" r="-861"/>
            </a:stretch>
          </a:blipFill>
          <a:ln>
            <a:noFill/>
          </a:ln>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graphicFrame>
        <p:nvGraphicFramePr>
          <p:cNvPr id="475" name="Google Shape;475;p14"/>
          <p:cNvGraphicFramePr/>
          <p:nvPr>
            <p:extLst>
              <p:ext uri="{D42A27DB-BD31-4B8C-83A1-F6EECF244321}">
                <p14:modId xmlns:p14="http://schemas.microsoft.com/office/powerpoint/2010/main" val="2091329708"/>
              </p:ext>
            </p:extLst>
          </p:nvPr>
        </p:nvGraphicFramePr>
        <p:xfrm>
          <a:off x="1783347" y="3875026"/>
          <a:ext cx="4432257" cy="2375303"/>
        </p:xfrm>
        <a:graphic>
          <a:graphicData uri="http://schemas.openxmlformats.org/presentationml/2006/ole">
            <mc:AlternateContent xmlns:mc="http://schemas.openxmlformats.org/markup-compatibility/2006">
              <mc:Choice xmlns:v="urn:schemas-microsoft-com:vml" Requires="v">
                <p:oleObj spid="_x0000_s14375" r:id="rId5" imgW="4900332" imgH="2678223" progId="Visio.Drawing.11">
                  <p:embed/>
                </p:oleObj>
              </mc:Choice>
              <mc:Fallback>
                <p:oleObj r:id="rId5" imgW="4900332" imgH="2678223" progId="Visio.Drawing.11">
                  <p:embed/>
                  <p:pic>
                    <p:nvPicPr>
                      <p:cNvPr id="475" name="Google Shape;475;p14"/>
                      <p:cNvPicPr preferRelativeResize="0"/>
                      <p:nvPr/>
                    </p:nvPicPr>
                    <p:blipFill rotWithShape="1">
                      <a:blip r:embed="rId6">
                        <a:alphaModFix/>
                      </a:blip>
                      <a:srcRect/>
                      <a:stretch/>
                    </p:blipFill>
                    <p:spPr>
                      <a:xfrm>
                        <a:off x="1783347" y="3875026"/>
                        <a:ext cx="4432257" cy="2375303"/>
                      </a:xfrm>
                      <a:prstGeom prst="rect">
                        <a:avLst/>
                      </a:prstGeom>
                      <a:noFill/>
                      <a:ln>
                        <a:noFill/>
                      </a:ln>
                    </p:spPr>
                  </p:pic>
                </p:oleObj>
              </mc:Fallback>
            </mc:AlternateContent>
          </a:graphicData>
        </a:graphic>
      </p:graphicFrame>
      <p:sp>
        <p:nvSpPr>
          <p:cNvPr id="476" name="Google Shape;476;p14"/>
          <p:cNvSpPr/>
          <p:nvPr/>
        </p:nvSpPr>
        <p:spPr>
          <a:xfrm>
            <a:off x="273994" y="1590971"/>
            <a:ext cx="8094501" cy="436381"/>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Concept of Residuals</a:t>
            </a:r>
            <a:endParaRPr sz="2000" dirty="0"/>
          </a:p>
        </p:txBody>
      </p:sp>
      <p:sp>
        <p:nvSpPr>
          <p:cNvPr id="2" name="Date Placeholder 1">
            <a:extLst>
              <a:ext uri="{FF2B5EF4-FFF2-40B4-BE49-F238E27FC236}">
                <a16:creationId xmlns:a16="http://schemas.microsoft.com/office/drawing/2014/main" id="{B6243E3B-9953-B5F4-33B7-84B0CE781CEC}"/>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AE0B3B65-B7BC-EF57-06F9-5F517BC176A8}"/>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15"/>
          <p:cNvSpPr txBox="1">
            <a:spLocks noGrp="1"/>
          </p:cNvSpPr>
          <p:nvPr>
            <p:ph type="title"/>
          </p:nvPr>
        </p:nvSpPr>
        <p:spPr>
          <a:xfrm>
            <a:off x="337648" y="592135"/>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rPr>
              <a:t>Least Square Method to estimate 𝛼 and 𝛽</a:t>
            </a:r>
            <a:endParaRPr sz="3600" dirty="0"/>
          </a:p>
        </p:txBody>
      </p:sp>
      <p:sp>
        <p:nvSpPr>
          <p:cNvPr id="482" name="Google Shape;482;p15"/>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97</a:t>
            </a:fld>
            <a:endParaRPr sz="921">
              <a:solidFill>
                <a:srgbClr val="898989"/>
              </a:solidFill>
              <a:latin typeface="Calibri"/>
              <a:ea typeface="Calibri"/>
              <a:cs typeface="Calibri"/>
              <a:sym typeface="Calibri"/>
            </a:endParaRPr>
          </a:p>
        </p:txBody>
      </p:sp>
      <p:cxnSp>
        <p:nvCxnSpPr>
          <p:cNvPr id="485" name="Google Shape;485;p15"/>
          <p:cNvCxnSpPr/>
          <p:nvPr/>
        </p:nvCxnSpPr>
        <p:spPr>
          <a:xfrm>
            <a:off x="337648" y="1207035"/>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86" name="Google Shape;486;p15"/>
          <p:cNvSpPr/>
          <p:nvPr/>
        </p:nvSpPr>
        <p:spPr>
          <a:xfrm>
            <a:off x="273995" y="2180102"/>
            <a:ext cx="3450621" cy="3185106"/>
          </a:xfrm>
          <a:prstGeom prst="rect">
            <a:avLst/>
          </a:prstGeom>
          <a:blipFill rotWithShape="1">
            <a:blip r:embed="rId4">
              <a:alphaModFix/>
            </a:blip>
            <a:stretch>
              <a:fillRect l="-1689" t="-1221" b="-33026"/>
            </a:stretch>
          </a:blipFill>
          <a:ln>
            <a:noFill/>
          </a:ln>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graphicFrame>
        <p:nvGraphicFramePr>
          <p:cNvPr id="487" name="Google Shape;487;p15"/>
          <p:cNvGraphicFramePr/>
          <p:nvPr>
            <p:extLst>
              <p:ext uri="{D42A27DB-BD31-4B8C-83A1-F6EECF244321}">
                <p14:modId xmlns:p14="http://schemas.microsoft.com/office/powerpoint/2010/main" val="3107203083"/>
              </p:ext>
            </p:extLst>
          </p:nvPr>
        </p:nvGraphicFramePr>
        <p:xfrm>
          <a:off x="4158442" y="2165467"/>
          <a:ext cx="3712343" cy="2020247"/>
        </p:xfrm>
        <a:graphic>
          <a:graphicData uri="http://schemas.openxmlformats.org/presentationml/2006/ole">
            <mc:AlternateContent xmlns:mc="http://schemas.openxmlformats.org/markup-compatibility/2006">
              <mc:Choice xmlns:v="urn:schemas-microsoft-com:vml" Requires="v">
                <p:oleObj spid="_x0000_s15399" r:id="rId5" imgW="3772828" imgH="2061998" progId="Visio.Drawing.11">
                  <p:embed/>
                </p:oleObj>
              </mc:Choice>
              <mc:Fallback>
                <p:oleObj r:id="rId5" imgW="3772828" imgH="2061998" progId="Visio.Drawing.11">
                  <p:embed/>
                  <p:pic>
                    <p:nvPicPr>
                      <p:cNvPr id="487" name="Google Shape;487;p15"/>
                      <p:cNvPicPr preferRelativeResize="0"/>
                      <p:nvPr/>
                    </p:nvPicPr>
                    <p:blipFill rotWithShape="1">
                      <a:blip r:embed="rId6">
                        <a:alphaModFix/>
                      </a:blip>
                      <a:srcRect/>
                      <a:stretch/>
                    </p:blipFill>
                    <p:spPr>
                      <a:xfrm>
                        <a:off x="4158442" y="2165467"/>
                        <a:ext cx="3712343" cy="2020247"/>
                      </a:xfrm>
                      <a:prstGeom prst="rect">
                        <a:avLst/>
                      </a:prstGeom>
                      <a:noFill/>
                      <a:ln>
                        <a:noFill/>
                      </a:ln>
                    </p:spPr>
                  </p:pic>
                </p:oleObj>
              </mc:Fallback>
            </mc:AlternateContent>
          </a:graphicData>
        </a:graphic>
      </p:graphicFrame>
      <p:sp>
        <p:nvSpPr>
          <p:cNvPr id="488" name="Google Shape;488;p15"/>
          <p:cNvSpPr/>
          <p:nvPr/>
        </p:nvSpPr>
        <p:spPr>
          <a:xfrm>
            <a:off x="333930" y="1492793"/>
            <a:ext cx="8509127" cy="525376"/>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Sum of Squares Error (SSE)</a:t>
            </a:r>
            <a:endParaRPr sz="2000" dirty="0"/>
          </a:p>
        </p:txBody>
      </p:sp>
      <p:sp>
        <p:nvSpPr>
          <p:cNvPr id="489" name="Google Shape;489;p15"/>
          <p:cNvSpPr/>
          <p:nvPr/>
        </p:nvSpPr>
        <p:spPr>
          <a:xfrm>
            <a:off x="4588493" y="4996848"/>
            <a:ext cx="3450621" cy="934598"/>
          </a:xfrm>
          <a:prstGeom prst="rect">
            <a:avLst/>
          </a:prstGeom>
          <a:gradFill>
            <a:gsLst>
              <a:gs pos="0">
                <a:srgbClr val="B0CAE9"/>
              </a:gs>
              <a:gs pos="50000">
                <a:srgbClr val="A1C1E4"/>
              </a:gs>
              <a:gs pos="100000">
                <a:srgbClr val="90B8E4"/>
              </a:gs>
            </a:gsLst>
            <a:lin ang="5400000" scaled="0"/>
          </a:gradFill>
          <a:ln w="9525" cap="flat" cmpd="sng">
            <a:solidFill>
              <a:schemeClr val="accent1"/>
            </a:solidFill>
            <a:prstDash val="solid"/>
            <a:miter lim="800000"/>
            <a:headEnd type="none" w="sm" len="sm"/>
            <a:tailEnd type="none" w="sm" len="sm"/>
          </a:ln>
        </p:spPr>
        <p:txBody>
          <a:bodyPr spcFirstLastPara="1" wrap="square" lIns="70200" tIns="35090" rIns="70200" bIns="35090" anchor="t" anchorCtr="0">
            <a:noAutofit/>
          </a:bodyPr>
          <a:lstStyle/>
          <a:p>
            <a:r>
              <a:rPr lang="en-US" dirty="0">
                <a:solidFill>
                  <a:schemeClr val="dk1"/>
                </a:solidFill>
                <a:latin typeface="Calibri"/>
                <a:ea typeface="Calibri"/>
                <a:cs typeface="Calibri"/>
                <a:sym typeface="Calibri"/>
              </a:rPr>
              <a:t>We need to </a:t>
            </a:r>
            <a:r>
              <a:rPr lang="en-US" b="1" dirty="0">
                <a:solidFill>
                  <a:schemeClr val="lt1"/>
                </a:solidFill>
                <a:latin typeface="Calibri"/>
                <a:ea typeface="Calibri"/>
                <a:cs typeface="Calibri"/>
                <a:sym typeface="Calibri"/>
              </a:rPr>
              <a:t>minimize the value of SSE</a:t>
            </a:r>
            <a:r>
              <a:rPr lang="en-US" dirty="0">
                <a:solidFill>
                  <a:schemeClr val="dk1"/>
                </a:solidFill>
                <a:latin typeface="Calibri"/>
                <a:ea typeface="Calibri"/>
                <a:cs typeface="Calibri"/>
                <a:sym typeface="Calibri"/>
              </a:rPr>
              <a:t> and hence to determine the parameters of </a:t>
            </a:r>
            <a:r>
              <a:rPr lang="en-US" i="1" dirty="0">
                <a:solidFill>
                  <a:srgbClr val="002060"/>
                </a:solidFill>
                <a:latin typeface="Calibri"/>
                <a:ea typeface="Calibri"/>
                <a:cs typeface="Calibri"/>
                <a:sym typeface="Calibri"/>
              </a:rPr>
              <a:t>a</a:t>
            </a:r>
            <a:r>
              <a:rPr lang="en-US" dirty="0">
                <a:solidFill>
                  <a:schemeClr val="dk1"/>
                </a:solidFill>
                <a:latin typeface="Calibri"/>
                <a:ea typeface="Calibri"/>
                <a:cs typeface="Calibri"/>
                <a:sym typeface="Calibri"/>
              </a:rPr>
              <a:t> and </a:t>
            </a:r>
            <a:r>
              <a:rPr lang="en-US" i="1" dirty="0">
                <a:solidFill>
                  <a:srgbClr val="002060"/>
                </a:solidFill>
                <a:latin typeface="Calibri"/>
                <a:ea typeface="Calibri"/>
                <a:cs typeface="Calibri"/>
                <a:sym typeface="Calibri"/>
              </a:rPr>
              <a:t>b</a:t>
            </a:r>
            <a:r>
              <a:rPr lang="en-US" dirty="0">
                <a:solidFill>
                  <a:schemeClr val="dk1"/>
                </a:solidFill>
                <a:latin typeface="Calibri"/>
                <a:ea typeface="Calibri"/>
                <a:cs typeface="Calibri"/>
                <a:sym typeface="Calibri"/>
              </a:rPr>
              <a:t>.</a:t>
            </a:r>
            <a:endParaRPr dirty="0"/>
          </a:p>
        </p:txBody>
      </p:sp>
      <p:sp>
        <p:nvSpPr>
          <p:cNvPr id="2" name="Date Placeholder 1">
            <a:extLst>
              <a:ext uri="{FF2B5EF4-FFF2-40B4-BE49-F238E27FC236}">
                <a16:creationId xmlns:a16="http://schemas.microsoft.com/office/drawing/2014/main" id="{AD446F69-7226-A014-0E16-0E178A6854EB}"/>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57E79882-4A2C-2DD8-7889-555DB4FB48D3}"/>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9"/>
                                        </p:tgtEl>
                                        <p:attrNameLst>
                                          <p:attrName>style.visibility</p:attrName>
                                        </p:attrNameLst>
                                      </p:cBhvr>
                                      <p:to>
                                        <p:strVal val="visible"/>
                                      </p:to>
                                    </p:set>
                                    <p:animEffect transition="in" filter="fade">
                                      <p:cBhvr>
                                        <p:cTn id="7"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16"/>
          <p:cNvSpPr txBox="1">
            <a:spLocks noGrp="1"/>
          </p:cNvSpPr>
          <p:nvPr>
            <p:ph type="title"/>
          </p:nvPr>
        </p:nvSpPr>
        <p:spPr>
          <a:xfrm>
            <a:off x="273995" y="580002"/>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latin typeface="Times New Roman" panose="02020603050405020304" pitchFamily="18" charset="0"/>
                <a:cs typeface="Times New Roman" panose="02020603050405020304" pitchFamily="18" charset="0"/>
              </a:rPr>
              <a:t>Least Square Method to estimate 𝛼 and 𝛽</a:t>
            </a:r>
            <a:endParaRPr sz="3600" dirty="0">
              <a:latin typeface="Times New Roman" panose="02020603050405020304" pitchFamily="18" charset="0"/>
              <a:cs typeface="Times New Roman" panose="02020603050405020304" pitchFamily="18" charset="0"/>
            </a:endParaRPr>
          </a:p>
        </p:txBody>
      </p:sp>
      <p:sp>
        <p:nvSpPr>
          <p:cNvPr id="495" name="Google Shape;495;p16"/>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98</a:t>
            </a:fld>
            <a:endParaRPr sz="921">
              <a:solidFill>
                <a:srgbClr val="898989"/>
              </a:solidFill>
              <a:latin typeface="Calibri"/>
              <a:ea typeface="Calibri"/>
              <a:cs typeface="Calibri"/>
              <a:sym typeface="Calibri"/>
            </a:endParaRPr>
          </a:p>
        </p:txBody>
      </p:sp>
      <p:cxnSp>
        <p:nvCxnSpPr>
          <p:cNvPr id="498" name="Google Shape;498;p16"/>
          <p:cNvCxnSpPr/>
          <p:nvPr/>
        </p:nvCxnSpPr>
        <p:spPr>
          <a:xfrm>
            <a:off x="273995" y="1230185"/>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499" name="Google Shape;499;p16"/>
          <p:cNvSpPr/>
          <p:nvPr/>
        </p:nvSpPr>
        <p:spPr>
          <a:xfrm>
            <a:off x="273995" y="2180102"/>
            <a:ext cx="8163948" cy="2160404"/>
          </a:xfrm>
          <a:prstGeom prst="rect">
            <a:avLst/>
          </a:prstGeom>
          <a:blipFill rotWithShape="1">
            <a:blip r:embed="rId3">
              <a:alphaModFix/>
            </a:blip>
            <a:stretch>
              <a:fillRect l="-758"/>
            </a:stretch>
          </a:blipFill>
          <a:ln>
            <a:noFill/>
          </a:ln>
        </p:spPr>
        <p:txBody>
          <a:bodyPr spcFirstLastPara="1" wrap="square" lIns="70200" tIns="35090" rIns="70200" bIns="35090" anchor="t" anchorCtr="0">
            <a:noAutofit/>
          </a:bodyPr>
          <a:lstStyle/>
          <a:p>
            <a:r>
              <a:rPr lang="en-US" sz="1382" dirty="0">
                <a:latin typeface="Calibri"/>
                <a:ea typeface="Calibri"/>
                <a:cs typeface="Calibri"/>
                <a:sym typeface="Calibri"/>
              </a:rPr>
              <a:t> </a:t>
            </a:r>
            <a:endParaRPr sz="1382" dirty="0"/>
          </a:p>
        </p:txBody>
      </p:sp>
      <p:sp>
        <p:nvSpPr>
          <p:cNvPr id="500" name="Google Shape;500;p16"/>
          <p:cNvSpPr/>
          <p:nvPr/>
        </p:nvSpPr>
        <p:spPr>
          <a:xfrm>
            <a:off x="273994" y="1730175"/>
            <a:ext cx="8163949" cy="29717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Minimizing the Sum of Squares Error (SSE)</a:t>
            </a:r>
            <a:endParaRPr sz="2000" dirty="0"/>
          </a:p>
        </p:txBody>
      </p:sp>
      <p:sp>
        <p:nvSpPr>
          <p:cNvPr id="501" name="Google Shape;501;p16"/>
          <p:cNvSpPr/>
          <p:nvPr/>
        </p:nvSpPr>
        <p:spPr>
          <a:xfrm>
            <a:off x="273994" y="4523950"/>
            <a:ext cx="8163948" cy="1321265"/>
          </a:xfrm>
          <a:prstGeom prst="rect">
            <a:avLst/>
          </a:prstGeom>
          <a:blipFill rotWithShape="1">
            <a:blip r:embed="rId4">
              <a:alphaModFix/>
            </a:blip>
            <a:stretch>
              <a:fillRect l="-758"/>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2" name="Date Placeholder 1">
            <a:extLst>
              <a:ext uri="{FF2B5EF4-FFF2-40B4-BE49-F238E27FC236}">
                <a16:creationId xmlns:a16="http://schemas.microsoft.com/office/drawing/2014/main" id="{9EFB62FC-A683-899B-C6F4-43C07E2B1A95}"/>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D7B51C87-D662-A5C4-3D23-47A398B99A75}"/>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p:cTn id="7" dur="500"/>
                                        <p:tgtEl>
                                          <p:spTgt spid="5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7"/>
          <p:cNvSpPr txBox="1">
            <a:spLocks noGrp="1"/>
          </p:cNvSpPr>
          <p:nvPr>
            <p:ph type="title"/>
          </p:nvPr>
        </p:nvSpPr>
        <p:spPr>
          <a:xfrm>
            <a:off x="273995" y="574139"/>
            <a:ext cx="8617932" cy="436382"/>
          </a:xfrm>
          <a:prstGeom prst="rect">
            <a:avLst/>
          </a:prstGeom>
          <a:noFill/>
          <a:ln>
            <a:noFill/>
          </a:ln>
        </p:spPr>
        <p:txBody>
          <a:bodyPr spcFirstLastPara="1" vert="horz" wrap="square" lIns="70200" tIns="35090" rIns="70200" bIns="35090" anchor="ctr" anchorCtr="0">
            <a:noAutofit/>
          </a:bodyPr>
          <a:lstStyle/>
          <a:p>
            <a:pPr>
              <a:lnSpc>
                <a:spcPct val="90000"/>
              </a:lnSpc>
              <a:spcBef>
                <a:spcPts val="0"/>
              </a:spcBef>
            </a:pPr>
            <a:r>
              <a:rPr lang="en-US" sz="3600" b="1" dirty="0">
                <a:solidFill>
                  <a:srgbClr val="C00000"/>
                </a:solidFill>
              </a:rPr>
              <a:t>Least Square Method to estimate 𝛼 and 𝛽</a:t>
            </a:r>
            <a:endParaRPr sz="3600" dirty="0"/>
          </a:p>
        </p:txBody>
      </p:sp>
      <p:sp>
        <p:nvSpPr>
          <p:cNvPr id="507" name="Google Shape;507;p17"/>
          <p:cNvSpPr txBox="1">
            <a:spLocks noGrp="1"/>
          </p:cNvSpPr>
          <p:nvPr>
            <p:ph type="sldNum" idx="12"/>
          </p:nvPr>
        </p:nvSpPr>
        <p:spPr>
          <a:xfrm>
            <a:off x="6611551" y="5676733"/>
            <a:ext cx="2106335" cy="280357"/>
          </a:xfrm>
          <a:prstGeom prst="rect">
            <a:avLst/>
          </a:prstGeom>
          <a:noFill/>
          <a:ln>
            <a:noFill/>
          </a:ln>
        </p:spPr>
        <p:txBody>
          <a:bodyPr spcFirstLastPara="1" vert="horz" wrap="square" lIns="70200" tIns="35090" rIns="70200" bIns="35090" anchor="ctr" anchorCtr="0">
            <a:noAutofit/>
          </a:bodyPr>
          <a:lstStyle/>
          <a:p>
            <a:pPr>
              <a:buClr>
                <a:srgbClr val="898989"/>
              </a:buClr>
              <a:buSzPts val="1200"/>
            </a:pPr>
            <a:fld id="{00000000-1234-1234-1234-123412341234}" type="slidenum">
              <a:rPr lang="en-US" sz="921">
                <a:solidFill>
                  <a:srgbClr val="898989"/>
                </a:solidFill>
                <a:latin typeface="Calibri"/>
                <a:ea typeface="Calibri"/>
                <a:cs typeface="Calibri"/>
                <a:sym typeface="Calibri"/>
              </a:rPr>
              <a:pPr>
                <a:buClr>
                  <a:srgbClr val="898989"/>
                </a:buClr>
                <a:buSzPts val="1200"/>
              </a:pPr>
              <a:t>99</a:t>
            </a:fld>
            <a:endParaRPr sz="921">
              <a:solidFill>
                <a:srgbClr val="898989"/>
              </a:solidFill>
              <a:latin typeface="Calibri"/>
              <a:ea typeface="Calibri"/>
              <a:cs typeface="Calibri"/>
              <a:sym typeface="Calibri"/>
            </a:endParaRPr>
          </a:p>
        </p:txBody>
      </p:sp>
      <p:cxnSp>
        <p:nvCxnSpPr>
          <p:cNvPr id="510" name="Google Shape;510;p17"/>
          <p:cNvCxnSpPr/>
          <p:nvPr/>
        </p:nvCxnSpPr>
        <p:spPr>
          <a:xfrm>
            <a:off x="273995" y="1114437"/>
            <a:ext cx="8617932" cy="0"/>
          </a:xfrm>
          <a:prstGeom prst="straightConnector1">
            <a:avLst/>
          </a:prstGeom>
          <a:noFill/>
          <a:ln w="19050" cap="flat" cmpd="sng">
            <a:solidFill>
              <a:schemeClr val="accent1"/>
            </a:solidFill>
            <a:prstDash val="solid"/>
            <a:miter lim="800000"/>
            <a:headEnd type="none" w="sm" len="sm"/>
            <a:tailEnd type="none" w="sm" len="sm"/>
          </a:ln>
        </p:spPr>
      </p:cxnSp>
      <p:sp>
        <p:nvSpPr>
          <p:cNvPr id="511" name="Google Shape;511;p17"/>
          <p:cNvSpPr/>
          <p:nvPr/>
        </p:nvSpPr>
        <p:spPr>
          <a:xfrm>
            <a:off x="273994" y="1730175"/>
            <a:ext cx="8152375" cy="297177"/>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70200" tIns="35090" rIns="70200" bIns="35090" anchor="ctr" anchorCtr="0">
            <a:noAutofit/>
          </a:bodyPr>
          <a:lstStyle/>
          <a:p>
            <a:r>
              <a:rPr lang="en-US" sz="2000" b="1" dirty="0">
                <a:solidFill>
                  <a:schemeClr val="lt1"/>
                </a:solidFill>
                <a:latin typeface="Calibri"/>
                <a:ea typeface="Calibri"/>
                <a:cs typeface="Calibri"/>
                <a:sym typeface="Calibri"/>
              </a:rPr>
              <a:t>Minimizing the Sum of Squares Error (SSE)</a:t>
            </a:r>
            <a:endParaRPr sz="2000" dirty="0"/>
          </a:p>
        </p:txBody>
      </p:sp>
      <p:sp>
        <p:nvSpPr>
          <p:cNvPr id="512" name="Google Shape;512;p17"/>
          <p:cNvSpPr/>
          <p:nvPr/>
        </p:nvSpPr>
        <p:spPr>
          <a:xfrm>
            <a:off x="273995" y="2145851"/>
            <a:ext cx="8152374" cy="2819688"/>
          </a:xfrm>
          <a:prstGeom prst="rect">
            <a:avLst/>
          </a:prstGeom>
          <a:blipFill rotWithShape="1">
            <a:blip r:embed="rId3">
              <a:alphaModFix/>
            </a:blip>
            <a:stretch>
              <a:fillRect l="-758" b="-18269"/>
            </a:stretch>
          </a:blipFill>
          <a:ln>
            <a:noFill/>
          </a:ln>
        </p:spPr>
        <p:txBody>
          <a:bodyPr spcFirstLastPara="1" wrap="square" lIns="70200" tIns="35090" rIns="70200" bIns="35090" anchor="t" anchorCtr="0">
            <a:noAutofit/>
          </a:bodyPr>
          <a:lstStyle/>
          <a:p>
            <a:r>
              <a:rPr lang="en-US" sz="1382">
                <a:latin typeface="Calibri"/>
                <a:ea typeface="Calibri"/>
                <a:cs typeface="Calibri"/>
                <a:sym typeface="Calibri"/>
              </a:rPr>
              <a:t> </a:t>
            </a:r>
            <a:endParaRPr sz="1382"/>
          </a:p>
        </p:txBody>
      </p:sp>
      <p:sp>
        <p:nvSpPr>
          <p:cNvPr id="2" name="Date Placeholder 1">
            <a:extLst>
              <a:ext uri="{FF2B5EF4-FFF2-40B4-BE49-F238E27FC236}">
                <a16:creationId xmlns:a16="http://schemas.microsoft.com/office/drawing/2014/main" id="{669E2657-031E-F792-3A44-D74CB4E42EE3}"/>
              </a:ext>
            </a:extLst>
          </p:cNvPr>
          <p:cNvSpPr>
            <a:spLocks noGrp="1"/>
          </p:cNvSpPr>
          <p:nvPr>
            <p:ph type="dt" sz="half" idx="10"/>
          </p:nvPr>
        </p:nvSpPr>
        <p:spPr/>
        <p:txBody>
          <a:bodyPr/>
          <a:lstStyle/>
          <a:p>
            <a:r>
              <a:rPr lang="en-US">
                <a:solidFill>
                  <a:srgbClr val="04617B">
                    <a:shade val="90000"/>
                  </a:srgbClr>
                </a:solidFill>
              </a:rPr>
              <a:t>Regression Analysis</a:t>
            </a:r>
            <a:endParaRPr lang="en-IN" dirty="0">
              <a:solidFill>
                <a:srgbClr val="04617B">
                  <a:shade val="90000"/>
                </a:srgbClr>
              </a:solidFill>
            </a:endParaRPr>
          </a:p>
        </p:txBody>
      </p:sp>
      <p:sp>
        <p:nvSpPr>
          <p:cNvPr id="3" name="Footer Placeholder 2">
            <a:extLst>
              <a:ext uri="{FF2B5EF4-FFF2-40B4-BE49-F238E27FC236}">
                <a16:creationId xmlns:a16="http://schemas.microsoft.com/office/drawing/2014/main" id="{124BDFDA-0113-29D9-A44E-27E419BD62BE}"/>
              </a:ext>
            </a:extLst>
          </p:cNvPr>
          <p:cNvSpPr>
            <a:spLocks noGrp="1"/>
          </p:cNvSpPr>
          <p:nvPr>
            <p:ph type="ftr" sz="quarter" idx="11"/>
          </p:nvPr>
        </p:nvSpPr>
        <p:spPr/>
        <p:txBody>
          <a:bodyPr/>
          <a:lstStyle/>
          <a:p>
            <a:pPr algn="ctr"/>
            <a:r>
              <a:rPr lang="en-IN">
                <a:solidFill>
                  <a:srgbClr val="04617B">
                    <a:shade val="90000"/>
                  </a:srgbClr>
                </a:solidFill>
              </a:rPr>
              <a:t>DSamanta@IIT Kharagpur</a:t>
            </a:r>
            <a:endParaRPr lang="en-IN" dirty="0">
              <a:solidFill>
                <a:srgbClr val="04617B">
                  <a:shade val="90000"/>
                </a:srgbClr>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6181</TotalTime>
  <Words>14088</Words>
  <Application>Microsoft Office PowerPoint</Application>
  <PresentationFormat>Custom</PresentationFormat>
  <Paragraphs>3584</Paragraphs>
  <Slides>205</Slides>
  <Notes>21</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2</vt:i4>
      </vt:variant>
      <vt:variant>
        <vt:lpstr>Slide Titles</vt:lpstr>
      </vt:variant>
      <vt:variant>
        <vt:i4>205</vt:i4>
      </vt:variant>
    </vt:vector>
  </HeadingPairs>
  <TitlesOfParts>
    <vt:vector size="220" baseType="lpstr">
      <vt:lpstr>宋体</vt:lpstr>
      <vt:lpstr>Aharoni</vt:lpstr>
      <vt:lpstr>Arial</vt:lpstr>
      <vt:lpstr>Calibri</vt:lpstr>
      <vt:lpstr>Cambria Math</vt:lpstr>
      <vt:lpstr>Constantia</vt:lpstr>
      <vt:lpstr>Tahoma</vt:lpstr>
      <vt:lpstr>Times New Roman</vt:lpstr>
      <vt:lpstr>Wingdings</vt:lpstr>
      <vt:lpstr>Wingdings 2</vt:lpstr>
      <vt:lpstr>Flow</vt:lpstr>
      <vt:lpstr>1_Flow</vt:lpstr>
      <vt:lpstr>2_Flow</vt:lpstr>
      <vt:lpstr>Visio</vt:lpstr>
      <vt:lpstr>Microsoft Visio 2003-2010 Drawing</vt:lpstr>
      <vt:lpstr>Data Analytics (CS61061)</vt:lpstr>
      <vt:lpstr>Quote of the day..</vt:lpstr>
      <vt:lpstr>This presentation includes…</vt:lpstr>
      <vt:lpstr>Introduction</vt:lpstr>
      <vt:lpstr>Hypothesis Testing Strategies</vt:lpstr>
      <vt:lpstr>Parametric Tests : Assumptions</vt:lpstr>
      <vt:lpstr>Hypothesis Testing: Non-Parametric Test</vt:lpstr>
      <vt:lpstr>Data for Relationship Analysis</vt:lpstr>
      <vt:lpstr>Data for Relationship Analysis</vt:lpstr>
      <vt:lpstr>Measures of Relationship</vt:lpstr>
      <vt:lpstr>Measures of Relationship</vt:lpstr>
      <vt:lpstr>Measures of Relationship</vt:lpstr>
      <vt:lpstr>Correlation Analyses</vt:lpstr>
      <vt:lpstr>Correlation Analysis</vt:lpstr>
      <vt:lpstr>Correlation Analysis</vt:lpstr>
      <vt:lpstr>Correlation Analysis</vt:lpstr>
      <vt:lpstr>Correlation Analysis</vt:lpstr>
      <vt:lpstr>Form of Correlation</vt:lpstr>
      <vt:lpstr>Form of Correlation</vt:lpstr>
      <vt:lpstr>Form of Correlation</vt:lpstr>
      <vt:lpstr>Correlation Analysis</vt:lpstr>
      <vt:lpstr>Correlation Coefficient</vt:lpstr>
      <vt:lpstr>Correlation Coefficient</vt:lpstr>
      <vt:lpstr>Correlation Coefficient</vt:lpstr>
      <vt:lpstr>Correlation Coefficient</vt:lpstr>
      <vt:lpstr>Measuring Correlation Coefficients</vt:lpstr>
      <vt:lpstr>PowerPoint Presentation</vt:lpstr>
      <vt:lpstr>Karl Pearson’s Correlation Analysis</vt:lpstr>
      <vt:lpstr>Karl Pearson’s Coefficient of Correlation</vt:lpstr>
      <vt:lpstr>Karl Pearson’s coefficient of Correlation</vt:lpstr>
      <vt:lpstr>Karl Pearson’s coefficient of Correlation</vt:lpstr>
      <vt:lpstr>Significance Test</vt:lpstr>
      <vt:lpstr>Karl Pearson’s Coefficient of Correlation</vt:lpstr>
      <vt:lpstr>PowerPoint Presentation</vt:lpstr>
      <vt:lpstr>Charles Spearman’s Correlation Coefficient</vt:lpstr>
      <vt:lpstr>Charles Spearman’s Correlation Coefficient</vt:lpstr>
      <vt:lpstr>Charles Spearman’s Coefficient of Correlation</vt:lpstr>
      <vt:lpstr>Charles Spearman’s Coefficient of Correlation</vt:lpstr>
      <vt:lpstr>Charles Spearman’s Coefficient of Correlation</vt:lpstr>
      <vt:lpstr>Charles Spearman’s Coefficient of Correlation</vt:lpstr>
      <vt:lpstr>Charles Spearman’s Coefficient of Correlation</vt:lpstr>
      <vt:lpstr>PowerPoint Presentation</vt:lpstr>
      <vt:lpstr>Chi-Squared Test of Correlation</vt:lpstr>
      <vt:lpstr>χ2 –Test Methodology</vt:lpstr>
      <vt:lpstr>χ2 –Test Methodology</vt:lpstr>
      <vt:lpstr>χ2 –Test Methodology</vt:lpstr>
      <vt:lpstr>χ2 – Test</vt:lpstr>
      <vt:lpstr>χ2 – Test</vt:lpstr>
      <vt:lpstr>χ2 – Test </vt:lpstr>
      <vt:lpstr>χ2 –Test</vt:lpstr>
      <vt:lpstr>χ2 – Test </vt:lpstr>
      <vt:lpstr>χ2 – Test </vt:lpstr>
      <vt:lpstr>χ2 – Test </vt:lpstr>
      <vt:lpstr>Significance Test for 𝛘2 -Test</vt:lpstr>
      <vt:lpstr>More on Correlation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Regression Analyses</vt:lpstr>
      <vt:lpstr>Learning Strategies</vt:lpstr>
      <vt:lpstr>Statistical Learning</vt:lpstr>
      <vt:lpstr>Machine Learning</vt:lpstr>
      <vt:lpstr>PowerPoint Presentation</vt:lpstr>
      <vt:lpstr>Relationship Analysis</vt:lpstr>
      <vt:lpstr>Relationship Analysis</vt:lpstr>
      <vt:lpstr>Relationship Analysis</vt:lpstr>
      <vt:lpstr>Relationship Analysis</vt:lpstr>
      <vt:lpstr>Relationship Analysis</vt:lpstr>
      <vt:lpstr>Relationship Analysis</vt:lpstr>
      <vt:lpstr>Relationship Analysis</vt:lpstr>
      <vt:lpstr>Relationship Analysis</vt:lpstr>
      <vt:lpstr>PowerPoint Presentation</vt:lpstr>
      <vt:lpstr>An Open Challenge!</vt:lpstr>
      <vt:lpstr>Yahoo!</vt:lpstr>
      <vt:lpstr>Measures of Relationship</vt:lpstr>
      <vt:lpstr>Measures of Relationship</vt:lpstr>
      <vt:lpstr>Regression Analysis</vt:lpstr>
      <vt:lpstr>A Simple Example</vt:lpstr>
      <vt:lpstr>Regression Analyses</vt:lpstr>
      <vt:lpstr>PowerPoint Presentation</vt:lpstr>
      <vt:lpstr>Simple Linear Regression Model</vt:lpstr>
      <vt:lpstr>Simple Linear Regression Model</vt:lpstr>
      <vt:lpstr>Regression Analysis</vt:lpstr>
      <vt:lpstr>Regression Analysis</vt:lpstr>
      <vt:lpstr>True versus Fitted Regression Line</vt:lpstr>
      <vt:lpstr>Least Square Method to estimate 𝛼 and 𝛽</vt:lpstr>
      <vt:lpstr>Least Square Method to estimate 𝛼 and 𝛽</vt:lpstr>
      <vt:lpstr>Least Square Method to estimate 𝛼 and 𝛽</vt:lpstr>
      <vt:lpstr>Least Square Method to estimate 𝛼 and 𝛽</vt:lpstr>
      <vt:lpstr>Least Square Method to estimate 𝛼 and 𝛽</vt:lpstr>
      <vt:lpstr>PowerPoint Presentation</vt:lpstr>
      <vt:lpstr>R2: Measure of Quality Fit</vt:lpstr>
      <vt:lpstr>R2: Measure of Quality Fit</vt:lpstr>
      <vt:lpstr>PowerPoint Presentation</vt:lpstr>
      <vt:lpstr>Regression Analyses</vt:lpstr>
      <vt:lpstr>Multiple Linear Regression</vt:lpstr>
      <vt:lpstr>Multiple Linear Regression</vt:lpstr>
      <vt:lpstr>Multiple Linear Regression</vt:lpstr>
      <vt:lpstr>Multiple Linear Regression</vt:lpstr>
      <vt:lpstr>Multiple Linear Regression</vt:lpstr>
      <vt:lpstr>Multiple Linear Regression</vt:lpstr>
      <vt:lpstr>PowerPoint Presentation</vt:lpstr>
      <vt:lpstr>Regression Analyses</vt:lpstr>
      <vt:lpstr>Non-linear Regression Model</vt:lpstr>
      <vt:lpstr>Solving for Polynomial Regression Model</vt:lpstr>
      <vt:lpstr>Solving for Polynomial Regression Model</vt:lpstr>
      <vt:lpstr>Linear versus Non-Linear Regression</vt:lpstr>
      <vt:lpstr>Linear versus Non-Linear Regression</vt:lpstr>
      <vt:lpstr>Multiple Non-Linear Regression</vt:lpstr>
      <vt:lpstr>Today’s Topics of Learning…</vt:lpstr>
      <vt:lpstr>Auto-Regression Analysis</vt:lpstr>
      <vt:lpstr>PowerPoint Presentation</vt:lpstr>
      <vt:lpstr>Time-series Data</vt:lpstr>
      <vt:lpstr>Time-series Data</vt:lpstr>
      <vt:lpstr>Use of Time-series Data</vt:lpstr>
      <vt:lpstr>Modeling with Time-series Data</vt:lpstr>
      <vt:lpstr>Modeling with Time-series Data: Example</vt:lpstr>
      <vt:lpstr>PowerPoint Presentation</vt:lpstr>
      <vt:lpstr>Related Concepts and Notations</vt:lpstr>
      <vt:lpstr>Related Concepts and Notations</vt:lpstr>
      <vt:lpstr>Related Concepts and Notations</vt:lpstr>
      <vt:lpstr>Autocorrelation coefficient</vt:lpstr>
      <vt:lpstr>Covariance</vt:lpstr>
      <vt:lpstr>Example: Autocorrelation</vt:lpstr>
      <vt:lpstr>PowerPoint Presentation</vt:lpstr>
      <vt:lpstr>Auto-Regression Model</vt:lpstr>
      <vt:lpstr>Auto-Regression Model for Forecasting</vt:lpstr>
      <vt:lpstr>p^th Order Auto-regression Model</vt:lpstr>
      <vt:lpstr>Computing AR Coefficients</vt:lpstr>
      <vt:lpstr>Computing AR Coefficients</vt:lpstr>
      <vt:lpstr>Logistic Regression</vt:lpstr>
      <vt:lpstr>PowerPoint Presentation</vt:lpstr>
      <vt:lpstr>Regression Analysis and Logistic Regression</vt:lpstr>
      <vt:lpstr>Regression Analysis and Logistic Regression</vt:lpstr>
      <vt:lpstr>Regression Analysis and Logistic Regression</vt:lpstr>
      <vt:lpstr>An Example</vt:lpstr>
      <vt:lpstr>Concept of Logistic Regression</vt:lpstr>
      <vt:lpstr>Concept of Logistic Regression</vt:lpstr>
      <vt:lpstr>Concept of Logistic Regression</vt:lpstr>
      <vt:lpstr>An Illustration</vt:lpstr>
      <vt:lpstr>An Illustration</vt:lpstr>
      <vt:lpstr>An Illustration</vt:lpstr>
      <vt:lpstr>Concept of Logistic Regression</vt:lpstr>
      <vt:lpstr>Concept of Logistic Regression</vt:lpstr>
      <vt:lpstr>Logistic Regression as Classifier</vt:lpstr>
      <vt:lpstr>PowerPoint Presentation</vt:lpstr>
      <vt:lpstr>Types of Logistic Regression</vt:lpstr>
      <vt:lpstr>Types of Logistic Regression</vt:lpstr>
      <vt:lpstr>Binary Logistic Regression</vt:lpstr>
      <vt:lpstr>PowerPoint Presentation</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One Explanatory Variable, Two Categories</vt:lpstr>
      <vt:lpstr>PowerPoint Presentation</vt:lpstr>
      <vt:lpstr>Many Explanatory Variable, Two Categories</vt:lpstr>
      <vt:lpstr>Many Explanatory Variable, Two Categories</vt:lpstr>
      <vt:lpstr>Many Explanatory Variable, Two Categories</vt:lpstr>
      <vt:lpstr>Many Explanatory Variable, Two Categories</vt:lpstr>
      <vt:lpstr>Many Explanatory Variable, Two Categories</vt:lpstr>
      <vt:lpstr>Many Explanatory Variable, Two Categories</vt:lpstr>
      <vt:lpstr>PowerPoint Presentation</vt:lpstr>
      <vt:lpstr>Multinomial Logistic Regression</vt:lpstr>
      <vt:lpstr>Many Explanatory Variable, Many Categories</vt:lpstr>
      <vt:lpstr>Many Explanatory Variable, Many Categories</vt:lpstr>
      <vt:lpstr>Many Explanatory Variable, Many Categories</vt:lpstr>
      <vt:lpstr>Many Explanatory Variable, Many Categories</vt:lpstr>
      <vt:lpstr>Many Explanatory Variable, Many Categories</vt:lpstr>
      <vt:lpstr>Many Explanatory Variable, Many Categories</vt:lpstr>
      <vt:lpstr>PowerPoint Presentation</vt:lpstr>
      <vt:lpstr>Applications of Logistic Regression</vt:lpstr>
      <vt:lpstr>Applications of Logistic Regression</vt:lpstr>
      <vt:lpstr>PowerPoint Presentation</vt:lpstr>
      <vt:lpstr>Problem-1</vt:lpstr>
      <vt:lpstr>Problem-1: Solution</vt:lpstr>
      <vt:lpstr>Problem-1 : Solution</vt:lpstr>
      <vt:lpstr>Problem-1: Solution</vt:lpstr>
      <vt:lpstr>Problem-2</vt:lpstr>
      <vt:lpstr>Problem-2</vt:lpstr>
      <vt:lpstr>Problem-2 : Solution</vt:lpstr>
      <vt:lpstr>Problem-2 : Solution</vt:lpstr>
      <vt:lpstr>Problem-2: Solution</vt:lpstr>
      <vt:lpstr>Problem-2: Solution</vt:lpstr>
      <vt:lpstr>PowerPoint Presentation</vt:lpstr>
      <vt:lpstr>Reference</vt:lpstr>
      <vt:lpstr>PowerPoint Presentation</vt:lpstr>
    </vt:vector>
  </TitlesOfParts>
  <Company>by adguard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Debasis Samanta</cp:lastModifiedBy>
  <cp:revision>965</cp:revision>
  <dcterms:created xsi:type="dcterms:W3CDTF">2016-07-28T11:27:44Z</dcterms:created>
  <dcterms:modified xsi:type="dcterms:W3CDTF">2023-10-06T06:28:49Z</dcterms:modified>
</cp:coreProperties>
</file>